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5" r:id="rId3"/>
    <p:sldId id="291" r:id="rId4"/>
    <p:sldId id="258" r:id="rId5"/>
    <p:sldId id="259" r:id="rId6"/>
    <p:sldId id="285" r:id="rId7"/>
    <p:sldId id="261" r:id="rId8"/>
    <p:sldId id="296" r:id="rId9"/>
    <p:sldId id="292" r:id="rId10"/>
    <p:sldId id="286" r:id="rId11"/>
    <p:sldId id="272" r:id="rId12"/>
    <p:sldId id="282" r:id="rId13"/>
    <p:sldId id="280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7" autoAdjust="0"/>
    <p:restoredTop sz="94660"/>
  </p:normalViewPr>
  <p:slideViewPr>
    <p:cSldViewPr snapToGrid="0">
      <p:cViewPr varScale="1">
        <p:scale>
          <a:sx n="67" d="100"/>
          <a:sy n="67" d="100"/>
        </p:scale>
        <p:origin x="45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79343-499B-45CB-B0C4-65E30905F104}" type="datetimeFigureOut">
              <a:rPr lang="en-GB" smtClean="0"/>
              <a:t>27/01/2021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EB5D8-623A-41EB-BD8E-E8A17714B1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500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79343-499B-45CB-B0C4-65E30905F104}" type="datetimeFigureOut">
              <a:rPr lang="en-GB" smtClean="0"/>
              <a:t>27/01/2021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EB5D8-623A-41EB-BD8E-E8A17714B1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05823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79343-499B-45CB-B0C4-65E30905F104}" type="datetimeFigureOut">
              <a:rPr lang="en-GB" smtClean="0"/>
              <a:t>27/01/2021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EB5D8-623A-41EB-BD8E-E8A17714B1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7207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79343-499B-45CB-B0C4-65E30905F104}" type="datetimeFigureOut">
              <a:rPr lang="en-GB" smtClean="0"/>
              <a:t>27/01/2021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EB5D8-623A-41EB-BD8E-E8A17714B1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4921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79343-499B-45CB-B0C4-65E30905F104}" type="datetimeFigureOut">
              <a:rPr lang="en-GB" smtClean="0"/>
              <a:t>27/01/2021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EB5D8-623A-41EB-BD8E-E8A17714B1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0899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79343-499B-45CB-B0C4-65E30905F104}" type="datetimeFigureOut">
              <a:rPr lang="en-GB" smtClean="0"/>
              <a:t>27/01/2021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EB5D8-623A-41EB-BD8E-E8A17714B1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3771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79343-499B-45CB-B0C4-65E30905F104}" type="datetimeFigureOut">
              <a:rPr lang="en-GB" smtClean="0"/>
              <a:t>27/01/2021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EB5D8-623A-41EB-BD8E-E8A17714B1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0666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79343-499B-45CB-B0C4-65E30905F104}" type="datetimeFigureOut">
              <a:rPr lang="en-GB" smtClean="0"/>
              <a:t>27/01/2021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EB5D8-623A-41EB-BD8E-E8A17714B1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7931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79343-499B-45CB-B0C4-65E30905F104}" type="datetimeFigureOut">
              <a:rPr lang="en-GB" smtClean="0"/>
              <a:t>27/01/2021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EB5D8-623A-41EB-BD8E-E8A17714B1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3743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79343-499B-45CB-B0C4-65E30905F104}" type="datetimeFigureOut">
              <a:rPr lang="en-GB" smtClean="0"/>
              <a:t>27/01/2021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EB5D8-623A-41EB-BD8E-E8A17714B1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0128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79343-499B-45CB-B0C4-65E30905F104}" type="datetimeFigureOut">
              <a:rPr lang="en-GB" smtClean="0"/>
              <a:t>27/01/2021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EB5D8-623A-41EB-BD8E-E8A17714B1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5523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179343-499B-45CB-B0C4-65E30905F104}" type="datetimeFigureOut">
              <a:rPr lang="en-GB" smtClean="0"/>
              <a:t>27/01/2021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1EB5D8-623A-41EB-BD8E-E8A17714B1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3807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National Adviser for Care Leavers</a:t>
            </a:r>
            <a:br>
              <a:rPr lang="en-GB" dirty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sz="4400" dirty="0"/>
              <a:t>The role of councillors as corporate parents in delivering excellence for care leavers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42645" y="5534168"/>
            <a:ext cx="1205711" cy="811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92094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48820"/>
          </a:xfrm>
        </p:spPr>
        <p:txBody>
          <a:bodyPr>
            <a:normAutofit/>
          </a:bodyPr>
          <a:lstStyle/>
          <a:p>
            <a:pPr algn="ctr"/>
            <a:r>
              <a:rPr lang="en-GB" sz="3200" dirty="0"/>
              <a:t>A Multi-agency Approach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Health are often seen as the absent partner in leaving care – Why?</a:t>
            </a:r>
          </a:p>
          <a:p>
            <a:r>
              <a:rPr lang="en-GB" dirty="0"/>
              <a:t>Transitions to Adult/Mental Health should be built into care planning at14yrs.</a:t>
            </a:r>
          </a:p>
          <a:p>
            <a:r>
              <a:rPr lang="en-GB" dirty="0"/>
              <a:t>EET – Aspiration Audits should be undertaken within PEP process at 14yrs – asking what do you want to do when older?  </a:t>
            </a:r>
          </a:p>
          <a:p>
            <a:r>
              <a:rPr lang="en-GB" dirty="0"/>
              <a:t>Business/Community Event to match Aspiration Audit.</a:t>
            </a:r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endParaRPr lang="en-GB" dirty="0"/>
          </a:p>
          <a:p>
            <a:pPr marL="514350" indent="-514350">
              <a:buFont typeface="+mj-lt"/>
              <a:buAutoNum type="arabicPeriod"/>
            </a:pP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4473" y="5771544"/>
            <a:ext cx="1207113" cy="810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34338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A few good practice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en-GB" dirty="0"/>
          </a:p>
          <a:p>
            <a:r>
              <a:rPr lang="en-GB" dirty="0"/>
              <a:t>No use of Bed and Breakfast for any age</a:t>
            </a:r>
          </a:p>
          <a:p>
            <a:r>
              <a:rPr lang="en-GB" dirty="0"/>
              <a:t>Financial Policy above the benefits rate</a:t>
            </a:r>
          </a:p>
          <a:p>
            <a:r>
              <a:rPr lang="en-GB" dirty="0"/>
              <a:t>Incentives to promote EET </a:t>
            </a:r>
          </a:p>
          <a:p>
            <a:r>
              <a:rPr lang="en-GB" dirty="0"/>
              <a:t>No care leavers are made intentionally homeless and accommodation is of a high standard </a:t>
            </a:r>
          </a:p>
          <a:p>
            <a:r>
              <a:rPr lang="en-GB" dirty="0"/>
              <a:t>Free bus passes and access to leisure – Plus 1 approach</a:t>
            </a:r>
          </a:p>
          <a:p>
            <a:r>
              <a:rPr lang="en-GB" dirty="0"/>
              <a:t>Assistance over and above leaving care grant</a:t>
            </a:r>
          </a:p>
          <a:p>
            <a:r>
              <a:rPr lang="en-GB" dirty="0"/>
              <a:t>Use of mentors and Peer mentors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58277" y="5724740"/>
            <a:ext cx="1207113" cy="810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90093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A few more……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GB" dirty="0"/>
          </a:p>
          <a:p>
            <a:r>
              <a:rPr lang="en-GB" dirty="0"/>
              <a:t>Care leavers in the family business - Ringfenced Opportunities in Council that lead to permanent work</a:t>
            </a:r>
          </a:p>
          <a:p>
            <a:r>
              <a:rPr lang="en-GB" dirty="0"/>
              <a:t>Specialist workers in leaving care team – health, EET, housing</a:t>
            </a:r>
          </a:p>
          <a:p>
            <a:r>
              <a:rPr lang="en-GB" dirty="0"/>
              <a:t>Accommodation offer – taster flats, rent covered for first month</a:t>
            </a:r>
          </a:p>
          <a:p>
            <a:r>
              <a:rPr lang="en-GB" dirty="0"/>
              <a:t>National Living wage for apprentice care leavers</a:t>
            </a:r>
          </a:p>
          <a:p>
            <a:r>
              <a:rPr lang="en-GB" dirty="0"/>
              <a:t>Clear Rights and Entitlements</a:t>
            </a:r>
          </a:p>
          <a:p>
            <a:r>
              <a:rPr lang="en-GB" dirty="0"/>
              <a:t>Council Tax Exemption across boundaries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58277" y="5724740"/>
            <a:ext cx="1207113" cy="810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84469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/>
              <a:t>Thank you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58277" y="5724740"/>
            <a:ext cx="1207113" cy="810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8716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National Adviser Role</a:t>
            </a:r>
            <a:br>
              <a:rPr lang="en-GB" dirty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GB" sz="4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42645" y="5534168"/>
            <a:ext cx="1205711" cy="811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48038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Informing Policy and Practice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Role is to work across the sector – visited 40 local authorities</a:t>
            </a:r>
          </a:p>
          <a:p>
            <a:r>
              <a:rPr lang="en-GB" dirty="0"/>
              <a:t>LA’s who are inadequate and RI but also good and outstanding to see good practice</a:t>
            </a:r>
          </a:p>
          <a:p>
            <a:r>
              <a:rPr lang="en-GB" dirty="0"/>
              <a:t>Attend the 7 regional forums and NLCBF – over 100 members</a:t>
            </a:r>
          </a:p>
          <a:p>
            <a:r>
              <a:rPr lang="en-GB" dirty="0"/>
              <a:t> Work with LGA, ADCS and Children in Care Alliance</a:t>
            </a:r>
          </a:p>
          <a:p>
            <a:r>
              <a:rPr lang="en-GB" dirty="0"/>
              <a:t>Meet with care leavers in each local authority and regionally</a:t>
            </a:r>
          </a:p>
          <a:p>
            <a:r>
              <a:rPr lang="en-GB" dirty="0"/>
              <a:t>Work across Govt to strengthen their offer to care leavers</a:t>
            </a:r>
          </a:p>
          <a:p>
            <a:r>
              <a:rPr lang="en-GB" dirty="0"/>
              <a:t>Work with Regional alliances to secure offer across LA boundaries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48939" y="5719014"/>
            <a:ext cx="1207113" cy="810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4228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What to look for as a Corporate Parent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GB" dirty="0"/>
          </a:p>
          <a:p>
            <a:r>
              <a:rPr lang="en-GB" dirty="0"/>
              <a:t>6 Golden threads</a:t>
            </a:r>
          </a:p>
          <a:p>
            <a:r>
              <a:rPr lang="en-GB" dirty="0"/>
              <a:t>Corporate Parenting Approach</a:t>
            </a:r>
          </a:p>
          <a:p>
            <a:r>
              <a:rPr lang="en-GB" dirty="0"/>
              <a:t>A Whole Council offer</a:t>
            </a:r>
          </a:p>
          <a:p>
            <a:r>
              <a:rPr lang="en-GB" dirty="0"/>
              <a:t>Less Corporate more Parenting</a:t>
            </a:r>
          </a:p>
          <a:p>
            <a:r>
              <a:rPr lang="en-GB" dirty="0"/>
              <a:t>Multi-agency Approaches</a:t>
            </a:r>
          </a:p>
          <a:p>
            <a:r>
              <a:rPr lang="en-GB" dirty="0"/>
              <a:t>Good Practice Examples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48939" y="5719014"/>
            <a:ext cx="1207113" cy="810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41578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The 6 Golden threads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dirty="0"/>
              <a:t>If you apply the following threads: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In everything we do we ask ourselves - </a:t>
            </a:r>
            <a:r>
              <a:rPr lang="en-GB" b="1" dirty="0"/>
              <a:t>is this good enough for my child</a:t>
            </a:r>
          </a:p>
          <a:p>
            <a:r>
              <a:rPr lang="en-GB" b="1" dirty="0"/>
              <a:t>Co-production </a:t>
            </a:r>
            <a:r>
              <a:rPr lang="en-GB" dirty="0"/>
              <a:t>- be driven by CiC and care leavers to achieve change</a:t>
            </a:r>
          </a:p>
          <a:p>
            <a:r>
              <a:rPr lang="en-GB" dirty="0"/>
              <a:t>Agree a set of achievable outcomes – can we get there! </a:t>
            </a:r>
            <a:r>
              <a:rPr lang="en-GB" b="1" dirty="0"/>
              <a:t>Be ambitious!</a:t>
            </a:r>
          </a:p>
          <a:p>
            <a:r>
              <a:rPr lang="en-GB" dirty="0"/>
              <a:t>Be their </a:t>
            </a:r>
            <a:r>
              <a:rPr lang="en-GB" b="1" dirty="0"/>
              <a:t>lifelong champion </a:t>
            </a:r>
            <a:r>
              <a:rPr lang="en-GB" dirty="0"/>
              <a:t>– Remember it is a journey and mistakes will be made.  You take a wrong turn – we get you on the right road!</a:t>
            </a:r>
          </a:p>
          <a:p>
            <a:r>
              <a:rPr lang="en-GB" dirty="0"/>
              <a:t>Does the leaving care model work?  </a:t>
            </a:r>
            <a:r>
              <a:rPr lang="en-GB" b="1" dirty="0"/>
              <a:t>Is it a 16yrs to 25yrs proactive approach.</a:t>
            </a:r>
            <a:r>
              <a:rPr lang="en-GB" dirty="0"/>
              <a:t>  Leaving care offer is from 16yrs to 25yrs – a 9yr relationship.  PA’s need to be in there asap.  </a:t>
            </a:r>
          </a:p>
          <a:p>
            <a:r>
              <a:rPr lang="en-GB" dirty="0"/>
              <a:t>Are we joined up enough – </a:t>
            </a:r>
            <a:r>
              <a:rPr lang="en-GB" b="1" dirty="0"/>
              <a:t>a multi-agency approach?</a:t>
            </a:r>
          </a:p>
          <a:p>
            <a:endParaRPr lang="en-GB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80700" y="5637127"/>
            <a:ext cx="1207113" cy="810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815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A Good Corporate Parenting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dirty="0"/>
              <a:t>Boards need to adapt to be more active, participative and a challenging approach – </a:t>
            </a:r>
          </a:p>
          <a:p>
            <a:pPr marL="0" indent="0">
              <a:buNone/>
            </a:pPr>
            <a:r>
              <a:rPr lang="en-GB" dirty="0"/>
              <a:t>A suggested approach is the Champion Model Approach:</a:t>
            </a:r>
          </a:p>
          <a:p>
            <a:pPr marL="514350" indent="-514350">
              <a:buFont typeface="+mj-lt"/>
              <a:buAutoNum type="arabicPeriod"/>
            </a:pPr>
            <a:endParaRPr lang="en-GB" dirty="0"/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A themed approach to Boards - 6 themed, 1 to celebrate success and 1 to look at data.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Elected members become Champions of a particular area i.e. Housing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A Operational Champion is identified.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Care leavers tells the story outside of Board – </a:t>
            </a:r>
            <a:r>
              <a:rPr lang="en-GB" b="1" dirty="0"/>
              <a:t>Co – Production/Participation  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The story is presented to the Board with a favoured resolve/approach to care leavers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The Board is expected to resolve cross department issues and other partner issues asking - </a:t>
            </a:r>
            <a:r>
              <a:rPr lang="en-GB" b="1" dirty="0"/>
              <a:t>is this good enough for my child?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Membership of the Board – DWP, YOS, Probation, Police, Adult and Mental Health, Housing, Reps from Business and Vol Sector.  </a:t>
            </a:r>
          </a:p>
          <a:p>
            <a:pPr marL="0" indent="0">
              <a:buNone/>
            </a:pPr>
            <a:endParaRPr lang="en-GB" dirty="0"/>
          </a:p>
          <a:p>
            <a:pPr marL="514350" indent="-514350">
              <a:buFont typeface="+mj-lt"/>
              <a:buAutoNum type="arabicPeriod"/>
            </a:pP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4473" y="5771544"/>
            <a:ext cx="1207113" cy="810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64810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A Whole Council Offer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GB" dirty="0"/>
          </a:p>
          <a:p>
            <a:r>
              <a:rPr lang="en-GB" dirty="0"/>
              <a:t>The Council sets out their position for care leavers as a priority group.</a:t>
            </a:r>
          </a:p>
          <a:p>
            <a:r>
              <a:rPr lang="en-GB" dirty="0"/>
              <a:t>The Corporate Parenting Board ask’s each Dept for their offer to care leavers i.e. work shadowing, apprenticeship, part-time/full time work, etc. </a:t>
            </a:r>
          </a:p>
          <a:p>
            <a:r>
              <a:rPr lang="en-GB" dirty="0"/>
              <a:t>Each Department state their offer and sign a LA Care Leaver Covenant</a:t>
            </a:r>
          </a:p>
          <a:p>
            <a:r>
              <a:rPr lang="en-GB" dirty="0"/>
              <a:t>The Corporate Parenting Board ask’s Delivery Partners to set out their offer to care leavers – Health, DWP, HE/FE, Housing, EET, Adult Transitions, Probation, etc.  </a:t>
            </a:r>
          </a:p>
          <a:p>
            <a:r>
              <a:rPr lang="en-GB" dirty="0"/>
              <a:t>Consult and co-produced with care leavers </a:t>
            </a:r>
          </a:p>
          <a:p>
            <a:r>
              <a:rPr lang="en-GB" dirty="0"/>
              <a:t>Offer signed off by CEO and Leader of Council and presented to Corporate Parenting Board on the principle that this is the best offer to our kids.</a:t>
            </a:r>
          </a:p>
          <a:p>
            <a:r>
              <a:rPr lang="en-GB" dirty="0"/>
              <a:t>Reviewed yearly.</a:t>
            </a:r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58277" y="5724740"/>
            <a:ext cx="1207113" cy="810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38187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A few things to look out for in the offer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dirty="0"/>
          </a:p>
          <a:p>
            <a:r>
              <a:rPr lang="en-GB" dirty="0"/>
              <a:t>A Council Tax Exemption up to 25yrs that follows the care leaver.</a:t>
            </a:r>
          </a:p>
          <a:p>
            <a:r>
              <a:rPr lang="en-GB" dirty="0"/>
              <a:t>A Health offer for care leavers 18yrs to 25yrs. </a:t>
            </a:r>
          </a:p>
          <a:p>
            <a:r>
              <a:rPr lang="en-GB" dirty="0"/>
              <a:t>Don’t forget the soft stuff – driving lessons, free prescriptions, TV licence, home insurance, free travel pass, leisure card, single parent grant, prom outfit, etc. </a:t>
            </a:r>
          </a:p>
          <a:p>
            <a:r>
              <a:rPr lang="en-GB" dirty="0"/>
              <a:t>Jobs in the family business. </a:t>
            </a:r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58277" y="5724740"/>
            <a:ext cx="1207113" cy="810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66758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Less Corporate and More Parenting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Font typeface="Wingdings" panose="05000000000000000000" pitchFamily="2" charset="2"/>
              <a:buChar char="Ø"/>
            </a:pPr>
            <a:r>
              <a:rPr lang="en-GB" dirty="0"/>
              <a:t>Profile your Elected Members – Horse-riding example</a:t>
            </a:r>
          </a:p>
          <a:p>
            <a:pPr algn="ctr">
              <a:buFont typeface="Wingdings" panose="05000000000000000000" pitchFamily="2" charset="2"/>
              <a:buChar char="Ø"/>
            </a:pPr>
            <a:endParaRPr lang="en-GB" dirty="0"/>
          </a:p>
          <a:p>
            <a:pPr algn="ctr">
              <a:buFont typeface="Wingdings" panose="05000000000000000000" pitchFamily="2" charset="2"/>
              <a:buChar char="Ø"/>
            </a:pPr>
            <a:r>
              <a:rPr lang="en-GB" dirty="0"/>
              <a:t>Use your connections – Firefighter example</a:t>
            </a:r>
          </a:p>
          <a:p>
            <a:pPr algn="ctr">
              <a:buFont typeface="Wingdings" panose="05000000000000000000" pitchFamily="2" charset="2"/>
              <a:buChar char="Ø"/>
            </a:pPr>
            <a:endParaRPr lang="en-GB" dirty="0"/>
          </a:p>
          <a:p>
            <a:pPr algn="ctr">
              <a:buFont typeface="Wingdings" panose="05000000000000000000" pitchFamily="2" charset="2"/>
              <a:buChar char="Ø"/>
            </a:pPr>
            <a:r>
              <a:rPr lang="en-GB" dirty="0"/>
              <a:t>Jobs in the family business – legal dept example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58277" y="5724740"/>
            <a:ext cx="1207113" cy="810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57633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507</TotalTime>
  <Words>829</Words>
  <Application>Microsoft Office PowerPoint</Application>
  <PresentationFormat>Widescreen</PresentationFormat>
  <Paragraphs>87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Wingdings</vt:lpstr>
      <vt:lpstr>Office Theme</vt:lpstr>
      <vt:lpstr>National Adviser for Care Leavers </vt:lpstr>
      <vt:lpstr>National Adviser Role </vt:lpstr>
      <vt:lpstr>Informing Policy and Practice</vt:lpstr>
      <vt:lpstr>What to look for as a Corporate Parent</vt:lpstr>
      <vt:lpstr>The 6 Golden threads</vt:lpstr>
      <vt:lpstr>A Good Corporate Parenting Approach</vt:lpstr>
      <vt:lpstr>A Whole Council Offer</vt:lpstr>
      <vt:lpstr>A few things to look out for in the offer</vt:lpstr>
      <vt:lpstr>Less Corporate and More Parenting</vt:lpstr>
      <vt:lpstr>A Multi-agency Approach </vt:lpstr>
      <vt:lpstr>A few good practice examples</vt:lpstr>
      <vt:lpstr>A few more…… </vt:lpstr>
      <vt:lpstr>Thank you</vt:lpstr>
    </vt:vector>
  </TitlesOfParts>
  <Company>DfE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Corporate Parenting Principles and Responsibilities</dc:title>
  <dc:creator>RIDDELL, Mark</dc:creator>
  <cp:lastModifiedBy>Richard Tyndall</cp:lastModifiedBy>
  <cp:revision>37</cp:revision>
  <dcterms:created xsi:type="dcterms:W3CDTF">2017-11-01T10:52:21Z</dcterms:created>
  <dcterms:modified xsi:type="dcterms:W3CDTF">2021-01-27T12:44:28Z</dcterms:modified>
</cp:coreProperties>
</file>