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5" r:id="rId2"/>
    <p:sldId id="282" r:id="rId3"/>
    <p:sldId id="288" r:id="rId4"/>
    <p:sldId id="28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1AF43-EEB1-43B9-B3D8-721806E4607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A1D5D-414F-4188-B697-64089FFC89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24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GIVE EXAMPLES OF NHSE/I ACTIVITY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5FFC5-2E61-42B0-A0F0-67A91A94F5B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55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EDD4-788F-49D8-925F-31EEA8050E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E1E0B7-DB8E-4D6B-8BC0-D9A57F4C4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8BAC6-473C-43F8-880A-96B25EEFE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1D51C-2141-4FA6-A330-8A2A9C783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8AA92-22DC-4CF2-B6E8-7198D6E8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3006B-F1CF-431A-B607-9AA3EF48D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E5BF6-BDD2-4E1B-AB0F-DA5C2D52B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2DCA0-80A1-4F16-B102-44E62E6D8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56FF4-8036-4BA3-922A-4F507C1FB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BB168-8D2E-47D5-8797-57A248598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619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E9C3E6-11A8-4A14-A3FF-0A6EB9ADC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038B4-0641-4856-BA93-ED54B3978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BC15A-01A8-48F7-BC30-03CCBDB1B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BEC16-0A01-4400-B939-88B4708E4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18A2E-A765-4431-AA94-15C225DB8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669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09A21-6317-4C54-9AB9-4BE1BB954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ED3D5-7DDF-427C-84CA-CADBA509F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B4CB0-388E-45EF-BDF6-D7C750FF7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3F784-F2A2-49D9-9B6C-32130B085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87922-FD5D-490F-B4AA-30716EB04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121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2DE0A-32A5-4616-A0D2-43B0627A9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E7993-6E78-4329-8BDA-ECF8010CC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424A3-122D-4B89-A5AA-36243B2C6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5E6AF-6FE7-4F63-B76E-DCA543AD4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D269E-1359-4A98-8033-F4682A83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94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B0BC-4A7C-4717-8F4B-511B8F795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D969-908B-4BF6-9C17-B46EA81B3C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055CBF-CDCC-4D92-A3A9-01BFE5A6C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CEF41-0383-417F-9A20-5E320E116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5341A-7D94-4E0D-B053-1C5FDECBB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C3A0F-A466-4757-B54F-6F6EF460F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19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34871-74F3-427E-BAFA-E528060E0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B388B-C849-42AC-B04A-D52AE1F7B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AE8A5-BDFC-456E-AFD4-C40DF15D1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AB797-5763-4FDC-B17A-EB8EC7A990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80AAED-E0B3-4617-A7D0-85C6DE7A12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EEC47D-0DDF-4491-85A9-80F904CAE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B1CD22-98BB-4E58-BEC4-4D18C151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F18EB2-3B62-4334-8073-942124848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11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97637-5E48-464C-89CE-0E8CC609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BE0F38-64FD-4B4D-AA7E-10B7C662B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A925A8-7FB0-4BF8-A043-4E300A354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D0FAE-3B2E-4033-BFCF-37BF7F2FE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05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0F21C6-EBAD-4933-9A33-105E6C2A5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BCF0D-8571-4307-B40A-490A598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581C69-B74D-4813-9D09-07849AC5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197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0F6D3-1B6A-450C-A2F4-571F5A65E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34EE8-C56F-420B-88C7-DB3FAE930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E471FC-3826-406F-A41B-AB01581F3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3CC38-5273-4EC9-9D73-63A2D9354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B9128-8F77-4FC0-AAF5-5B5CEA995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98C63-61FE-478B-A203-320429FC4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634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4360-13CC-481A-807E-52741B7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537A35-7AC1-409F-820A-45BCD4C18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4E63F-10FD-4C08-B7B0-E31A032CF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AFC2A-AE39-42BD-9741-18F2BB0F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090A6-2B94-4F0A-89F4-DD641F64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F9C34-F2CC-402A-825C-B446AD480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8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9EC5E5-87A6-4A7C-A384-77EBBDF80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97296C-8E99-4A91-86CD-9FF7CC5D3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2DB7B-0821-44FB-9AAB-BAA5335A48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97EF2-0AC3-4C7F-B3B5-07C05AA65C5F}" type="datetimeFigureOut">
              <a:rPr lang="en-GB" smtClean="0"/>
              <a:t>21/03/2022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B9CB7-D1BB-4C8F-B64F-B9945317A6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1FD40-AB73-4829-AD8B-3BC337846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5CE24-C06F-428E-8810-B7AB287D2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9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z4FFE2y8PM?feature=oembed" TargetMode="Externa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kingsfund.org.uk/audio-video/integrated-care-systems-health-and-care-bil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gland.nhs.uk/integratedcare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eslip.co.uk/contacts-and-links/ics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>
            <a:extLst>
              <a:ext uri="{FF2B5EF4-FFF2-40B4-BE49-F238E27FC236}">
                <a16:creationId xmlns:a16="http://schemas.microsoft.com/office/drawing/2014/main" id="{738BA2B2-B100-4663-9F7B-A1AEF3E6F8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2" t="5493" r="32865" b="85880"/>
          <a:stretch/>
        </p:blipFill>
        <p:spPr bwMode="auto">
          <a:xfrm>
            <a:off x="191260" y="127248"/>
            <a:ext cx="7936637" cy="723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547D47E-0B08-41C1-B1E1-27AEAEF0E61A}"/>
              </a:ext>
            </a:extLst>
          </p:cNvPr>
          <p:cNvSpPr/>
          <p:nvPr/>
        </p:nvSpPr>
        <p:spPr>
          <a:xfrm>
            <a:off x="549592" y="253164"/>
            <a:ext cx="9891363" cy="5466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Architecture in Systems</a:t>
            </a:r>
          </a:p>
        </p:txBody>
      </p:sp>
      <p:pic>
        <p:nvPicPr>
          <p:cNvPr id="12" name="Picture 1" descr="Chain lines">
            <a:extLst>
              <a:ext uri="{FF2B5EF4-FFF2-40B4-BE49-F238E27FC236}">
                <a16:creationId xmlns:a16="http://schemas.microsoft.com/office/drawing/2014/main" id="{0D9577FA-4033-4B0A-B3E2-55E159749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53" y="6555868"/>
            <a:ext cx="11957293" cy="25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BD5FF93-764B-449A-A461-A278C1E2E7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36613" y="129046"/>
            <a:ext cx="1219594" cy="494057"/>
          </a:xfrm>
          <a:prstGeom prst="rect">
            <a:avLst/>
          </a:prstGeom>
        </p:spPr>
      </p:pic>
      <p:pic>
        <p:nvPicPr>
          <p:cNvPr id="2" name="Online Media 1" title="Strong Integrated Care Systems Everywhere">
            <a:hlinkClick r:id="" action="ppaction://media"/>
            <a:extLst>
              <a:ext uri="{FF2B5EF4-FFF2-40B4-BE49-F238E27FC236}">
                <a16:creationId xmlns:a16="http://schemas.microsoft.com/office/drawing/2014/main" id="{2DFEDB48-F0F0-4A18-B9A2-5879BC5D61B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2139141" y="1774897"/>
            <a:ext cx="7913717" cy="4471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DBFF91-575E-43EE-A456-4190F3A68CB0}"/>
              </a:ext>
            </a:extLst>
          </p:cNvPr>
          <p:cNvSpPr txBox="1"/>
          <p:nvPr/>
        </p:nvSpPr>
        <p:spPr>
          <a:xfrm>
            <a:off x="449996" y="1025757"/>
            <a:ext cx="9243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8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Care Systems (ICS)</a:t>
            </a:r>
          </a:p>
        </p:txBody>
      </p:sp>
    </p:spTree>
    <p:extLst>
      <p:ext uri="{BB962C8B-B14F-4D97-AF65-F5344CB8AC3E}">
        <p14:creationId xmlns:p14="http://schemas.microsoft.com/office/powerpoint/2010/main" val="185874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>
            <a:extLst>
              <a:ext uri="{FF2B5EF4-FFF2-40B4-BE49-F238E27FC236}">
                <a16:creationId xmlns:a16="http://schemas.microsoft.com/office/drawing/2014/main" id="{738BA2B2-B100-4663-9F7B-A1AEF3E6F8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2" t="5493" r="32865" b="85880"/>
          <a:stretch/>
        </p:blipFill>
        <p:spPr bwMode="auto">
          <a:xfrm>
            <a:off x="191260" y="127248"/>
            <a:ext cx="7936637" cy="723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547D47E-0B08-41C1-B1E1-27AEAEF0E61A}"/>
              </a:ext>
            </a:extLst>
          </p:cNvPr>
          <p:cNvSpPr/>
          <p:nvPr/>
        </p:nvSpPr>
        <p:spPr>
          <a:xfrm>
            <a:off x="549592" y="253164"/>
            <a:ext cx="9891363" cy="5466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Architecture in Systems</a:t>
            </a:r>
          </a:p>
        </p:txBody>
      </p:sp>
      <p:pic>
        <p:nvPicPr>
          <p:cNvPr id="12" name="Picture 1" descr="Chain lines">
            <a:extLst>
              <a:ext uri="{FF2B5EF4-FFF2-40B4-BE49-F238E27FC236}">
                <a16:creationId xmlns:a16="http://schemas.microsoft.com/office/drawing/2014/main" id="{0D9577FA-4033-4B0A-B3E2-55E159749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53" y="6555868"/>
            <a:ext cx="11957293" cy="25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BD5FF93-764B-449A-A461-A278C1E2E7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36613" y="129046"/>
            <a:ext cx="1219594" cy="49405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DBFF91-575E-43EE-A456-4190F3A68CB0}"/>
              </a:ext>
            </a:extLst>
          </p:cNvPr>
          <p:cNvSpPr txBox="1"/>
          <p:nvPr/>
        </p:nvSpPr>
        <p:spPr>
          <a:xfrm>
            <a:off x="449996" y="1025757"/>
            <a:ext cx="550354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Care Systems (ICS)</a:t>
            </a:r>
          </a:p>
          <a:p>
            <a:pPr lvl="1">
              <a:defRPr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Coordination</a:t>
            </a:r>
          </a:p>
          <a:p>
            <a:pPr lvl="1">
              <a:defRPr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Joined up/integrated care</a:t>
            </a:r>
          </a:p>
          <a:p>
            <a:pPr lvl="1">
              <a:defRPr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Pooled budgets</a:t>
            </a:r>
          </a:p>
          <a:p>
            <a:pPr>
              <a:defRPr/>
            </a:pPr>
            <a:endParaRPr lang="en-GB" sz="20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Care Boards</a:t>
            </a:r>
            <a:r>
              <a:rPr lang="en-GB" sz="28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GB"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(pending Health &amp; Social Care Bill)</a:t>
            </a:r>
            <a:endParaRPr lang="en-GB" sz="28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Responsible for NHS functions and budgets</a:t>
            </a:r>
          </a:p>
          <a:p>
            <a:pPr>
              <a:defRPr/>
            </a:pPr>
            <a:endParaRPr lang="en-GB" sz="20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Care Partnership</a:t>
            </a: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GB"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(pending Health &amp; Social Care Bill)</a:t>
            </a:r>
            <a:endParaRPr lang="en-GB" sz="20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Statutory committee bringing together all system partners for health and care strategy</a:t>
            </a:r>
          </a:p>
          <a:p>
            <a:pPr>
              <a:defRPr/>
            </a:pPr>
            <a:endParaRPr lang="en-GB" sz="20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https://www.england.nhs.uk/integratedcare/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https://www.kingsfund.org.uk/audio-video/integrated-care-systems-health-and-care-bill</a:t>
            </a:r>
            <a:r>
              <a:rPr lang="en-GB"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4BB48B-8A98-4349-AFE3-6D67D3C5BB6A}"/>
              </a:ext>
            </a:extLst>
          </p:cNvPr>
          <p:cNvSpPr txBox="1"/>
          <p:nvPr/>
        </p:nvSpPr>
        <p:spPr>
          <a:xfrm>
            <a:off x="6788425" y="1025509"/>
            <a:ext cx="4953579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 of NHS England/Improvement Role</a:t>
            </a:r>
          </a:p>
          <a:p>
            <a:pPr lvl="0">
              <a:defRPr/>
            </a:pPr>
            <a:endParaRPr lang="en-GB" sz="11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ICSs towards self-governance and assurance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Facilitate join-up between key system partners where needed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understanding of funding streams, planning requirements, and interpretation of policy/deliverables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Targeted support for system improvement and/or transformation – including facilitating roll-out of best practice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Facilitate or support programmes of work that are most efficiently “done once” at regional scale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Interface between National NHSE/I team and ICSs</a:t>
            </a:r>
          </a:p>
          <a:p>
            <a:endParaRPr lang="en-GB"/>
          </a:p>
        </p:txBody>
      </p:sp>
      <p:sp>
        <p:nvSpPr>
          <p:cNvPr id="7" name="Arrow: Left-Right 6">
            <a:extLst>
              <a:ext uri="{FF2B5EF4-FFF2-40B4-BE49-F238E27FC236}">
                <a16:creationId xmlns:a16="http://schemas.microsoft.com/office/drawing/2014/main" id="{3696649B-0D54-412C-BF3F-9B81B9E41931}"/>
              </a:ext>
            </a:extLst>
          </p:cNvPr>
          <p:cNvSpPr/>
          <p:nvPr/>
        </p:nvSpPr>
        <p:spPr>
          <a:xfrm>
            <a:off x="5362161" y="3122197"/>
            <a:ext cx="1182756" cy="627382"/>
          </a:xfrm>
          <a:prstGeom prst="leftRightArrow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0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6D13F14-296A-47D0-8F7F-BB6F885E8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511" y="850463"/>
            <a:ext cx="8219385" cy="5795457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738BA2B2-B100-4663-9F7B-A1AEF3E6F8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2" t="5493" r="32865" b="85880"/>
          <a:stretch/>
        </p:blipFill>
        <p:spPr bwMode="auto">
          <a:xfrm>
            <a:off x="191260" y="127248"/>
            <a:ext cx="7936637" cy="723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547D47E-0B08-41C1-B1E1-27AEAEF0E61A}"/>
              </a:ext>
            </a:extLst>
          </p:cNvPr>
          <p:cNvSpPr/>
          <p:nvPr/>
        </p:nvSpPr>
        <p:spPr>
          <a:xfrm>
            <a:off x="549592" y="253164"/>
            <a:ext cx="9891363" cy="5466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Architecture in Systems</a:t>
            </a:r>
          </a:p>
        </p:txBody>
      </p:sp>
      <p:pic>
        <p:nvPicPr>
          <p:cNvPr id="12" name="Picture 1" descr="Chain lines">
            <a:extLst>
              <a:ext uri="{FF2B5EF4-FFF2-40B4-BE49-F238E27FC236}">
                <a16:creationId xmlns:a16="http://schemas.microsoft.com/office/drawing/2014/main" id="{0D9577FA-4033-4B0A-B3E2-55E159749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53" y="6555868"/>
            <a:ext cx="11957293" cy="25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BD5FF93-764B-449A-A461-A278C1E2E7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36613" y="129046"/>
            <a:ext cx="1219594" cy="49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0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>
            <a:extLst>
              <a:ext uri="{FF2B5EF4-FFF2-40B4-BE49-F238E27FC236}">
                <a16:creationId xmlns:a16="http://schemas.microsoft.com/office/drawing/2014/main" id="{738BA2B2-B100-4663-9F7B-A1AEF3E6F8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2" t="5493" r="32865" b="85880"/>
          <a:stretch/>
        </p:blipFill>
        <p:spPr bwMode="auto">
          <a:xfrm>
            <a:off x="191260" y="127248"/>
            <a:ext cx="7936637" cy="723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547D47E-0B08-41C1-B1E1-27AEAEF0E61A}"/>
              </a:ext>
            </a:extLst>
          </p:cNvPr>
          <p:cNvSpPr/>
          <p:nvPr/>
        </p:nvSpPr>
        <p:spPr>
          <a:xfrm>
            <a:off x="549592" y="253164"/>
            <a:ext cx="9891363" cy="5466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Architecture in Systems</a:t>
            </a:r>
          </a:p>
        </p:txBody>
      </p:sp>
      <p:pic>
        <p:nvPicPr>
          <p:cNvPr id="12" name="Picture 1" descr="Chain lines">
            <a:extLst>
              <a:ext uri="{FF2B5EF4-FFF2-40B4-BE49-F238E27FC236}">
                <a16:creationId xmlns:a16="http://schemas.microsoft.com/office/drawing/2014/main" id="{0D9577FA-4033-4B0A-B3E2-55E159749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53" y="6555868"/>
            <a:ext cx="11957293" cy="25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BD5FF93-764B-449A-A461-A278C1E2E7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6613" y="129046"/>
            <a:ext cx="1219594" cy="49405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C58E5AA-782F-4440-95DE-32A10A3B48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8760" y="1560598"/>
            <a:ext cx="9134475" cy="452437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4D6B73A-1C76-4DDE-8268-2998AC4703A8}"/>
              </a:ext>
            </a:extLst>
          </p:cNvPr>
          <p:cNvSpPr/>
          <p:nvPr/>
        </p:nvSpPr>
        <p:spPr>
          <a:xfrm>
            <a:off x="1833387" y="1000011"/>
            <a:ext cx="8525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>
                <a:solidFill>
                  <a:srgbClr val="2F5597"/>
                </a:solidFill>
                <a:latin typeface="Arial"/>
                <a:ea typeface="Times New Roman" panose="02020603050405020304" pitchFamily="18" charset="0"/>
                <a:cs typeface="Arial"/>
              </a:rPr>
              <a:t>Which Local Authorities Are Within Which ICS Footprint?</a:t>
            </a:r>
            <a:endParaRPr lang="en-GB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424782-3778-4BF6-A28B-42FC31DE24BA}"/>
              </a:ext>
            </a:extLst>
          </p:cNvPr>
          <p:cNvSpPr/>
          <p:nvPr/>
        </p:nvSpPr>
        <p:spPr>
          <a:xfrm>
            <a:off x="8225104" y="6113401"/>
            <a:ext cx="36543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>
                <a:hlinkClick r:id="rId6"/>
              </a:rPr>
              <a:t>https://seslip.co.uk/contacts-and-links/ics</a:t>
            </a:r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782123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203</Words>
  <Application>Microsoft Office PowerPoint</Application>
  <PresentationFormat>Widescreen</PresentationFormat>
  <Paragraphs>32</Paragraphs>
  <Slides>4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Gavin Lockhart</dc:creator>
  <cp:lastModifiedBy>Richard Tyndall</cp:lastModifiedBy>
  <cp:revision>1</cp:revision>
  <dcterms:created xsi:type="dcterms:W3CDTF">2022-03-15T09:43:59Z</dcterms:created>
  <dcterms:modified xsi:type="dcterms:W3CDTF">2022-03-21T17:28:56Z</dcterms:modified>
</cp:coreProperties>
</file>