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>
          <p15:clr>
            <a:srgbClr val="A4A3A4"/>
          </p15:clr>
        </p15:guide>
        <p15:guide id="2" orient="horz" pos="1842">
          <p15:clr>
            <a:srgbClr val="A4A3A4"/>
          </p15:clr>
        </p15:guide>
        <p15:guide id="3" orient="horz" pos="3702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210">
          <p15:clr>
            <a:srgbClr val="A4A3A4"/>
          </p15:clr>
        </p15:guide>
        <p15:guide id="6" orient="horz" pos="754">
          <p15:clr>
            <a:srgbClr val="A4A3A4"/>
          </p15:clr>
        </p15:guide>
        <p15:guide id="7" orient="horz" pos="3748">
          <p15:clr>
            <a:srgbClr val="A4A3A4"/>
          </p15:clr>
        </p15:guide>
        <p15:guide id="8" pos="431">
          <p15:clr>
            <a:srgbClr val="A4A3A4"/>
          </p15:clr>
        </p15:guide>
        <p15:guide id="9" pos="5329">
          <p15:clr>
            <a:srgbClr val="A4A3A4"/>
          </p15:clr>
        </p15:guide>
        <p15:guide id="10" pos="2925">
          <p15:clr>
            <a:srgbClr val="A4A3A4"/>
          </p15:clr>
        </p15:guide>
        <p15:guide id="11" pos="28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SON, Colette" initials="M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0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612" y="72"/>
      </p:cViewPr>
      <p:guideLst>
        <p:guide orient="horz" pos="618"/>
        <p:guide orient="horz" pos="1842"/>
        <p:guide orient="horz" pos="3702"/>
        <p:guide orient="horz" pos="1026"/>
        <p:guide orient="horz" pos="210"/>
        <p:guide orient="horz" pos="754"/>
        <p:guide orient="horz" pos="3748"/>
        <p:guide pos="431"/>
        <p:guide pos="5329"/>
        <p:guide pos="2925"/>
        <p:guide pos="28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-1146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-20599" y="8686800"/>
            <a:ext cx="1123157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algn="l"/>
            <a:fld id="{63D1F4A6-7DD5-42E4-9750-A8709F395147}" type="datetimeFigureOut">
              <a:rPr lang="en-GB" smtClean="0"/>
              <a:pPr algn="l"/>
              <a:t>07/04/2022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268578" y="8686800"/>
            <a:ext cx="4896725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309319" y="8685213"/>
            <a:ext cx="547093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200"/>
            </a:lvl1pPr>
          </a:lstStyle>
          <a:p>
            <a:fld id="{C5ABB7FA-2627-47C9-9258-FDF90D155C0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>
          <a:xfrm>
            <a:off x="1556792" y="179512"/>
            <a:ext cx="4752528" cy="504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pic>
        <p:nvPicPr>
          <p:cNvPr id="8" name="Picture 7" descr="Department for Education" title="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179512"/>
            <a:ext cx="864096" cy="507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9545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2696" y="251520"/>
            <a:ext cx="5400600" cy="405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2696" y="4343400"/>
            <a:ext cx="54006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"/>
          </p:nvPr>
        </p:nvSpPr>
        <p:spPr>
          <a:xfrm>
            <a:off x="-20599" y="8686800"/>
            <a:ext cx="1123157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algn="l"/>
            <a:fld id="{63D1F4A6-7DD5-42E4-9750-A8709F395147}" type="datetimeFigureOut">
              <a:rPr lang="en-GB" smtClean="0"/>
              <a:pPr algn="l"/>
              <a:t>07/04/2022</a:t>
            </a:fld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1268578" y="8686800"/>
            <a:ext cx="4896725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6309319" y="8685213"/>
            <a:ext cx="547093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200"/>
            </a:lvl1pPr>
          </a:lstStyle>
          <a:p>
            <a:fld id="{C5ABB7FA-2627-47C9-9258-FDF90D155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420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200" b="1" kern="1200">
        <a:solidFill>
          <a:schemeClr val="tx1"/>
        </a:solidFill>
        <a:latin typeface="+mn-lt"/>
        <a:ea typeface="+mn-ea"/>
        <a:cs typeface="+mn-cs"/>
      </a:defRPr>
    </a:lvl1pPr>
    <a:lvl2pPr marL="36830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3340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987425" indent="-174625" algn="l" defTabSz="987425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2150" y="250825"/>
            <a:ext cx="5400675" cy="4051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BB7FA-2627-47C9-9258-FDF90D155C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927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1075"/>
            <a:ext cx="7772400" cy="1470025"/>
          </a:xfrm>
        </p:spPr>
        <p:txBody>
          <a:bodyPr>
            <a:noAutofit/>
          </a:bodyPr>
          <a:lstStyle>
            <a:lvl1pPr algn="l">
              <a:defRPr lang="en-GB" sz="5400" b="1" kern="1200" noProof="0" dirty="0" smtClean="0">
                <a:solidFill>
                  <a:srgbClr val="104F75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924944"/>
            <a:ext cx="6400800" cy="1752600"/>
          </a:xfrm>
        </p:spPr>
        <p:txBody>
          <a:bodyPr>
            <a:noAutofit/>
          </a:bodyPr>
          <a:lstStyle>
            <a:lvl1pPr marL="0" indent="0" algn="l">
              <a:buNone/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07/04/2022</a:t>
            </a:fld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227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07/04/2022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6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35919"/>
            <a:ext cx="7775575" cy="645155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dirty="0"/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72271" y="1187202"/>
            <a:ext cx="5256584" cy="4112369"/>
          </a:xfrm>
          <a:ln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3688" y="5445571"/>
            <a:ext cx="5486400" cy="35969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07/04/2022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87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9749-5551-4F5F-A3EA-C88943F21456}" type="datetimeFigureOut">
              <a:rPr lang="en-GB" smtClean="0"/>
              <a:pPr/>
              <a:t>07/04/2022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037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333374"/>
            <a:ext cx="7775575" cy="6477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196976"/>
            <a:ext cx="7775575" cy="4679949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1pPr>
            <a:lvl2pPr marL="742950" marR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2pPr>
            <a:lvl3pPr marL="11430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3pPr>
            <a:lvl4pPr marL="16002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07/04/2022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7596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921" y="981075"/>
            <a:ext cx="7775575" cy="1253337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109" y="2420888"/>
            <a:ext cx="7775575" cy="1500187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07/04/2022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3298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2" y="1196975"/>
            <a:ext cx="3811587" cy="4679950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1pPr>
            <a:lvl2pPr marL="742950" marR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2pPr>
            <a:lvl3pPr marL="11430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3pPr>
            <a:lvl4pPr marL="16002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3811588" cy="4679950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1pPr>
            <a:lvl2pPr marL="742950" marR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2pPr>
            <a:lvl3pPr marL="11430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3pPr>
            <a:lvl4pPr marL="16002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07/04/2022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449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mphasis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196975"/>
            <a:ext cx="3811587" cy="467995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Tx/>
              <a:buNone/>
              <a:tabLst/>
              <a:defRPr sz="2000"/>
            </a:lvl1pPr>
            <a:lvl2pPr marL="742950" marR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2pPr>
            <a:lvl3pPr marL="11430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3pPr>
            <a:lvl4pPr marL="16002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339474"/>
            <a:ext cx="3811588" cy="830997"/>
          </a:xfrm>
          <a:solidFill>
            <a:srgbClr val="C6E0E4"/>
          </a:solidFill>
          <a:ln>
            <a:solidFill>
              <a:schemeClr val="tx2"/>
            </a:solidFill>
          </a:ln>
        </p:spPr>
        <p:txBody>
          <a:bodyPr vert="horz" lIns="108000" tIns="45720" rIns="91440" bIns="4572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Tx/>
              <a:buNone/>
              <a:tabLst/>
              <a:defRPr lang="en-US" dirty="0" smtClean="0"/>
            </a:lvl1pPr>
            <a:lvl2pPr marL="742950" marR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2pPr>
            <a:lvl3pPr marL="11430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3pPr>
            <a:lvl4pPr marL="16002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07/04/2022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180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1196975"/>
            <a:ext cx="3813175" cy="648097"/>
          </a:xfrm>
          <a:solidFill>
            <a:srgbClr val="C6E0E4"/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3" y="1845072"/>
            <a:ext cx="3813175" cy="4031853"/>
          </a:xfrm>
          <a:ln>
            <a:solidFill>
              <a:schemeClr val="tx2"/>
            </a:solidFill>
          </a:ln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96975"/>
            <a:ext cx="3814763" cy="648097"/>
          </a:xfrm>
          <a:solidFill>
            <a:srgbClr val="C6E0E4"/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45072"/>
            <a:ext cx="3814763" cy="4031853"/>
          </a:xfrm>
          <a:ln>
            <a:solidFill>
              <a:schemeClr val="tx2"/>
            </a:solidFill>
          </a:ln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07/04/2022</a:t>
            </a:fld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22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2" y="1196975"/>
            <a:ext cx="3811587" cy="4752976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1pPr>
            <a:lvl2pPr marL="742950" marR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2pPr>
            <a:lvl3pPr marL="11430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3pPr>
            <a:lvl4pPr marL="16002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3811588" cy="4752976"/>
          </a:xfrm>
          <a:ln>
            <a:solidFill>
              <a:schemeClr val="tx2"/>
            </a:solidFill>
          </a:ln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1pPr>
            <a:lvl2pPr marL="742950" marR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2pPr>
            <a:lvl3pPr marL="11430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3pPr>
            <a:lvl4pPr marL="16002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07/04/2022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26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07/04/2022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90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3" y="332656"/>
            <a:ext cx="7775575" cy="6484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196976"/>
            <a:ext cx="7775575" cy="46799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07/04/2022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 descr="Department for Education" title="Logo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937814"/>
            <a:ext cx="1296194" cy="761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834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8" r:id="rId6"/>
    <p:sldLayoutId id="2147483653" r:id="rId7"/>
    <p:sldLayoutId id="2147483659" r:id="rId8"/>
    <p:sldLayoutId id="2147483654" r:id="rId9"/>
    <p:sldLayoutId id="2147483655" r:id="rId10"/>
    <p:sldLayoutId id="2147483657" r:id="rId11"/>
  </p:sldLayoutIdLst>
  <p:txStyles>
    <p:titleStyle>
      <a:lvl1pPr algn="l" defTabSz="914400" rtl="0" eaLnBrk="1" latinLnBrk="0" hangingPunct="1">
        <a:spcBef>
          <a:spcPct val="0"/>
        </a:spcBef>
        <a:buNone/>
        <a:defRPr lang="en-GB" sz="3200" b="1" kern="1200" dirty="0">
          <a:solidFill>
            <a:srgbClr val="104F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2"/>
        </a:buClr>
        <a:buFont typeface="Wingdings" pitchFamily="2" charset="2"/>
        <a:buChar char="§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67544" y="2132856"/>
            <a:ext cx="3672408" cy="1799482"/>
          </a:xfrm>
        </p:spPr>
        <p:txBody>
          <a:bodyPr/>
          <a:lstStyle/>
          <a:p>
            <a:r>
              <a:rPr lang="en-GB" dirty="0"/>
              <a:t>SEND IMPROVEMENT &amp; OPERATIONS DIVISION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DA1D0D-378D-45AC-8ACC-7E14F6FC0C3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355976" y="906212"/>
            <a:ext cx="4175125" cy="427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dirty="0"/>
              <a:t>   South East Allocation split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E3A8C02-3709-4D8B-B2B2-464A4616B6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920408"/>
              </p:ext>
            </p:extLst>
          </p:nvPr>
        </p:nvGraphicFramePr>
        <p:xfrm>
          <a:off x="4796942" y="1744584"/>
          <a:ext cx="2808312" cy="909955"/>
        </p:xfrm>
        <a:graphic>
          <a:graphicData uri="http://schemas.openxmlformats.org/drawingml/2006/table">
            <a:tbl>
              <a:tblPr/>
              <a:tblGrid>
                <a:gridCol w="2808312">
                  <a:extLst>
                    <a:ext uri="{9D8B030D-6E8A-4147-A177-3AD203B41FA5}">
                      <a16:colId xmlns:a16="http://schemas.microsoft.com/office/drawing/2014/main" val="3452593624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Heather - Regional lead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79919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Kent (with Claire) 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988520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Reading (SE) 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39849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Slough (SE)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01204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Wokingham (SE) 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297354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85284E4-E217-43CD-A5F1-2810BF1558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76901"/>
              </p:ext>
            </p:extLst>
          </p:nvPr>
        </p:nvGraphicFramePr>
        <p:xfrm>
          <a:off x="4782938" y="2852936"/>
          <a:ext cx="2857500" cy="2433955"/>
        </p:xfrm>
        <a:graphic>
          <a:graphicData uri="http://schemas.openxmlformats.org/drawingml/2006/table">
            <a:tbl>
              <a:tblPr/>
              <a:tblGrid>
                <a:gridCol w="2857500">
                  <a:extLst>
                    <a:ext uri="{9D8B030D-6E8A-4147-A177-3AD203B41FA5}">
                      <a16:colId xmlns:a16="http://schemas.microsoft.com/office/drawing/2014/main" val="892389939"/>
                    </a:ext>
                  </a:extLst>
                </a:gridCol>
              </a:tblGrid>
              <a:tr h="16700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Claire - Case lead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00509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Bracknell Forest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51744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Brighton and Hove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38671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Buckinghamshire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02601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East Sussex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4852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Kent (with Heather)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32122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Medway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65677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Milton Keynes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79318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Oxfordshire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06349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Portsmouth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73596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Southampton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88424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Surrey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29146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West Berkshire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85079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West Sussex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16864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Windsor and Maidenhead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53453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9E46C7C-2CB6-494C-BC08-21BB6AC0B1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208770"/>
              </p:ext>
            </p:extLst>
          </p:nvPr>
        </p:nvGraphicFramePr>
        <p:xfrm>
          <a:off x="4782938" y="5485288"/>
          <a:ext cx="2857500" cy="495935"/>
        </p:xfrm>
        <a:graphic>
          <a:graphicData uri="http://schemas.openxmlformats.org/drawingml/2006/table">
            <a:tbl>
              <a:tblPr/>
              <a:tblGrid>
                <a:gridCol w="2857500">
                  <a:extLst>
                    <a:ext uri="{9D8B030D-6E8A-4147-A177-3AD203B41FA5}">
                      <a16:colId xmlns:a16="http://schemas.microsoft.com/office/drawing/2014/main" val="3702868036"/>
                    </a:ext>
                  </a:extLst>
                </a:gridCol>
              </a:tblGrid>
              <a:tr h="16700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Emma - Case lead for SW but still covering: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85347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Hampshire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114080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Isle of Wight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943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864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ributor xmlns="ba2294b9-6d6a-4c9b-a125-9e4b98f52ed2">
      <UserInfo>
        <DisplayName/>
        <AccountId xsi:nil="true"/>
        <AccountType/>
      </UserInfo>
    </Contributor>
    <e001803101cc486883c488742a9b195f xmlns="ba2294b9-6d6a-4c9b-a125-9e4b98f52ed2">
      <Terms xmlns="http://schemas.microsoft.com/office/infopath/2007/PartnerControls"/>
    </e001803101cc486883c488742a9b195f>
    <cf01b81f267a4ae7a066de4ca5a45f7c xmlns="ba2294b9-6d6a-4c9b-a125-9e4b98f52ed2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0884c477-2e62-47ea-b19c-5af6e91124c5</TermId>
        </TermInfo>
      </Terms>
    </cf01b81f267a4ae7a066de4ca5a45f7c>
    <pd0bfabaa6cb47f7bff41b54a8405b46 xmlns="ba2294b9-6d6a-4c9b-a125-9e4b98f52ed2">
      <Terms xmlns="http://schemas.microsoft.com/office/infopath/2007/PartnerControls">
        <TermInfo xmlns="http://schemas.microsoft.com/office/infopath/2007/PartnerControls">
          <TermName xmlns="http://schemas.microsoft.com/office/infopath/2007/PartnerControls">Higher and Further Education Directorate</TermName>
          <TermId xmlns="http://schemas.microsoft.com/office/infopath/2007/PartnerControls">8e4de78d-00ab-41fd-818b-e7393d959bab</TermId>
        </TermInfo>
      </Terms>
    </pd0bfabaa6cb47f7bff41b54a8405b46>
    <afedf6f4583d4414b8b49f98bd7a4a38 xmlns="ba2294b9-6d6a-4c9b-a125-9e4b98f52ed2">
      <Terms xmlns="http://schemas.microsoft.com/office/infopath/2007/PartnerControls">
        <TermInfo xmlns="http://schemas.microsoft.com/office/infopath/2007/PartnerControls">
          <TermName xmlns="http://schemas.microsoft.com/office/infopath/2007/PartnerControls">DfE</TermName>
          <TermId xmlns="http://schemas.microsoft.com/office/infopath/2007/PartnerControls">a484111e-5b24-4ad9-9778-c536c8c88985</TermId>
        </TermInfo>
      </Terms>
    </afedf6f4583d4414b8b49f98bd7a4a38>
    <cbd89a3d90af4054933af136d81ae271 xmlns="ba2294b9-6d6a-4c9b-a125-9e4b98f52ed2">
      <Terms xmlns="http://schemas.microsoft.com/office/infopath/2007/PartnerControls"/>
    </cbd89a3d90af4054933af136d81ae271>
    <c0e8f78731f34305bd83ee7a944e5d31 xmlns="ba2294b9-6d6a-4c9b-a125-9e4b98f52ed2">
      <Terms xmlns="http://schemas.microsoft.com/office/infopath/2007/PartnerControls"/>
    </c0e8f78731f34305bd83ee7a944e5d31>
    <_dlc_DocId xmlns="ba2294b9-6d6a-4c9b-a125-9e4b98f52ed2">R2SHN7DYPRNP-1099137895-68716</_dlc_DocId>
    <_dlc_DocIdUrl xmlns="ba2294b9-6d6a-4c9b-a125-9e4b98f52ed2">
      <Url>https://educationgovuk.sharepoint.com/sites/lvedfe00093/_layouts/15/DocIdRedir.aspx?ID=R2SHN7DYPRNP-1099137895-68716</Url>
      <Description>R2SHN7DYPRNP-1099137895-68716</Description>
    </_dlc_DocIdUrl>
    <TaxCatchAll xmlns="8c566321-f672-4e06-a901-b5e72b4c4357">
      <Value>4</Value>
      <Value>2</Value>
      <Value>1</Value>
    </TaxCatchAl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Communications" ma:contentTypeID="0x01010061B827D2B2699C41B3D164C1E82366EB0400CCDD8661505CC64384AA62D713055AEE" ma:contentTypeVersion="76" ma:contentTypeDescription="&#10;Relates to  internal and external communications and Records retained  for 10 years. " ma:contentTypeScope="" ma:versionID="70dfb06dd1e0730ba710fface7300697">
  <xsd:schema xmlns:xsd="http://www.w3.org/2001/XMLSchema" xmlns:xs="http://www.w3.org/2001/XMLSchema" xmlns:p="http://schemas.microsoft.com/office/2006/metadata/properties" xmlns:ns2="ba2294b9-6d6a-4c9b-a125-9e4b98f52ed2" xmlns:ns4="8c566321-f672-4e06-a901-b5e72b4c4357" targetNamespace="http://schemas.microsoft.com/office/2006/metadata/properties" ma:root="true" ma:fieldsID="3cfc9bfd766552b1542e3e95438adf71" ns2:_="" ns4:_="">
    <xsd:import namespace="ba2294b9-6d6a-4c9b-a125-9e4b98f52ed2"/>
    <xsd:import namespace="8c566321-f672-4e06-a901-b5e72b4c4357"/>
    <xsd:element name="properties">
      <xsd:complexType>
        <xsd:sequence>
          <xsd:element name="documentManagement">
            <xsd:complexType>
              <xsd:all>
                <xsd:element ref="ns2:Contributor" minOccurs="0"/>
                <xsd:element ref="ns2:e001803101cc486883c488742a9b195f" minOccurs="0"/>
                <xsd:element ref="ns4:TaxCatchAll" minOccurs="0"/>
                <xsd:element ref="ns4:TaxCatchAllLabel" minOccurs="0"/>
                <xsd:element ref="ns2:afedf6f4583d4414b8b49f98bd7a4a38" minOccurs="0"/>
                <xsd:element ref="ns2:cf01b81f267a4ae7a066de4ca5a45f7c" minOccurs="0"/>
                <xsd:element ref="ns2:c0e8f78731f34305bd83ee7a944e5d31" minOccurs="0"/>
                <xsd:element ref="ns2:cbd89a3d90af4054933af136d81ae271" minOccurs="0"/>
                <xsd:element ref="ns2:pd0bfabaa6cb47f7bff41b54a8405b46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2294b9-6d6a-4c9b-a125-9e4b98f52ed2" elementFormDefault="qualified">
    <xsd:import namespace="http://schemas.microsoft.com/office/2006/documentManagement/types"/>
    <xsd:import namespace="http://schemas.microsoft.com/office/infopath/2007/PartnerControls"/>
    <xsd:element name="Contributor" ma:index="2" nillable="true" ma:displayName="Contributor" ma:hidden="true" ma:internalName="Contribu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001803101cc486883c488742a9b195f" ma:index="8" nillable="true" ma:taxonomy="true" ma:internalName="e001803101cc486883c488742a9b195f" ma:taxonomyFieldName="Function" ma:displayName="Function" ma:readOnly="false" ma:default="" ma:fieldId="{e0018031-01cc-4868-83c4-88742a9b195f}" ma:sspId="ec07c698-60f5-424f-b9af-f4c59398b511" ma:termSetId="d25a8a8b-cc76-477b-9c8b-292b0e01012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fedf6f4583d4414b8b49f98bd7a4a38" ma:index="12" ma:taxonomy="true" ma:internalName="afedf6f4583d4414b8b49f98bd7a4a38" ma:taxonomyFieldName="Owner" ma:displayName="Owner" ma:readOnly="false" ma:default="2;#DfE|a484111e-5b24-4ad9-9778-c536c8c88985" ma:fieldId="{afedf6f4-583d-4414-b8b4-9f98bd7a4a38}" ma:sspId="ec07c698-60f5-424f-b9af-f4c59398b511" ma:termSetId="12161dbb-b36f-4439-aef1-21e7cc92280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f01b81f267a4ae7a066de4ca5a45f7c" ma:index="14" ma:taxonomy="true" ma:internalName="cf01b81f267a4ae7a066de4ca5a45f7c" ma:taxonomyFieldName="Rights_x003a_ProtectiveMarking" ma:displayName="Rights: Protective Marking" ma:readOnly="false" ma:default="1;#Official|0884c477-2e62-47ea-b19c-5af6e91124c5" ma:fieldId="{cf01b81f-267a-4ae7-a066-de4ca5a45f7c}" ma:sspId="ec07c698-60f5-424f-b9af-f4c59398b511" ma:termSetId="7870c18b-dc34-46a1-adf5-a571f0cac88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0e8f78731f34305bd83ee7a944e5d31" ma:index="16" nillable="true" ma:taxonomy="true" ma:internalName="c0e8f78731f34305bd83ee7a944e5d31" ma:taxonomyFieldName="Subject1" ma:displayName="Subject" ma:readOnly="false" ma:default="" ma:fieldId="{c0e8f787-31f3-4305-bd83-ee7a944e5d31}" ma:sspId="ec07c698-60f5-424f-b9af-f4c59398b511" ma:termSetId="33432453-e88c-4baa-94a6-467fc4fc06f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bd89a3d90af4054933af136d81ae271" ma:index="18" nillable="true" ma:taxonomy="true" ma:internalName="cbd89a3d90af4054933af136d81ae271" ma:taxonomyFieldName="SiteType" ma:displayName="Site Type" ma:readOnly="false" ma:default="" ma:fieldId="{cbd89a3d-90af-4054-933a-f136d81ae271}" ma:sspId="ec07c698-60f5-424f-b9af-f4c59398b511" ma:termSetId="68f3bd98-4d9d-4839-831a-d4827606df7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d0bfabaa6cb47f7bff41b54a8405b46" ma:index="21" ma:taxonomy="true" ma:internalName="pd0bfabaa6cb47f7bff41b54a8405b46" ma:taxonomyFieldName="OrganisationalUnit" ma:displayName="Organisational Unit" ma:readOnly="false" ma:default="1;#Higher and Further Education Directorate|8e4de78d-00ab-41fd-818b-e7393d959bab" ma:fieldId="{9d0bfaba-a6cb-47f7-bff4-1b54a8405b46}" ma:sspId="ec07c698-60f5-424f-b9af-f4c59398b511" ma:termSetId="b3e263f6-0ab6-425a-b3de-0e67f2faf76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6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566321-f672-4e06-a901-b5e72b4c4357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dd30d09b-9037-4c92-bfaf-a698191c369b}" ma:internalName="TaxCatchAll" ma:showField="CatchAllData" ma:web="77b800ca-0b21-4b65-b8a9-58e0f525d8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dd30d09b-9037-4c92-bfaf-a698191c369b}" ma:internalName="TaxCatchAllLabel" ma:readOnly="true" ma:showField="CatchAllDataLabel" ma:web="77b800ca-0b21-4b65-b8a9-58e0f525d8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3" ma:displayName="Content Type"/>
        <xsd:element ref="dc:title" maxOccurs="1" ma:index="1" ma:displayName="Title"/>
        <xsd:element ref="dc:subject" minOccurs="0" maxOccurs="1"/>
        <xsd:element ref="dc:description" minOccurs="0" maxOccurs="1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D3942E-F7FA-4AD8-9A69-5FDFB1F490D1}">
  <ds:schemaRefs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ba2294b9-6d6a-4c9b-a125-9e4b98f52ed2"/>
    <ds:schemaRef ds:uri="http://www.w3.org/XML/1998/namespace"/>
    <ds:schemaRef ds:uri="8c566321-f672-4e06-a901-b5e72b4c4357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D8EFFAB-82BD-4649-9AE0-69E2622AFE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2294b9-6d6a-4c9b-a125-9e4b98f52ed2"/>
    <ds:schemaRef ds:uri="8c566321-f672-4e06-a901-b5e72b4c43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503C0D9-8B69-411B-8338-30345F9ED54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18918D8-6743-472F-9133-546308218B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77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SEND IMPROVEMENT &amp; OPERATIONS DIVISION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DfE PowerPoint Template.pptx</dc:title>
  <dc:creator>Publishing.TEAM@education.gsi.gov.uk</dc:creator>
  <cp:lastModifiedBy>Isabelle Gregory</cp:lastModifiedBy>
  <cp:revision>22</cp:revision>
  <dcterms:created xsi:type="dcterms:W3CDTF">2013-06-06T10:14:36Z</dcterms:created>
  <dcterms:modified xsi:type="dcterms:W3CDTF">2022-04-07T14:05:45Z</dcterms:modified>
  <cp:category>Master-Pres-v1.0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0x01010061B827D2B2699C41B3D164C1E82366EB0400CCDD8661505CC64384AA62D713055AEE</vt:lpwstr>
  </property>
  <property fmtid="{D5CDD505-2E9C-101B-9397-08002B2CF9AE}" pid="3" name="Order">
    <vt:r8>100</vt:r8>
  </property>
  <property fmtid="{D5CDD505-2E9C-101B-9397-08002B2CF9AE}" pid="4" name="Subject1">
    <vt:lpwstr/>
  </property>
  <property fmtid="{D5CDD505-2E9C-101B-9397-08002B2CF9AE}" pid="5" name="Function">
    <vt:lpwstr/>
  </property>
  <property fmtid="{D5CDD505-2E9C-101B-9397-08002B2CF9AE}" pid="6" name="SiteType">
    <vt:lpwstr/>
  </property>
  <property fmtid="{D5CDD505-2E9C-101B-9397-08002B2CF9AE}" pid="7" name="OrganisationalUnit">
    <vt:lpwstr>1;#Higher and Further Education Directorate|8e4de78d-00ab-41fd-818b-e7393d959bab</vt:lpwstr>
  </property>
  <property fmtid="{D5CDD505-2E9C-101B-9397-08002B2CF9AE}" pid="8" name="Owner">
    <vt:lpwstr>2;#DfE|a484111e-5b24-4ad9-9778-c536c8c88985</vt:lpwstr>
  </property>
  <property fmtid="{D5CDD505-2E9C-101B-9397-08002B2CF9AE}" pid="9" name="Rights:ProtectiveMarking">
    <vt:lpwstr>4;#Official|0884c477-2e62-47ea-b19c-5af6e91124c5</vt:lpwstr>
  </property>
  <property fmtid="{D5CDD505-2E9C-101B-9397-08002B2CF9AE}" pid="10" name="_dlc_DocIdItemGuid">
    <vt:lpwstr>0555c471-6a75-5667-a1d2-1945301022d6</vt:lpwstr>
  </property>
</Properties>
</file>