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3618" r:id="rId3"/>
    <p:sldId id="3627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C3C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C35F1A1-E127-4FE0-814B-AD27E810A087}" v="1" dt="2022-02-08T17:39:05.461"/>
    <p1510:client id="{C3BA0A5C-7087-47D8-B1E5-E5E3567053F3}" v="267" dt="2022-02-09T10:49:22.63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2" d="100"/>
          <a:sy n="62" d="100"/>
        </p:scale>
        <p:origin x="140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85" d="100"/>
          <a:sy n="85" d="100"/>
        </p:scale>
        <p:origin x="-3834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microsoft.com/office/2016/11/relationships/changesInfo" Target="changesInfos/changesInfo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d Holloway" userId="21484541-6ddd-4cef-9716-571a1be16e8e" providerId="ADAL" clId="{5C35F1A1-E127-4FE0-814B-AD27E810A087}"/>
    <pc:docChg chg="addSld delSld modSld">
      <pc:chgData name="David Holloway" userId="21484541-6ddd-4cef-9716-571a1be16e8e" providerId="ADAL" clId="{5C35F1A1-E127-4FE0-814B-AD27E810A087}" dt="2022-02-08T17:40:08.677" v="146" actId="47"/>
      <pc:docMkLst>
        <pc:docMk/>
      </pc:docMkLst>
      <pc:sldChg chg="modSp mod">
        <pc:chgData name="David Holloway" userId="21484541-6ddd-4cef-9716-571a1be16e8e" providerId="ADAL" clId="{5C35F1A1-E127-4FE0-814B-AD27E810A087}" dt="2022-02-08T17:38:54.539" v="44" actId="6549"/>
        <pc:sldMkLst>
          <pc:docMk/>
          <pc:sldMk cId="3257218996" sldId="256"/>
        </pc:sldMkLst>
        <pc:spChg chg="mod">
          <ac:chgData name="David Holloway" userId="21484541-6ddd-4cef-9716-571a1be16e8e" providerId="ADAL" clId="{5C35F1A1-E127-4FE0-814B-AD27E810A087}" dt="2022-02-08T17:38:54.539" v="44" actId="6549"/>
          <ac:spMkLst>
            <pc:docMk/>
            <pc:sldMk cId="3257218996" sldId="256"/>
            <ac:spMk id="2" creationId="{00000000-0000-0000-0000-000000000000}"/>
          </ac:spMkLst>
        </pc:spChg>
      </pc:sldChg>
      <pc:sldChg chg="del">
        <pc:chgData name="David Holloway" userId="21484541-6ddd-4cef-9716-571a1be16e8e" providerId="ADAL" clId="{5C35F1A1-E127-4FE0-814B-AD27E810A087}" dt="2022-02-08T17:40:05.321" v="144" actId="47"/>
        <pc:sldMkLst>
          <pc:docMk/>
          <pc:sldMk cId="3229779020" sldId="3621"/>
        </pc:sldMkLst>
      </pc:sldChg>
      <pc:sldChg chg="del">
        <pc:chgData name="David Holloway" userId="21484541-6ddd-4cef-9716-571a1be16e8e" providerId="ADAL" clId="{5C35F1A1-E127-4FE0-814B-AD27E810A087}" dt="2022-02-08T17:40:07.048" v="145" actId="47"/>
        <pc:sldMkLst>
          <pc:docMk/>
          <pc:sldMk cId="1806414742" sldId="3623"/>
        </pc:sldMkLst>
      </pc:sldChg>
      <pc:sldChg chg="del">
        <pc:chgData name="David Holloway" userId="21484541-6ddd-4cef-9716-571a1be16e8e" providerId="ADAL" clId="{5C35F1A1-E127-4FE0-814B-AD27E810A087}" dt="2022-02-08T17:40:08.677" v="146" actId="47"/>
        <pc:sldMkLst>
          <pc:docMk/>
          <pc:sldMk cId="3851036010" sldId="3625"/>
        </pc:sldMkLst>
      </pc:sldChg>
      <pc:sldChg chg="modSp add del mod">
        <pc:chgData name="David Holloway" userId="21484541-6ddd-4cef-9716-571a1be16e8e" providerId="ADAL" clId="{5C35F1A1-E127-4FE0-814B-AD27E810A087}" dt="2022-02-08T17:40:02.933" v="143" actId="47"/>
        <pc:sldMkLst>
          <pc:docMk/>
          <pc:sldMk cId="742498115" sldId="3626"/>
        </pc:sldMkLst>
        <pc:spChg chg="mod">
          <ac:chgData name="David Holloway" userId="21484541-6ddd-4cef-9716-571a1be16e8e" providerId="ADAL" clId="{5C35F1A1-E127-4FE0-814B-AD27E810A087}" dt="2022-02-08T17:39:20.857" v="77" actId="6549"/>
          <ac:spMkLst>
            <pc:docMk/>
            <pc:sldMk cId="742498115" sldId="3626"/>
            <ac:spMk id="2" creationId="{9CBFDE8B-0899-44A3-B808-EE0EE8244CB0}"/>
          </ac:spMkLst>
        </pc:spChg>
      </pc:sldChg>
      <pc:sldChg chg="modSp new mod">
        <pc:chgData name="David Holloway" userId="21484541-6ddd-4cef-9716-571a1be16e8e" providerId="ADAL" clId="{5C35F1A1-E127-4FE0-814B-AD27E810A087}" dt="2022-02-08T17:39:55.398" v="142" actId="20577"/>
        <pc:sldMkLst>
          <pc:docMk/>
          <pc:sldMk cId="1475398676" sldId="3627"/>
        </pc:sldMkLst>
        <pc:spChg chg="mod">
          <ac:chgData name="David Holloway" userId="21484541-6ddd-4cef-9716-571a1be16e8e" providerId="ADAL" clId="{5C35F1A1-E127-4FE0-814B-AD27E810A087}" dt="2022-02-08T17:39:40.313" v="103" actId="20577"/>
          <ac:spMkLst>
            <pc:docMk/>
            <pc:sldMk cId="1475398676" sldId="3627"/>
            <ac:spMk id="2" creationId="{832BFBA3-9556-4B26-A2FA-361430CEBF6D}"/>
          </ac:spMkLst>
        </pc:spChg>
        <pc:spChg chg="mod">
          <ac:chgData name="David Holloway" userId="21484541-6ddd-4cef-9716-571a1be16e8e" providerId="ADAL" clId="{5C35F1A1-E127-4FE0-814B-AD27E810A087}" dt="2022-02-08T17:39:55.398" v="142" actId="20577"/>
          <ac:spMkLst>
            <pc:docMk/>
            <pc:sldMk cId="1475398676" sldId="3627"/>
            <ac:spMk id="3" creationId="{8ACECF8A-B13E-4ACF-85D7-86CBCC4ED627}"/>
          </ac:spMkLst>
        </pc:spChg>
      </pc:sldChg>
    </pc:docChg>
  </pc:docChgLst>
  <pc:docChgLst>
    <pc:chgData name="David Holloway" userId="S::david.holloway@ad.aoc.co.uk::21484541-6ddd-4cef-9716-571a1be16e8e" providerId="AD" clId="Web-{C3BA0A5C-7087-47D8-B1E5-E5E3567053F3}"/>
    <pc:docChg chg="modSld">
      <pc:chgData name="David Holloway" userId="S::david.holloway@ad.aoc.co.uk::21484541-6ddd-4cef-9716-571a1be16e8e" providerId="AD" clId="Web-{C3BA0A5C-7087-47D8-B1E5-E5E3567053F3}" dt="2022-02-09T10:49:22.633" v="276" actId="20577"/>
      <pc:docMkLst>
        <pc:docMk/>
      </pc:docMkLst>
      <pc:sldChg chg="modSp">
        <pc:chgData name="David Holloway" userId="S::david.holloway@ad.aoc.co.uk::21484541-6ddd-4cef-9716-571a1be16e8e" providerId="AD" clId="Web-{C3BA0A5C-7087-47D8-B1E5-E5E3567053F3}" dt="2022-02-09T10:49:17.804" v="275" actId="20577"/>
        <pc:sldMkLst>
          <pc:docMk/>
          <pc:sldMk cId="1089703764" sldId="3618"/>
        </pc:sldMkLst>
        <pc:spChg chg="mod">
          <ac:chgData name="David Holloway" userId="S::david.holloway@ad.aoc.co.uk::21484541-6ddd-4cef-9716-571a1be16e8e" providerId="AD" clId="Web-{C3BA0A5C-7087-47D8-B1E5-E5E3567053F3}" dt="2022-02-09T10:49:17.804" v="275" actId="20577"/>
          <ac:spMkLst>
            <pc:docMk/>
            <pc:sldMk cId="1089703764" sldId="3618"/>
            <ac:spMk id="2" creationId="{9CBFDE8B-0899-44A3-B808-EE0EE8244CB0}"/>
          </ac:spMkLst>
        </pc:spChg>
      </pc:sldChg>
      <pc:sldChg chg="modSp">
        <pc:chgData name="David Holloway" userId="S::david.holloway@ad.aoc.co.uk::21484541-6ddd-4cef-9716-571a1be16e8e" providerId="AD" clId="Web-{C3BA0A5C-7087-47D8-B1E5-E5E3567053F3}" dt="2022-02-09T10:49:22.633" v="276" actId="20577"/>
        <pc:sldMkLst>
          <pc:docMk/>
          <pc:sldMk cId="1475398676" sldId="3627"/>
        </pc:sldMkLst>
        <pc:spChg chg="mod">
          <ac:chgData name="David Holloway" userId="S::david.holloway@ad.aoc.co.uk::21484541-6ddd-4cef-9716-571a1be16e8e" providerId="AD" clId="Web-{C3BA0A5C-7087-47D8-B1E5-E5E3567053F3}" dt="2022-02-09T10:49:22.633" v="276" actId="20577"/>
          <ac:spMkLst>
            <pc:docMk/>
            <pc:sldMk cId="1475398676" sldId="3627"/>
            <ac:spMk id="2" creationId="{832BFBA3-9556-4B26-A2FA-361430CEBF6D}"/>
          </ac:spMkLst>
        </pc:spChg>
        <pc:spChg chg="mod">
          <ac:chgData name="David Holloway" userId="S::david.holloway@ad.aoc.co.uk::21484541-6ddd-4cef-9716-571a1be16e8e" providerId="AD" clId="Web-{C3BA0A5C-7087-47D8-B1E5-E5E3567053F3}" dt="2022-02-09T10:49:02.038" v="273" actId="20577"/>
          <ac:spMkLst>
            <pc:docMk/>
            <pc:sldMk cId="1475398676" sldId="3627"/>
            <ac:spMk id="3" creationId="{8ACECF8A-B13E-4ACF-85D7-86CBCC4ED627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6F5B86-135D-429A-93DC-5F827C68E4E6}" type="datetimeFigureOut">
              <a:rPr lang="en-GB" smtClean="0"/>
              <a:t>09/02/2022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00B2D9-A0FE-4A84-B29D-8E21F9897A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22199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085B72-ED17-4CE2-8CD3-BA8F40494F30}" type="datetimeFigureOut">
              <a:rPr lang="en-GB" smtClean="0"/>
              <a:t>09/02/2022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2B446B-F041-4C9F-956E-09C9989F77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78445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PP cover 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80512" cy="688538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50931" y="2963135"/>
            <a:ext cx="4998696" cy="2788291"/>
          </a:xfrm>
        </p:spPr>
        <p:txBody>
          <a:bodyPr anchor="t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Presentation </a:t>
            </a:r>
            <a:br>
              <a:rPr lang="en-GB" dirty="0"/>
            </a:br>
            <a:r>
              <a:rPr lang="en-GB" dirty="0"/>
              <a:t>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0931" y="5886345"/>
            <a:ext cx="4998696" cy="423305"/>
          </a:xfrm>
        </p:spPr>
        <p:txBody>
          <a:bodyPr>
            <a:normAutofit/>
          </a:bodyPr>
          <a:lstStyle>
            <a:lvl1pPr marL="0" indent="0" algn="l">
              <a:buNone/>
              <a:defRPr sz="20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/>
              <a:t>Name and job title</a:t>
            </a:r>
            <a:endParaRPr lang="en-US" dirty="0"/>
          </a:p>
        </p:txBody>
      </p:sp>
      <p:pic>
        <p:nvPicPr>
          <p:cNvPr id="8" name="Picture 7" descr="AOC-Logo-Primary-White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931" y="548878"/>
            <a:ext cx="2104846" cy="1371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2305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-section - Raspberry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olour slides4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893371"/>
            <a:ext cx="8229600" cy="715338"/>
          </a:xfrm>
        </p:spPr>
        <p:txBody>
          <a:bodyPr/>
          <a:lstStyle>
            <a:lvl1pPr algn="ctr">
              <a:defRPr>
                <a:solidFill>
                  <a:schemeClr val="bg2"/>
                </a:solidFill>
              </a:defRPr>
            </a:lvl1pPr>
          </a:lstStyle>
          <a:p>
            <a:r>
              <a:rPr lang="en-GB" dirty="0"/>
              <a:t>Section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5438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ub-section - Dark blu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olour slides3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888347"/>
            <a:ext cx="8229600" cy="715338"/>
          </a:xfrm>
        </p:spPr>
        <p:txBody>
          <a:bodyPr/>
          <a:lstStyle>
            <a:lvl1pPr algn="ctr"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Section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7043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ntique Silver slides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888347"/>
            <a:ext cx="8229600" cy="715338"/>
          </a:xfrm>
        </p:spPr>
        <p:txBody>
          <a:bodyPr/>
          <a:lstStyle>
            <a:lvl1pPr algn="ctr"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Section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3760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ub-section - amber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olour slides2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902850"/>
            <a:ext cx="8229600" cy="715338"/>
          </a:xfrm>
        </p:spPr>
        <p:txBody>
          <a:bodyPr/>
          <a:lstStyle>
            <a:lvl1pPr algn="ctr"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Section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7043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Question &amp; contact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ast slides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80512" cy="688538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62623" y="2025391"/>
            <a:ext cx="8095087" cy="937745"/>
          </a:xfrm>
        </p:spPr>
        <p:txBody>
          <a:bodyPr anchor="t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Any questions?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0931" y="4005655"/>
            <a:ext cx="8095086" cy="1309365"/>
          </a:xfrm>
        </p:spPr>
        <p:txBody>
          <a:bodyPr>
            <a:normAutofit/>
          </a:bodyPr>
          <a:lstStyle>
            <a:lvl1pPr marL="0" indent="0" algn="ctr">
              <a:buNone/>
              <a:defRPr sz="2000" b="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/>
              <a:t>Name </a:t>
            </a:r>
          </a:p>
          <a:p>
            <a:r>
              <a:rPr lang="en-GB" dirty="0"/>
              <a:t>Title</a:t>
            </a:r>
          </a:p>
          <a:p>
            <a:r>
              <a:rPr lang="en-GB" dirty="0"/>
              <a:t>Contact details</a:t>
            </a:r>
          </a:p>
        </p:txBody>
      </p:sp>
    </p:spTree>
    <p:extLst>
      <p:ext uri="{BB962C8B-B14F-4D97-AF65-F5344CB8AC3E}">
        <p14:creationId xmlns:p14="http://schemas.microsoft.com/office/powerpoint/2010/main" val="2563997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Plain slid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6551"/>
            <a:ext cx="8229600" cy="715338"/>
          </a:xfrm>
        </p:spPr>
        <p:txBody>
          <a:bodyPr>
            <a:normAutofit/>
          </a:bodyPr>
          <a:lstStyle>
            <a:lvl1pPr algn="l">
              <a:defRPr sz="40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6751"/>
            <a:ext cx="8229600" cy="4948834"/>
          </a:xfrm>
        </p:spPr>
        <p:txBody>
          <a:bodyPr/>
          <a:lstStyle>
            <a:lvl1pPr>
              <a:defRPr>
                <a:solidFill>
                  <a:srgbClr val="3C3C3B"/>
                </a:solidFill>
              </a:defRPr>
            </a:lvl1pPr>
            <a:lvl2pPr>
              <a:buClr>
                <a:schemeClr val="tx2"/>
              </a:buClr>
              <a:defRPr>
                <a:solidFill>
                  <a:srgbClr val="3C3C3B"/>
                </a:solidFill>
              </a:defRPr>
            </a:lvl2pPr>
            <a:lvl3pPr>
              <a:defRPr>
                <a:solidFill>
                  <a:srgbClr val="3C3C3B"/>
                </a:solidFill>
              </a:defRPr>
            </a:lvl3pPr>
            <a:lvl4pPr>
              <a:defRPr>
                <a:solidFill>
                  <a:srgbClr val="3C3C3B"/>
                </a:solidFill>
              </a:defRPr>
            </a:lvl4pPr>
            <a:lvl5pPr>
              <a:defRPr>
                <a:solidFill>
                  <a:srgbClr val="3C3C3B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2119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Plain slid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6551"/>
            <a:ext cx="8229600" cy="715338"/>
          </a:xfrm>
        </p:spPr>
        <p:txBody>
          <a:bodyPr/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46752"/>
            <a:ext cx="4038600" cy="494883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6752"/>
            <a:ext cx="4038600" cy="494883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505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Plain slid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6551"/>
            <a:ext cx="8229600" cy="715338"/>
          </a:xfrm>
        </p:spPr>
        <p:txBody>
          <a:bodyPr/>
          <a:lstStyle>
            <a:lvl1pPr>
              <a:defRPr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6751"/>
            <a:ext cx="4040188" cy="538512"/>
          </a:xfrm>
        </p:spPr>
        <p:txBody>
          <a:bodyPr anchor="ctr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42149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46751"/>
            <a:ext cx="4041775" cy="538512"/>
          </a:xfrm>
        </p:spPr>
        <p:txBody>
          <a:bodyPr anchor="ctr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42149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55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Plain slid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6551"/>
            <a:ext cx="8229600" cy="715338"/>
          </a:xfrm>
        </p:spPr>
        <p:txBody>
          <a:bodyPr/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7857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lain slid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2658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Plain slid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6551"/>
            <a:ext cx="3008313" cy="715338"/>
          </a:xfrm>
        </p:spPr>
        <p:txBody>
          <a:bodyPr anchor="t"/>
          <a:lstStyle>
            <a:lvl1pPr algn="l">
              <a:defRPr sz="2000" b="1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546550"/>
            <a:ext cx="5111750" cy="566498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46751"/>
            <a:ext cx="3008313" cy="47647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7934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Plain slid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ctr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46550"/>
            <a:ext cx="5486400" cy="41810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535118"/>
            <a:ext cx="5486400" cy="488178"/>
          </a:xfrm>
        </p:spPr>
        <p:txBody>
          <a:bodyPr anchor="ctr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15075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ub section - dark grey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olour slides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893371"/>
            <a:ext cx="8229600" cy="715338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r>
              <a:rPr lang="en-GB" dirty="0"/>
              <a:t>Section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543855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66175"/>
            <a:ext cx="8229600" cy="9604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9470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3" r:id="rId12"/>
    <p:sldLayoutId id="2147483661" r:id="rId13"/>
    <p:sldLayoutId id="2147483662" r:id="rId1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4000" b="1" i="0" kern="1200">
          <a:solidFill>
            <a:schemeClr val="tx2"/>
          </a:solidFill>
          <a:latin typeface="Open Sans"/>
          <a:ea typeface="+mj-ea"/>
          <a:cs typeface="Open San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chemeClr val="tx2"/>
        </a:buClr>
        <a:buSzPct val="100000"/>
        <a:buFont typeface="Symbol" panose="05050102010706020507" pitchFamily="18" charset="2"/>
        <a:buChar char=""/>
        <a:defRPr sz="3200" kern="1200">
          <a:solidFill>
            <a:srgbClr val="3C3C3B"/>
          </a:solidFill>
          <a:latin typeface="Open Sans"/>
          <a:ea typeface="+mn-ea"/>
          <a:cs typeface="Open Sans"/>
        </a:defRPr>
      </a:lvl1pPr>
      <a:lvl2pPr marL="742950" indent="-320400" algn="l" defTabSz="457200" rtl="0" eaLnBrk="1" latinLnBrk="0" hangingPunct="1">
        <a:spcBef>
          <a:spcPct val="20000"/>
        </a:spcBef>
        <a:buClr>
          <a:schemeClr val="tx2"/>
        </a:buClr>
        <a:buSzPct val="100000"/>
        <a:buFont typeface="Courier New"/>
        <a:buChar char="o"/>
        <a:defRPr sz="2400" kern="1200">
          <a:solidFill>
            <a:srgbClr val="3C3C3B"/>
          </a:solidFill>
          <a:latin typeface="Open Sans"/>
          <a:ea typeface="+mn-ea"/>
          <a:cs typeface="Open Sans"/>
        </a:defRPr>
      </a:lvl2pPr>
      <a:lvl3pPr marL="1143000" indent="-302400" algn="l" defTabSz="457200" rtl="0" eaLnBrk="1" latinLnBrk="0" hangingPunct="1">
        <a:spcBef>
          <a:spcPct val="20000"/>
        </a:spcBef>
        <a:buClr>
          <a:schemeClr val="accent4"/>
        </a:buClr>
        <a:buSzPct val="100000"/>
        <a:buFont typeface="Arial" panose="020B0604020202020204" pitchFamily="34" charset="0"/>
        <a:buChar char="•"/>
        <a:defRPr sz="2400" kern="1200">
          <a:solidFill>
            <a:srgbClr val="3C3C3B"/>
          </a:solidFill>
          <a:latin typeface="Open Sans"/>
          <a:ea typeface="+mn-ea"/>
          <a:cs typeface="Open Sans"/>
        </a:defRPr>
      </a:lvl3pPr>
      <a:lvl4pPr marL="1600200" indent="-266400" algn="l" defTabSz="457200" rtl="0" eaLnBrk="1" latinLnBrk="0" hangingPunct="1">
        <a:spcBef>
          <a:spcPct val="20000"/>
        </a:spcBef>
        <a:buClr>
          <a:schemeClr val="accent4"/>
        </a:buClr>
        <a:buSzPct val="100000"/>
        <a:buFont typeface="Courier New"/>
        <a:buChar char="o"/>
        <a:defRPr sz="2400" kern="1200">
          <a:solidFill>
            <a:srgbClr val="3C3C3B"/>
          </a:solidFill>
          <a:latin typeface="Open Sans"/>
          <a:ea typeface="+mn-ea"/>
          <a:cs typeface="Open Sans"/>
        </a:defRPr>
      </a:lvl4pPr>
      <a:lvl5pPr marL="2057400" indent="-230400" algn="l" defTabSz="457200" rtl="0" eaLnBrk="1" latinLnBrk="0" hangingPunct="1">
        <a:spcBef>
          <a:spcPct val="20000"/>
        </a:spcBef>
        <a:buClr>
          <a:schemeClr val="tx2"/>
        </a:buClr>
        <a:buSzPct val="100000"/>
        <a:buFont typeface="Arial"/>
        <a:buChar char="•"/>
        <a:defRPr sz="2400" kern="1200">
          <a:solidFill>
            <a:srgbClr val="3C3C3B"/>
          </a:solidFill>
          <a:latin typeface="Open Sans"/>
          <a:ea typeface="+mn-ea"/>
          <a:cs typeface="Open San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Natspec and </a:t>
            </a:r>
            <a:r>
              <a:rPr lang="en-US" dirty="0" err="1"/>
              <a:t>AoC’s</a:t>
            </a:r>
            <a:r>
              <a:rPr lang="en-US" dirty="0"/>
              <a:t> SEND Green Paper activity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SE19  Forum: 9 February 2022</a:t>
            </a:r>
          </a:p>
        </p:txBody>
      </p:sp>
    </p:spTree>
    <p:extLst>
      <p:ext uri="{BB962C8B-B14F-4D97-AF65-F5344CB8AC3E}">
        <p14:creationId xmlns:p14="http://schemas.microsoft.com/office/powerpoint/2010/main" val="3257218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FDE8B-0899-44A3-B808-EE0EE8244C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GB" sz="2800" dirty="0"/>
              <a:t>Natspec &amp; </a:t>
            </a:r>
            <a:r>
              <a:rPr lang="en-GB" sz="2800" dirty="0" err="1"/>
              <a:t>AoC’s</a:t>
            </a:r>
            <a:r>
              <a:rPr lang="en-GB" sz="2800" dirty="0"/>
              <a:t> SEND Green Paper Asks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49C848-091E-42BF-BA2D-42DB320C92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385763" indent="-385763">
              <a:buFont typeface="+mj-lt"/>
              <a:buAutoNum type="arabicPeriod"/>
            </a:pPr>
            <a:r>
              <a:rPr lang="en-GB" dirty="0"/>
              <a:t>Transitions</a:t>
            </a:r>
          </a:p>
          <a:p>
            <a:pPr marL="685800" lvl="1" indent="-385763">
              <a:buFont typeface="+mj-lt"/>
              <a:buAutoNum type="alphaLcParenR"/>
            </a:pPr>
            <a:r>
              <a:rPr lang="en-GB" dirty="0"/>
              <a:t>Transition in for students with EHCPs</a:t>
            </a:r>
          </a:p>
          <a:p>
            <a:pPr marL="685800" lvl="1" indent="-385763">
              <a:buFont typeface="+mj-lt"/>
              <a:buAutoNum type="alphaLcParenR"/>
            </a:pPr>
            <a:r>
              <a:rPr lang="en-GB" dirty="0"/>
              <a:t>Transition information for students with no EHCPs</a:t>
            </a:r>
          </a:p>
          <a:p>
            <a:pPr marL="685800" lvl="1" indent="-385763">
              <a:buFont typeface="+mj-lt"/>
              <a:buAutoNum type="alphaLcParenR"/>
            </a:pPr>
            <a:r>
              <a:rPr lang="en-GB" dirty="0"/>
              <a:t>Improved, consistent transition out arrangements</a:t>
            </a:r>
          </a:p>
          <a:p>
            <a:pPr marL="385763" indent="-385763">
              <a:buFont typeface="+mj-lt"/>
              <a:buAutoNum type="arabicPeriod"/>
            </a:pPr>
            <a:r>
              <a:rPr lang="en-GB" dirty="0"/>
              <a:t>Parity with schools for non-High Needs students</a:t>
            </a:r>
          </a:p>
          <a:p>
            <a:pPr marL="400050" lvl="1" indent="0">
              <a:buNone/>
            </a:pPr>
            <a:r>
              <a:rPr lang="en-GB" dirty="0"/>
              <a:t>Comparable with the school-sector system of ‘SEND Support’ </a:t>
            </a:r>
          </a:p>
          <a:p>
            <a:pPr marL="385763" indent="-385763">
              <a:buFont typeface="+mj-lt"/>
              <a:buAutoNum type="arabicPeriod"/>
            </a:pPr>
            <a:r>
              <a:rPr lang="en-GB" dirty="0"/>
              <a:t>A fair deal for capital funding</a:t>
            </a:r>
          </a:p>
          <a:p>
            <a:pPr marL="400050" lvl="1" indent="0">
              <a:buNone/>
            </a:pPr>
            <a:r>
              <a:rPr lang="en-GB" dirty="0"/>
              <a:t>£2.6bn announced in spending review but previous SEND capital pots have been disproportionately allocated to schools</a:t>
            </a:r>
          </a:p>
          <a:p>
            <a:pPr marL="385763" indent="-385763">
              <a:buFont typeface="+mj-lt"/>
              <a:buAutoNum type="arabicPeriod"/>
            </a:pPr>
            <a:r>
              <a:rPr lang="en-GB" dirty="0"/>
              <a:t>Reverse the decline in specialist expertise</a:t>
            </a:r>
          </a:p>
          <a:p>
            <a:pPr marL="385763" indent="-385763">
              <a:buFont typeface="+mj-lt"/>
              <a:buAutoNum type="arabicPeriod"/>
            </a:pPr>
            <a:r>
              <a:rPr lang="en-GB" dirty="0"/>
              <a:t>Require strategic and regional planning</a:t>
            </a:r>
          </a:p>
          <a:p>
            <a:pPr marL="385763" indent="-385763">
              <a:buFont typeface="+mj-lt"/>
              <a:buAutoNum type="arabicPeriod"/>
            </a:pPr>
            <a:r>
              <a:rPr lang="en-GB" dirty="0"/>
              <a:t>Reform High Needs funding and commissioning.</a:t>
            </a:r>
          </a:p>
          <a:p>
            <a:pPr marL="385763" indent="-385763">
              <a:buFont typeface="+mj-lt"/>
              <a:buAutoNum type="arabicPeriod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89703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2BFBA3-9556-4B26-A2FA-361430CEBF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Natspec and AoC actions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CECF8A-B13E-4ACF-85D7-86CBCC4ED6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10000"/>
          </a:bodyPr>
          <a:lstStyle/>
          <a:p>
            <a:r>
              <a:rPr lang="en-GB" dirty="0"/>
              <a:t>Being consistent in presenting the asks (though some asks relate more to different types of colleges)</a:t>
            </a:r>
            <a:endParaRPr lang="en-US" dirty="0"/>
          </a:p>
          <a:p>
            <a:r>
              <a:rPr lang="en-GB" dirty="0">
                <a:ea typeface="Open Sans"/>
              </a:rPr>
              <a:t>Sharing resources with DfE e.g. data on decline in some specialisms, paper from 2020 report with LGA</a:t>
            </a:r>
          </a:p>
          <a:p>
            <a:r>
              <a:rPr lang="en-GB" dirty="0">
                <a:ea typeface="Open Sans"/>
              </a:rPr>
              <a:t>Regularly meeting SEND Review team members</a:t>
            </a:r>
          </a:p>
          <a:p>
            <a:r>
              <a:rPr lang="en-GB" dirty="0">
                <a:ea typeface="Open Sans"/>
              </a:rPr>
              <a:t>Sitting on SEND Review steering group (</a:t>
            </a:r>
            <a:r>
              <a:rPr lang="en-GB" dirty="0" err="1">
                <a:ea typeface="Open Sans"/>
              </a:rPr>
              <a:t>AoC</a:t>
            </a:r>
            <a:r>
              <a:rPr lang="en-GB" dirty="0">
                <a:ea typeface="Open Sans"/>
              </a:rPr>
              <a:t>)</a:t>
            </a:r>
          </a:p>
          <a:p>
            <a:r>
              <a:rPr lang="en-GB" dirty="0">
                <a:ea typeface="Open Sans"/>
              </a:rPr>
              <a:t>Hosting focus group of principals to feed into discussions about non-HN students (</a:t>
            </a:r>
            <a:r>
              <a:rPr lang="en-GB" dirty="0" err="1">
                <a:ea typeface="Open Sans"/>
              </a:rPr>
              <a:t>AoC</a:t>
            </a:r>
            <a:r>
              <a:rPr lang="en-GB" dirty="0">
                <a:ea typeface="Open Sans"/>
              </a:rPr>
              <a:t>)</a:t>
            </a:r>
            <a:endParaRPr lang="en-GB" dirty="0"/>
          </a:p>
          <a:p>
            <a:r>
              <a:rPr lang="en-GB" dirty="0">
                <a:ea typeface="Open Sans"/>
              </a:rPr>
              <a:t>Supporting parliamentary questions on transitions and on non-High Needs support</a:t>
            </a:r>
          </a:p>
        </p:txBody>
      </p:sp>
    </p:spTree>
    <p:extLst>
      <p:ext uri="{BB962C8B-B14F-4D97-AF65-F5344CB8AC3E}">
        <p14:creationId xmlns:p14="http://schemas.microsoft.com/office/powerpoint/2010/main" val="1475398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AoC Colours">
      <a:dk1>
        <a:srgbClr val="3C3C3A"/>
      </a:dk1>
      <a:lt1>
        <a:sysClr val="window" lastClr="FFFFFF"/>
      </a:lt1>
      <a:dk2>
        <a:srgbClr val="00AFBD"/>
      </a:dk2>
      <a:lt2>
        <a:srgbClr val="EEECE1"/>
      </a:lt2>
      <a:accent1>
        <a:srgbClr val="00AFBD"/>
      </a:accent1>
      <a:accent2>
        <a:srgbClr val="FFFFFF"/>
      </a:accent2>
      <a:accent3>
        <a:srgbClr val="3C3C3C"/>
      </a:accent3>
      <a:accent4>
        <a:srgbClr val="F0B336"/>
      </a:accent4>
      <a:accent5>
        <a:srgbClr val="006780"/>
      </a:accent5>
      <a:accent6>
        <a:srgbClr val="DB4861"/>
      </a:accent6>
      <a:hlink>
        <a:srgbClr val="DB4862"/>
      </a:hlink>
      <a:folHlink>
        <a:srgbClr val="DB4862"/>
      </a:folHlink>
    </a:clrScheme>
    <a:fontScheme name="AoC fonts">
      <a:majorFont>
        <a:latin typeface="Open Sans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414</TotalTime>
  <Words>109</Words>
  <Application>Microsoft Office PowerPoint</Application>
  <PresentationFormat>On-screen Show (4:3)</PresentationFormat>
  <Paragraphs>16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Natspec and AoC’s SEND Green Paper activity</vt:lpstr>
      <vt:lpstr>Natspec &amp; AoC’s SEND Green Paper Asks</vt:lpstr>
      <vt:lpstr>Natspec and AoC actions</vt:lpstr>
    </vt:vector>
  </TitlesOfParts>
  <Company>AoC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Tahmina Begum</dc:creator>
  <cp:lastModifiedBy>David Holloway</cp:lastModifiedBy>
  <cp:revision>107</cp:revision>
  <dcterms:created xsi:type="dcterms:W3CDTF">2017-08-08T14:33:42Z</dcterms:created>
  <dcterms:modified xsi:type="dcterms:W3CDTF">2022-02-09T10:49:28Z</dcterms:modified>
</cp:coreProperties>
</file>