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333" r:id="rId5"/>
    <p:sldId id="905" r:id="rId6"/>
    <p:sldId id="1107" r:id="rId7"/>
    <p:sldId id="1129" r:id="rId8"/>
    <p:sldId id="1097" r:id="rId9"/>
    <p:sldId id="402" r:id="rId10"/>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8">
          <p15:clr>
            <a:srgbClr val="A4A3A4"/>
          </p15:clr>
        </p15:guide>
        <p15:guide id="2" orient="horz" pos="1842">
          <p15:clr>
            <a:srgbClr val="A4A3A4"/>
          </p15:clr>
        </p15:guide>
        <p15:guide id="3" orient="horz" pos="3702">
          <p15:clr>
            <a:srgbClr val="A4A3A4"/>
          </p15:clr>
        </p15:guide>
        <p15:guide id="4" orient="horz" pos="1026">
          <p15:clr>
            <a:srgbClr val="A4A3A4"/>
          </p15:clr>
        </p15:guide>
        <p15:guide id="5" orient="horz" pos="210">
          <p15:clr>
            <a:srgbClr val="A4A3A4"/>
          </p15:clr>
        </p15:guide>
        <p15:guide id="6" orient="horz" pos="754">
          <p15:clr>
            <a:srgbClr val="A4A3A4"/>
          </p15:clr>
        </p15:guide>
        <p15:guide id="7" orient="horz" pos="3748">
          <p15:clr>
            <a:srgbClr val="A4A3A4"/>
          </p15:clr>
        </p15:guide>
        <p15:guide id="8" pos="431">
          <p15:clr>
            <a:srgbClr val="A4A3A4"/>
          </p15:clr>
        </p15:guide>
        <p15:guide id="9" pos="5329">
          <p15:clr>
            <a:srgbClr val="A4A3A4"/>
          </p15:clr>
        </p15:guide>
        <p15:guide id="10" pos="2925">
          <p15:clr>
            <a:srgbClr val="A4A3A4"/>
          </p15:clr>
        </p15:guide>
        <p15:guide id="11" pos="2835">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ON, Colette" initials="M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E0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140613-04A0-4906-BA29-4CCEFB205C03}" v="5" dt="2022-05-06T10:41:58.838"/>
    <p1510:client id="{CB973A7D-EDB3-B26B-12F3-1103C9F0E9F5}" v="106" dt="2022-05-09T11:03:49.0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5095" autoAdjust="0"/>
  </p:normalViewPr>
  <p:slideViewPr>
    <p:cSldViewPr showGuides="1">
      <p:cViewPr varScale="1">
        <p:scale>
          <a:sx n="62" d="100"/>
          <a:sy n="62" d="100"/>
        </p:scale>
        <p:origin x="1400" y="56"/>
      </p:cViewPr>
      <p:guideLst>
        <p:guide orient="horz" pos="618"/>
        <p:guide orient="horz" pos="1842"/>
        <p:guide orient="horz" pos="3702"/>
        <p:guide orient="horz" pos="1026"/>
        <p:guide orient="horz" pos="210"/>
        <p:guide orient="horz" pos="754"/>
        <p:guide orient="horz" pos="3748"/>
        <p:guide pos="431"/>
        <p:guide pos="5329"/>
        <p:guide pos="2925"/>
        <p:guide pos="2835"/>
      </p:guideLst>
    </p:cSldViewPr>
  </p:slideViewPr>
  <p:outlineViewPr>
    <p:cViewPr>
      <p:scale>
        <a:sx n="33" d="100"/>
        <a:sy n="33" d="100"/>
      </p:scale>
      <p:origin x="0" y="-3828"/>
    </p:cViewPr>
  </p:outlineViewPr>
  <p:notesTextViewPr>
    <p:cViewPr>
      <p:scale>
        <a:sx n="1" d="1"/>
        <a:sy n="1" d="1"/>
      </p:scale>
      <p:origin x="0" y="0"/>
    </p:cViewPr>
  </p:notesTextViewPr>
  <p:sorterViewPr>
    <p:cViewPr>
      <p:scale>
        <a:sx n="100" d="100"/>
        <a:sy n="100" d="100"/>
      </p:scale>
      <p:origin x="0" y="-3810"/>
    </p:cViewPr>
  </p:sorterViewPr>
  <p:notesViewPr>
    <p:cSldViewPr showGuides="1">
      <p:cViewPr varScale="1">
        <p:scale>
          <a:sx n="66" d="100"/>
          <a:sy n="66" d="100"/>
        </p:scale>
        <p:origin x="-1146" y="-114"/>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10/05/2022</a:t>
            </a:fld>
            <a:endParaRPr lang="en-GB" dirty="0"/>
          </a:p>
        </p:txBody>
      </p:sp>
      <p:sp>
        <p:nvSpPr>
          <p:cNvPr id="4" name="Footer Placeholder 3"/>
          <p:cNvSpPr>
            <a:spLocks noGrp="1"/>
          </p:cNvSpPr>
          <p:nvPr>
            <p:ph type="ftr" sz="quarter" idx="2"/>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dirty="0"/>
          </a:p>
        </p:txBody>
      </p:sp>
      <p:sp>
        <p:nvSpPr>
          <p:cNvPr id="5" name="Slide Number Placeholder 4"/>
          <p:cNvSpPr>
            <a:spLocks noGrp="1"/>
          </p:cNvSpPr>
          <p:nvPr>
            <p:ph type="sldNum" sz="quarter" idx="3"/>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dirty="0"/>
          </a:p>
        </p:txBody>
      </p:sp>
      <p:sp>
        <p:nvSpPr>
          <p:cNvPr id="7" name="Header Placeholder 6"/>
          <p:cNvSpPr>
            <a:spLocks noGrp="1"/>
          </p:cNvSpPr>
          <p:nvPr>
            <p:ph type="hdr" sz="quarter"/>
          </p:nvPr>
        </p:nvSpPr>
        <p:spPr>
          <a:xfrm>
            <a:off x="1544900" y="195219"/>
            <a:ext cx="4716224" cy="548161"/>
          </a:xfrm>
          <a:prstGeom prst="rect">
            <a:avLst/>
          </a:prstGeom>
        </p:spPr>
        <p:txBody>
          <a:bodyPr vert="horz" lIns="91440" tIns="45720" rIns="91440" bIns="45720" rtlCol="0"/>
          <a:lstStyle>
            <a:lvl1pPr algn="l">
              <a:defRPr sz="1200"/>
            </a:lvl1pPr>
          </a:lstStyle>
          <a:p>
            <a:endParaRPr lang="en-GB" dirty="0"/>
          </a:p>
        </p:txBody>
      </p:sp>
      <p:pic>
        <p:nvPicPr>
          <p:cNvPr id="8" name="Picture 7" descr="Department for Education" title="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199" y="195220"/>
            <a:ext cx="857495" cy="55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54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30213" y="273050"/>
            <a:ext cx="5873750" cy="4405313"/>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7405" y="4723448"/>
            <a:ext cx="5359346" cy="4474845"/>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10/05/2022</a:t>
            </a:fld>
            <a:endParaRPr lang="en-GB" dirty="0"/>
          </a:p>
        </p:txBody>
      </p:sp>
      <p:sp>
        <p:nvSpPr>
          <p:cNvPr id="9" name="Footer Placeholder 3"/>
          <p:cNvSpPr>
            <a:spLocks noGrp="1"/>
          </p:cNvSpPr>
          <p:nvPr>
            <p:ph type="ftr" sz="quarter" idx="4"/>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dirty="0"/>
          </a:p>
        </p:txBody>
      </p:sp>
      <p:sp>
        <p:nvSpPr>
          <p:cNvPr id="10" name="Slide Number Placeholder 4"/>
          <p:cNvSpPr>
            <a:spLocks noGrp="1"/>
          </p:cNvSpPr>
          <p:nvPr>
            <p:ph type="sldNum" sz="quarter" idx="5"/>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dirty="0"/>
          </a:p>
        </p:txBody>
      </p:sp>
    </p:spTree>
    <p:extLst>
      <p:ext uri="{BB962C8B-B14F-4D97-AF65-F5344CB8AC3E}">
        <p14:creationId xmlns:p14="http://schemas.microsoft.com/office/powerpoint/2010/main" val="67542016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b="1" kern="1200">
        <a:solidFill>
          <a:schemeClr val="tx1"/>
        </a:solidFill>
        <a:latin typeface="+mn-lt"/>
        <a:ea typeface="+mn-ea"/>
        <a:cs typeface="+mn-cs"/>
      </a:defRPr>
    </a:lvl1pPr>
    <a:lvl2pPr marL="368300" indent="-171450" algn="l" defTabSz="914400" rtl="0" eaLnBrk="1" latinLnBrk="0" hangingPunct="1">
      <a:buFont typeface="Arial" pitchFamily="34" charset="0"/>
      <a:buChar char="•"/>
      <a:defRPr sz="1200" kern="1200">
        <a:solidFill>
          <a:schemeClr val="tx1"/>
        </a:solidFill>
        <a:latin typeface="+mn-lt"/>
        <a:ea typeface="+mn-ea"/>
        <a:cs typeface="+mn-cs"/>
      </a:defRPr>
    </a:lvl2pPr>
    <a:lvl3pPr marL="53340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715963"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987425" indent="-174625" algn="l" defTabSz="987425"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430213" y="273050"/>
            <a:ext cx="5873750" cy="44053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92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fontAlgn="base">
              <a:spcBef>
                <a:spcPct val="0"/>
              </a:spcBef>
              <a:spcAft>
                <a:spcPct val="0"/>
              </a:spcAft>
              <a:defRPr/>
            </a:pPr>
            <a:fld id="{3D628430-11EC-4ABA-A0EB-619CEE7AECAD}" type="slidenum">
              <a:rPr lang="en-GB" altLang="en-US" smtClean="0">
                <a:latin typeface="Calibri" pitchFamily="34" charset="0"/>
              </a:rPr>
              <a:pPr fontAlgn="base">
                <a:spcBef>
                  <a:spcPct val="0"/>
                </a:spcBef>
                <a:spcAft>
                  <a:spcPct val="0"/>
                </a:spcAft>
                <a:defRPr/>
              </a:pPr>
              <a:t>1</a:t>
            </a:fld>
            <a:endParaRPr lang="en-GB" altLang="en-US" dirty="0">
              <a:latin typeface="Calibri" pitchFamily="34" charset="0"/>
            </a:endParaRPr>
          </a:p>
        </p:txBody>
      </p:sp>
    </p:spTree>
    <p:extLst>
      <p:ext uri="{BB962C8B-B14F-4D97-AF65-F5344CB8AC3E}">
        <p14:creationId xmlns:p14="http://schemas.microsoft.com/office/powerpoint/2010/main" val="571355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1075"/>
            <a:ext cx="7772400" cy="1470025"/>
          </a:xfrm>
        </p:spPr>
        <p:txBody>
          <a:bodyPr>
            <a:noAutofit/>
          </a:bodyPr>
          <a:lstStyle>
            <a:lvl1pPr algn="l">
              <a:defRPr lang="en-GB" sz="5400" b="1" kern="1200" noProof="0" dirty="0" smtClean="0">
                <a:solidFill>
                  <a:srgbClr val="104F75"/>
                </a:solidFill>
                <a:latin typeface="+mj-lt"/>
                <a:ea typeface="+mn-ea"/>
                <a:cs typeface="+mn-cs"/>
              </a:defRPr>
            </a:lvl1pPr>
          </a:lstStyle>
          <a:p>
            <a:r>
              <a:rPr lang="en-US" dirty="0"/>
              <a:t>Click to edit Master title style</a:t>
            </a:r>
            <a:endParaRPr lang="en-GB" dirty="0"/>
          </a:p>
        </p:txBody>
      </p:sp>
      <p:sp>
        <p:nvSpPr>
          <p:cNvPr id="3" name="Subtitle 2"/>
          <p:cNvSpPr>
            <a:spLocks noGrp="1"/>
          </p:cNvSpPr>
          <p:nvPr>
            <p:ph type="subTitle" idx="1"/>
          </p:nvPr>
        </p:nvSpPr>
        <p:spPr>
          <a:xfrm>
            <a:off x="683568" y="2924944"/>
            <a:ext cx="6400800" cy="1752600"/>
          </a:xfrm>
        </p:spPr>
        <p:txBody>
          <a:bodyPr>
            <a:noAutofit/>
          </a:bodyPr>
          <a:lstStyle>
            <a:lvl1pPr marL="0" indent="0" algn="l">
              <a:buNone/>
              <a:defRPr sz="20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12"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13"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4"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87227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6"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7"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5366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335919"/>
            <a:ext cx="7775575" cy="645155"/>
          </a:xfrm>
        </p:spPr>
        <p:txBody>
          <a:bodyPr vert="horz" lIns="91440" tIns="45720" rIns="91440" bIns="45720" rtlCol="0" anchor="ctr">
            <a:noAutofit/>
          </a:bodyPr>
          <a:lstStyle>
            <a:lvl1pPr>
              <a:defRPr lang="en-GB" dirty="0"/>
            </a:lvl1pPr>
          </a:lstStyle>
          <a:p>
            <a:pPr lvl="0"/>
            <a:r>
              <a:rPr lang="en-US" dirty="0"/>
              <a:t>Click to edit Master title style</a:t>
            </a:r>
            <a:endParaRPr lang="en-GB" dirty="0"/>
          </a:p>
        </p:txBody>
      </p:sp>
      <p:sp>
        <p:nvSpPr>
          <p:cNvPr id="3" name="Picture Placeholder 2"/>
          <p:cNvSpPr>
            <a:spLocks noGrp="1"/>
          </p:cNvSpPr>
          <p:nvPr>
            <p:ph type="pic" idx="1"/>
          </p:nvPr>
        </p:nvSpPr>
        <p:spPr>
          <a:xfrm>
            <a:off x="1872271" y="1187202"/>
            <a:ext cx="5256584" cy="4112369"/>
          </a:xfrm>
          <a:ln>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63688" y="5445571"/>
            <a:ext cx="5486400" cy="3596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348787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B5E69749-5551-4F5F-A3EA-C88943F21456}" type="datetimeFigureOut">
              <a:rPr lang="en-GB" smtClean="0"/>
              <a:pPr/>
              <a:t>10/05/2022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710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333374"/>
            <a:ext cx="7775575" cy="647701"/>
          </a:xfrm>
        </p:spPr>
        <p:txBody>
          <a:bodyPr/>
          <a:lstStyle/>
          <a:p>
            <a:r>
              <a:rPr lang="en-US"/>
              <a:t>Click to edit Master title style</a:t>
            </a:r>
            <a:endParaRPr lang="en-GB"/>
          </a:p>
        </p:txBody>
      </p:sp>
      <p:sp>
        <p:nvSpPr>
          <p:cNvPr id="3" name="Content Placeholder 2"/>
          <p:cNvSpPr>
            <a:spLocks noGrp="1"/>
          </p:cNvSpPr>
          <p:nvPr>
            <p:ph idx="1"/>
          </p:nvPr>
        </p:nvSpPr>
        <p:spPr>
          <a:xfrm>
            <a:off x="684212" y="1196976"/>
            <a:ext cx="7775575" cy="4679949"/>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01759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1" y="981075"/>
            <a:ext cx="7775575" cy="1253337"/>
          </a:xfrm>
        </p:spPr>
        <p:txBody>
          <a:bodyPr anchor="t"/>
          <a:lstStyle>
            <a:lvl1pPr algn="l">
              <a:defRPr sz="4000" b="1" cap="none" baseline="0"/>
            </a:lvl1pPr>
          </a:lstStyle>
          <a:p>
            <a:r>
              <a:rPr lang="en-US" dirty="0"/>
              <a:t>Click to edit Master title style</a:t>
            </a:r>
            <a:endParaRPr lang="en-GB" dirty="0"/>
          </a:p>
        </p:txBody>
      </p:sp>
      <p:sp>
        <p:nvSpPr>
          <p:cNvPr id="3" name="Text Placeholder 2"/>
          <p:cNvSpPr>
            <a:spLocks noGrp="1"/>
          </p:cNvSpPr>
          <p:nvPr>
            <p:ph type="body" idx="1"/>
          </p:nvPr>
        </p:nvSpPr>
        <p:spPr>
          <a:xfrm>
            <a:off x="691109" y="2420888"/>
            <a:ext cx="7775575"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0032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420449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Emphasis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3" y="1196975"/>
            <a:ext cx="3811587" cy="4679950"/>
          </a:xfrm>
        </p:spPr>
        <p:txBody>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1" y="1339474"/>
            <a:ext cx="3811588" cy="830997"/>
          </a:xfrm>
          <a:solidFill>
            <a:srgbClr val="C6E0E4"/>
          </a:solidFill>
          <a:ln>
            <a:solidFill>
              <a:schemeClr val="tx2"/>
            </a:solidFill>
          </a:ln>
        </p:spPr>
        <p:txBody>
          <a:bodyPr vert="horz" lIns="108000" tIns="45720" rIns="91440" bIns="45720" rtlCol="0">
            <a:spAutoFit/>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lang="en-US" dirty="0" smtClean="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51180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84213" y="1196975"/>
            <a:ext cx="3813175"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dirty="0"/>
              <a:t>Click to edit Master text styles</a:t>
            </a:r>
          </a:p>
        </p:txBody>
      </p:sp>
      <p:sp>
        <p:nvSpPr>
          <p:cNvPr id="4" name="Content Placeholder 3"/>
          <p:cNvSpPr>
            <a:spLocks noGrp="1"/>
          </p:cNvSpPr>
          <p:nvPr>
            <p:ph sz="half" idx="2"/>
          </p:nvPr>
        </p:nvSpPr>
        <p:spPr>
          <a:xfrm>
            <a:off x="684213" y="1845072"/>
            <a:ext cx="3813175"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6" y="1196975"/>
            <a:ext cx="3814763"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dirty="0"/>
              <a:t>Click to edit Master text styles</a:t>
            </a:r>
          </a:p>
        </p:txBody>
      </p:sp>
      <p:sp>
        <p:nvSpPr>
          <p:cNvPr id="6" name="Content Placeholder 5"/>
          <p:cNvSpPr>
            <a:spLocks noGrp="1"/>
          </p:cNvSpPr>
          <p:nvPr>
            <p:ph sz="quarter" idx="4"/>
          </p:nvPr>
        </p:nvSpPr>
        <p:spPr>
          <a:xfrm>
            <a:off x="4645026" y="1845072"/>
            <a:ext cx="3814763"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11" name="Footer Placeholder 4"/>
          <p:cNvSpPr>
            <a:spLocks noGrp="1"/>
          </p:cNvSpPr>
          <p:nvPr>
            <p:ph type="ftr" sz="quarter" idx="11"/>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2" name="Slide Number Placeholder 5"/>
          <p:cNvSpPr>
            <a:spLocks noGrp="1"/>
          </p:cNvSpPr>
          <p:nvPr>
            <p:ph type="sldNum" sz="quarter" idx="12"/>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82222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with Bor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684212" y="1196975"/>
            <a:ext cx="3811587" cy="4752976"/>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752976"/>
          </a:xfrm>
          <a:ln>
            <a:solidFill>
              <a:schemeClr val="tx2"/>
            </a:solidFill>
          </a:ln>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7962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7"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8"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47690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3" y="332656"/>
            <a:ext cx="7775575" cy="648419"/>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p:cNvSpPr>
            <a:spLocks noGrp="1"/>
          </p:cNvSpPr>
          <p:nvPr>
            <p:ph type="body" idx="1"/>
          </p:nvPr>
        </p:nvSpPr>
        <p:spPr>
          <a:xfrm>
            <a:off x="684212" y="1196976"/>
            <a:ext cx="7775575" cy="46799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10/05/2022</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pic>
        <p:nvPicPr>
          <p:cNvPr id="10" name="Picture 9" descr="Department for Education" title="Logo"/>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84213" y="5937814"/>
            <a:ext cx="1296194" cy="761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834683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8" r:id="rId6"/>
    <p:sldLayoutId id="2147483653" r:id="rId7"/>
    <p:sldLayoutId id="2147483659" r:id="rId8"/>
    <p:sldLayoutId id="2147483654" r:id="rId9"/>
    <p:sldLayoutId id="2147483655" r:id="rId10"/>
    <p:sldLayoutId id="2147483657" r:id="rId11"/>
  </p:sldLayoutIdLst>
  <p:txStyles>
    <p:titleStyle>
      <a:lvl1pPr algn="l" defTabSz="914400" rtl="0" eaLnBrk="1" latinLnBrk="0" hangingPunct="1">
        <a:spcBef>
          <a:spcPct val="0"/>
        </a:spcBef>
        <a:buNone/>
        <a:defRPr lang="en-GB" sz="3200" b="1" kern="1200" dirty="0">
          <a:solidFill>
            <a:srgbClr val="104F75"/>
          </a:solidFill>
          <a:latin typeface="+mj-lt"/>
          <a:ea typeface="+mj-ea"/>
          <a:cs typeface="+mj-cs"/>
        </a:defRPr>
      </a:lvl1pPr>
    </p:titleStyle>
    <p:bodyStyle>
      <a:lvl1pPr marL="342900" indent="-342900" algn="l" defTabSz="914400" rtl="0" eaLnBrk="1" latinLnBrk="0" hangingPunct="1">
        <a:lnSpc>
          <a:spcPct val="120000"/>
        </a:lnSpc>
        <a:spcBef>
          <a:spcPts val="0"/>
        </a:spcBef>
        <a:spcAft>
          <a:spcPts val="600"/>
        </a:spcAft>
        <a:buClr>
          <a:schemeClr val="tx2"/>
        </a:buClr>
        <a:buFont typeface="Wingdings" pitchFamily="2" charset="2"/>
        <a:buChar char="§"/>
        <a:defRPr sz="2000" b="1" kern="1200">
          <a:solidFill>
            <a:schemeClr val="tx1"/>
          </a:solidFill>
          <a:latin typeface="+mn-lt"/>
          <a:ea typeface="+mn-ea"/>
          <a:cs typeface="+mn-cs"/>
        </a:defRPr>
      </a:lvl1pPr>
      <a:lvl2pPr marL="742950" indent="-28575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pexels.com/photo/clever-little-student-writing-in-notebook-while-studying-at-home-3874375/" TargetMode="External"/><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eur02.safelinks.protection.outlook.com/?url=https%3A%2F%2Fcerebra.org.uk%2Fwp-content%2Fuploads%2F2022%2F05%2FEARLY-INTERVENTION-REPORT-A4-FINAL.pdf&amp;data=05%7C01%7CGary.Dumbarton%40adcs.org.uk%7C333918011a0c4f7a403608da2f755b52%7C8e0f4922194a488d8502fad9332575b0%7C0%7C0%7C637874478324279101%7CUnknown%7CTWFpbGZsb3d8eyJWIjoiMC4wLjAwMDAiLCJQIjoiV2luMzIiLCJBTiI6Ik1haWwiLCJXVCI6Mn0%3D%7C3000%7C%7C%7C&amp;sdata=a6r5oRqTtxBB42NDLS6AxkX22qwadqZ38pfxKRKcEh4%3D&amp;reserved=0" TargetMode="External"/><Relationship Id="rId2" Type="http://schemas.openxmlformats.org/officeDocument/2006/relationships/hyperlink" Target="https://councilfordisabledchildren.org.uk/resources/all-resources/filter/inclusion-send/disabled-children-and-equality-act-2010-what-teachers"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thecommissiononyounglives.co.uk/wp-content/uploads/2022/04/COYL-Education-report-FINAL-APR-29-2022.pdf"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5496" y="4223875"/>
            <a:ext cx="9108505" cy="775585"/>
          </a:xfrm>
        </p:spPr>
        <p:txBody>
          <a:bodyPr rtlCol="0"/>
          <a:lstStyle/>
          <a:p>
            <a:pPr algn="ctr"/>
            <a:r>
              <a:rPr lang="en-GB" sz="3400" b="0" dirty="0"/>
              <a:t>SEND Update, Tuesday 10</a:t>
            </a:r>
            <a:r>
              <a:rPr lang="en-GB" sz="3400" b="0" baseline="30000" dirty="0"/>
              <a:t>th</a:t>
            </a:r>
            <a:r>
              <a:rPr lang="en-GB" sz="3400" b="0" dirty="0"/>
              <a:t> May 2022</a:t>
            </a:r>
          </a:p>
        </p:txBody>
      </p:sp>
      <p:sp>
        <p:nvSpPr>
          <p:cNvPr id="2051" name="Subtitle 4"/>
          <p:cNvSpPr>
            <a:spLocks noGrp="1"/>
          </p:cNvSpPr>
          <p:nvPr>
            <p:ph type="subTitle" idx="1"/>
          </p:nvPr>
        </p:nvSpPr>
        <p:spPr>
          <a:xfrm>
            <a:off x="900113" y="5178944"/>
            <a:ext cx="7559675" cy="507893"/>
          </a:xfrm>
        </p:spPr>
        <p:txBody>
          <a:bodyPr/>
          <a:lstStyle/>
          <a:p>
            <a:pPr algn="ctr"/>
            <a:br>
              <a:rPr lang="en-GB" altLang="en-US" sz="2400" b="0" dirty="0">
                <a:latin typeface="Arial" charset="0"/>
                <a:cs typeface="Arial" charset="0"/>
              </a:rPr>
            </a:br>
            <a:endParaRPr lang="en-GB" altLang="en-US" b="0" dirty="0">
              <a:latin typeface="Arial" charset="0"/>
              <a:cs typeface="Arial" charset="0"/>
            </a:endParaRPr>
          </a:p>
        </p:txBody>
      </p:sp>
      <p:sp>
        <p:nvSpPr>
          <p:cNvPr id="2052" name="Rectangle 1"/>
          <p:cNvSpPr>
            <a:spLocks noChangeArrowheads="1"/>
          </p:cNvSpPr>
          <p:nvPr/>
        </p:nvSpPr>
        <p:spPr bwMode="auto">
          <a:xfrm>
            <a:off x="2339753" y="5949281"/>
            <a:ext cx="547260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lnSpc>
                <a:spcPct val="120000"/>
              </a:lnSpc>
              <a:spcAft>
                <a:spcPts val="600"/>
              </a:spcAft>
              <a:buClr>
                <a:schemeClr val="tx2"/>
              </a:buClr>
              <a:buFont typeface="Wingdings" pitchFamily="2" charset="2"/>
              <a:buChar char="§"/>
              <a:defRPr sz="2000" b="1">
                <a:solidFill>
                  <a:schemeClr val="tx1"/>
                </a:solidFill>
                <a:latin typeface="Arial" charset="0"/>
              </a:defRPr>
            </a:lvl1pPr>
            <a:lvl2pPr marL="742950" indent="-285750" eaLnBrk="0" hangingPunct="0">
              <a:lnSpc>
                <a:spcPct val="120000"/>
              </a:lnSpc>
              <a:spcAft>
                <a:spcPts val="600"/>
              </a:spcAft>
              <a:buClr>
                <a:schemeClr val="tx2"/>
              </a:buClr>
              <a:buFont typeface="Wingdings" pitchFamily="2" charset="2"/>
              <a:buChar char="§"/>
              <a:defRPr sz="2000">
                <a:solidFill>
                  <a:schemeClr val="tx1"/>
                </a:solidFill>
                <a:latin typeface="Arial" charset="0"/>
              </a:defRPr>
            </a:lvl2pPr>
            <a:lvl3pPr marL="1143000" indent="-228600" eaLnBrk="0" hangingPunct="0">
              <a:lnSpc>
                <a:spcPct val="120000"/>
              </a:lnSpc>
              <a:spcAft>
                <a:spcPts val="600"/>
              </a:spcAft>
              <a:buClr>
                <a:schemeClr val="tx2"/>
              </a:buClr>
              <a:buFont typeface="Wingdings" pitchFamily="2" charset="2"/>
              <a:buChar char="§"/>
              <a:defRPr sz="2000">
                <a:solidFill>
                  <a:schemeClr val="tx1"/>
                </a:solidFill>
                <a:latin typeface="Arial" charset="0"/>
              </a:defRPr>
            </a:lvl3pPr>
            <a:lvl4pPr marL="1600200" indent="-228600" eaLnBrk="0" hangingPunct="0">
              <a:lnSpc>
                <a:spcPct val="120000"/>
              </a:lnSpc>
              <a:spcAft>
                <a:spcPts val="600"/>
              </a:spcAft>
              <a:buClr>
                <a:schemeClr val="tx2"/>
              </a:buClr>
              <a:buFont typeface="Wingdings" pitchFamily="2" charset="2"/>
              <a:buChar char="§"/>
              <a:defRPr sz="1600">
                <a:solidFill>
                  <a:schemeClr val="tx1"/>
                </a:solidFill>
                <a:latin typeface="Arial" charset="0"/>
              </a:defRPr>
            </a:lvl4pPr>
            <a:lvl5pPr marL="2057400" indent="-228600" eaLnBrk="0" hangingPunct="0">
              <a:lnSpc>
                <a:spcPct val="120000"/>
              </a:lnSpc>
              <a:spcAft>
                <a:spcPts val="600"/>
              </a:spcAft>
              <a:buClr>
                <a:schemeClr val="tx2"/>
              </a:buClr>
              <a:buFont typeface="Wingdings" pitchFamily="2" charset="2"/>
              <a:buChar char="§"/>
              <a:defRPr sz="1600">
                <a:solidFill>
                  <a:schemeClr val="tx1"/>
                </a:solidFill>
                <a:latin typeface="Arial" charset="0"/>
              </a:defRPr>
            </a:lvl5pPr>
            <a:lvl6pPr marL="2514600" indent="-228600" eaLnBrk="0" fontAlgn="base" hangingPunct="0">
              <a:lnSpc>
                <a:spcPct val="120000"/>
              </a:lnSpc>
              <a:spcBef>
                <a:spcPct val="0"/>
              </a:spcBef>
              <a:spcAft>
                <a:spcPts val="600"/>
              </a:spcAft>
              <a:buClr>
                <a:schemeClr val="tx2"/>
              </a:buClr>
              <a:buFont typeface="Wingdings" pitchFamily="2" charset="2"/>
              <a:buChar char="§"/>
              <a:defRPr sz="1600">
                <a:solidFill>
                  <a:schemeClr val="tx1"/>
                </a:solidFill>
                <a:latin typeface="Arial" charset="0"/>
              </a:defRPr>
            </a:lvl6pPr>
            <a:lvl7pPr marL="2971800" indent="-228600" eaLnBrk="0" fontAlgn="base" hangingPunct="0">
              <a:lnSpc>
                <a:spcPct val="120000"/>
              </a:lnSpc>
              <a:spcBef>
                <a:spcPct val="0"/>
              </a:spcBef>
              <a:spcAft>
                <a:spcPts val="600"/>
              </a:spcAft>
              <a:buClr>
                <a:schemeClr val="tx2"/>
              </a:buClr>
              <a:buFont typeface="Wingdings" pitchFamily="2" charset="2"/>
              <a:buChar char="§"/>
              <a:defRPr sz="1600">
                <a:solidFill>
                  <a:schemeClr val="tx1"/>
                </a:solidFill>
                <a:latin typeface="Arial" charset="0"/>
              </a:defRPr>
            </a:lvl7pPr>
            <a:lvl8pPr marL="3429000" indent="-228600" eaLnBrk="0" fontAlgn="base" hangingPunct="0">
              <a:lnSpc>
                <a:spcPct val="120000"/>
              </a:lnSpc>
              <a:spcBef>
                <a:spcPct val="0"/>
              </a:spcBef>
              <a:spcAft>
                <a:spcPts val="600"/>
              </a:spcAft>
              <a:buClr>
                <a:schemeClr val="tx2"/>
              </a:buClr>
              <a:buFont typeface="Wingdings" pitchFamily="2" charset="2"/>
              <a:buChar char="§"/>
              <a:defRPr sz="1600">
                <a:solidFill>
                  <a:schemeClr val="tx1"/>
                </a:solidFill>
                <a:latin typeface="Arial" charset="0"/>
              </a:defRPr>
            </a:lvl8pPr>
            <a:lvl9pPr marL="3886200" indent="-228600" eaLnBrk="0" fontAlgn="base" hangingPunct="0">
              <a:lnSpc>
                <a:spcPct val="120000"/>
              </a:lnSpc>
              <a:spcBef>
                <a:spcPct val="0"/>
              </a:spcBef>
              <a:spcAft>
                <a:spcPts val="600"/>
              </a:spcAft>
              <a:buClr>
                <a:schemeClr val="tx2"/>
              </a:buClr>
              <a:buFont typeface="Wingdings" pitchFamily="2" charset="2"/>
              <a:buChar char="§"/>
              <a:defRPr sz="1600">
                <a:solidFill>
                  <a:schemeClr val="tx1"/>
                </a:solidFill>
                <a:latin typeface="Arial" charset="0"/>
              </a:defRPr>
            </a:lvl9pPr>
          </a:lstStyle>
          <a:p>
            <a:pPr algn="ctr" eaLnBrk="1" hangingPunct="1">
              <a:lnSpc>
                <a:spcPct val="100000"/>
              </a:lnSpc>
              <a:spcBef>
                <a:spcPct val="50000"/>
              </a:spcBef>
              <a:spcAft>
                <a:spcPct val="0"/>
              </a:spcAft>
              <a:buClrTx/>
              <a:buFontTx/>
              <a:buNone/>
            </a:pPr>
            <a:r>
              <a:rPr lang="en-GB" altLang="en-US" sz="1800" b="0" dirty="0"/>
              <a:t>Mark McCurrie and Liz </a:t>
            </a:r>
            <a:r>
              <a:rPr lang="en-GB" altLang="en-US" sz="1800" b="0" dirty="0" err="1"/>
              <a:t>Flaherty,</a:t>
            </a:r>
            <a:r>
              <a:rPr lang="en-GB" altLang="en-US" sz="1800" b="0" dirty="0"/>
              <a:t> SEN and Disability Professional Advisers, DfE</a:t>
            </a:r>
          </a:p>
        </p:txBody>
      </p:sp>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2774" y="1314690"/>
            <a:ext cx="7113947" cy="28083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1"/>
          <p:cNvSpPr>
            <a:spLocks noChangeArrowheads="1"/>
          </p:cNvSpPr>
          <p:nvPr/>
        </p:nvSpPr>
        <p:spPr bwMode="auto">
          <a:xfrm>
            <a:off x="684213" y="30416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GB" altLang="en-US" sz="1800" b="0" i="0" u="none" strike="noStrike" cap="none" normalizeH="0" baseline="0" dirty="0">
                <a:ln>
                  <a:noFill/>
                </a:ln>
                <a:solidFill>
                  <a:schemeClr val="tx1"/>
                </a:solidFill>
                <a:effectLst/>
                <a:latin typeface="Arial" pitchFamily="34" charset="0"/>
                <a:cs typeface="Arial" pitchFamily="34" charset="0"/>
              </a:rPr>
            </a:br>
            <a:endParaRPr kumimoji="0" lang="en-GB"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8" name="Title 1"/>
          <p:cNvSpPr txBox="1">
            <a:spLocks/>
          </p:cNvSpPr>
          <p:nvPr/>
        </p:nvSpPr>
        <p:spPr>
          <a:xfrm>
            <a:off x="684213" y="482604"/>
            <a:ext cx="7775575" cy="647701"/>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5400" b="1" kern="1200" noProof="0" dirty="0" smtClean="0">
                <a:solidFill>
                  <a:srgbClr val="104F75"/>
                </a:solidFill>
                <a:latin typeface="+mj-lt"/>
                <a:ea typeface="+mn-ea"/>
                <a:cs typeface="+mn-cs"/>
              </a:defRPr>
            </a:lvl1pPr>
          </a:lstStyle>
          <a:p>
            <a:pPr algn="ctr"/>
            <a:r>
              <a:rPr lang="en-GB" sz="3600" b="0" dirty="0"/>
              <a:t>South East 19</a:t>
            </a:r>
            <a:endParaRPr lang="en-GB" sz="3600" dirty="0"/>
          </a:p>
        </p:txBody>
      </p:sp>
    </p:spTree>
    <p:extLst>
      <p:ext uri="{BB962C8B-B14F-4D97-AF65-F5344CB8AC3E}">
        <p14:creationId xmlns:p14="http://schemas.microsoft.com/office/powerpoint/2010/main" val="3237150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91DF2-5892-452F-B53C-319C1D5BD7B9}"/>
              </a:ext>
            </a:extLst>
          </p:cNvPr>
          <p:cNvSpPr>
            <a:spLocks noGrp="1"/>
          </p:cNvSpPr>
          <p:nvPr>
            <p:ph type="title"/>
          </p:nvPr>
        </p:nvSpPr>
        <p:spPr>
          <a:xfrm>
            <a:off x="663299" y="429839"/>
            <a:ext cx="7539289" cy="647701"/>
          </a:xfrm>
        </p:spPr>
        <p:txBody>
          <a:bodyPr/>
          <a:lstStyle/>
          <a:p>
            <a:r>
              <a:rPr lang="en-GB" b="0" dirty="0"/>
              <a:t>The Green Paper</a:t>
            </a:r>
          </a:p>
        </p:txBody>
      </p:sp>
      <p:sp>
        <p:nvSpPr>
          <p:cNvPr id="3" name="Content Placeholder 2">
            <a:extLst>
              <a:ext uri="{FF2B5EF4-FFF2-40B4-BE49-F238E27FC236}">
                <a16:creationId xmlns:a16="http://schemas.microsoft.com/office/drawing/2014/main" id="{747BFFEC-C6B8-4461-99EF-50E0EACF3396}"/>
              </a:ext>
            </a:extLst>
          </p:cNvPr>
          <p:cNvSpPr>
            <a:spLocks noGrp="1"/>
          </p:cNvSpPr>
          <p:nvPr>
            <p:ph idx="1"/>
          </p:nvPr>
        </p:nvSpPr>
        <p:spPr>
          <a:xfrm>
            <a:off x="663299" y="1091053"/>
            <a:ext cx="8208912" cy="2193931"/>
          </a:xfrm>
        </p:spPr>
        <p:txBody>
          <a:bodyPr/>
          <a:lstStyle/>
          <a:p>
            <a:pPr marL="0" indent="0">
              <a:lnSpc>
                <a:spcPct val="107000"/>
              </a:lnSpc>
              <a:buNone/>
            </a:pPr>
            <a:r>
              <a:rPr lang="en-GB" sz="2100" b="0" dirty="0">
                <a:latin typeface="Arial" panose="020B0604020202020204" pitchFamily="34" charset="0"/>
                <a:ea typeface="Calibri" panose="020F0502020204030204" pitchFamily="34" charset="0"/>
                <a:cs typeface="Arial" panose="020B0604020202020204" pitchFamily="34" charset="0"/>
              </a:rPr>
              <a:t> Andre </a:t>
            </a:r>
            <a:r>
              <a:rPr lang="en-GB" sz="2100" b="0" dirty="0" err="1">
                <a:latin typeface="Arial" panose="020B0604020202020204" pitchFamily="34" charset="0"/>
                <a:ea typeface="Calibri" panose="020F0502020204030204" pitchFamily="34" charset="0"/>
                <a:cs typeface="Arial" panose="020B0604020202020204" pitchFamily="34" charset="0"/>
              </a:rPr>
              <a:t>Imich’s</a:t>
            </a:r>
            <a:r>
              <a:rPr lang="en-GB" sz="2100" b="0" dirty="0">
                <a:latin typeface="Arial" panose="020B0604020202020204" pitchFamily="34" charset="0"/>
                <a:ea typeface="Calibri" panose="020F0502020204030204" pitchFamily="34" charset="0"/>
                <a:cs typeface="Arial" panose="020B0604020202020204" pitchFamily="34" charset="0"/>
              </a:rPr>
              <a:t> briefing for the South East:</a:t>
            </a:r>
          </a:p>
          <a:p>
            <a:pPr marL="0" indent="0">
              <a:lnSpc>
                <a:spcPct val="107000"/>
              </a:lnSpc>
              <a:buNone/>
            </a:pPr>
            <a:endParaRPr lang="en-GB" sz="2100" i="0" dirty="0">
              <a:solidFill>
                <a:srgbClr val="212529"/>
              </a:solidFill>
              <a:effectLst/>
              <a:latin typeface="Arial" panose="020B0604020202020204" pitchFamily="34" charset="0"/>
              <a:cs typeface="Arial" panose="020B0604020202020204" pitchFamily="34" charset="0"/>
            </a:endParaRPr>
          </a:p>
          <a:p>
            <a:pPr marL="0" indent="0" algn="ctr">
              <a:lnSpc>
                <a:spcPct val="107000"/>
              </a:lnSpc>
              <a:buNone/>
            </a:pPr>
            <a:r>
              <a:rPr lang="en-GB" sz="2100" dirty="0">
                <a:solidFill>
                  <a:srgbClr val="212529"/>
                </a:solidFill>
                <a:latin typeface="Arial" panose="020B0604020202020204" pitchFamily="34" charset="0"/>
                <a:cs typeface="Arial" panose="020B0604020202020204" pitchFamily="34" charset="0"/>
              </a:rPr>
              <a:t>Wednesday 11</a:t>
            </a:r>
            <a:r>
              <a:rPr lang="en-GB" sz="2100" baseline="30000" dirty="0">
                <a:solidFill>
                  <a:srgbClr val="212529"/>
                </a:solidFill>
                <a:latin typeface="Arial" panose="020B0604020202020204" pitchFamily="34" charset="0"/>
                <a:cs typeface="Arial" panose="020B0604020202020204" pitchFamily="34" charset="0"/>
              </a:rPr>
              <a:t>th</a:t>
            </a:r>
            <a:r>
              <a:rPr lang="en-GB" sz="2100" dirty="0">
                <a:solidFill>
                  <a:srgbClr val="212529"/>
                </a:solidFill>
                <a:latin typeface="Arial" panose="020B0604020202020204" pitchFamily="34" charset="0"/>
                <a:cs typeface="Arial" panose="020B0604020202020204" pitchFamily="34" charset="0"/>
              </a:rPr>
              <a:t> May, 4pm-5pm via teams</a:t>
            </a:r>
          </a:p>
          <a:p>
            <a:pPr marL="0" indent="0">
              <a:lnSpc>
                <a:spcPct val="107000"/>
              </a:lnSpc>
              <a:buNone/>
            </a:pPr>
            <a:endParaRPr lang="en-GB" sz="2100" b="0" i="0" dirty="0">
              <a:solidFill>
                <a:srgbClr val="212529"/>
              </a:solidFill>
              <a:effectLst/>
              <a:latin typeface="Arial" panose="020B0604020202020204" pitchFamily="34" charset="0"/>
              <a:cs typeface="Arial" panose="020B0604020202020204" pitchFamily="34" charset="0"/>
            </a:endParaRPr>
          </a:p>
          <a:p>
            <a:pPr marL="0" indent="0">
              <a:lnSpc>
                <a:spcPct val="107000"/>
              </a:lnSpc>
              <a:buNone/>
            </a:pPr>
            <a:r>
              <a:rPr lang="en-GB" sz="2100" b="0" dirty="0">
                <a:solidFill>
                  <a:srgbClr val="212529"/>
                </a:solidFill>
                <a:latin typeface="Arial" panose="020B0604020202020204" pitchFamily="34" charset="0"/>
                <a:cs typeface="Arial" panose="020B0604020202020204" pitchFamily="34" charset="0"/>
              </a:rPr>
              <a:t>Consultation responses encouraged</a:t>
            </a:r>
            <a:endParaRPr lang="en-GB" sz="2100" b="0" i="0" dirty="0">
              <a:solidFill>
                <a:srgbClr val="212529"/>
              </a:solidFill>
              <a:effectLst/>
              <a:latin typeface="Arial" panose="020B0604020202020204" pitchFamily="34" charset="0"/>
              <a:cs typeface="Arial" panose="020B0604020202020204" pitchFamily="34" charset="0"/>
            </a:endParaRPr>
          </a:p>
          <a:p>
            <a:pPr lvl="1">
              <a:lnSpc>
                <a:spcPct val="107000"/>
              </a:lnSpc>
              <a:buFont typeface="Courier New" panose="02070309020205020404" pitchFamily="49" charset="0"/>
              <a:buChar char="o"/>
            </a:pPr>
            <a:endParaRPr lang="en-GB" sz="2400" dirty="0">
              <a:latin typeface="Arial" panose="020B0604020202020204" pitchFamily="34" charset="0"/>
              <a:ea typeface="Calibri" panose="020F0502020204030204" pitchFamily="34" charset="0"/>
              <a:cs typeface="Arial" panose="020B0604020202020204" pitchFamily="34" charset="0"/>
            </a:endParaRPr>
          </a:p>
          <a:p>
            <a:endParaRPr lang="en-GB" dirty="0"/>
          </a:p>
        </p:txBody>
      </p:sp>
      <p:sp>
        <p:nvSpPr>
          <p:cNvPr id="4" name="Slide Number Placeholder 3">
            <a:extLst>
              <a:ext uri="{FF2B5EF4-FFF2-40B4-BE49-F238E27FC236}">
                <a16:creationId xmlns:a16="http://schemas.microsoft.com/office/drawing/2014/main" id="{4083D464-8DC2-45BC-9E60-048BAD43866D}"/>
              </a:ext>
            </a:extLst>
          </p:cNvPr>
          <p:cNvSpPr>
            <a:spLocks noGrp="1"/>
          </p:cNvSpPr>
          <p:nvPr>
            <p:ph type="sldNum" sz="quarter" idx="4"/>
          </p:nvPr>
        </p:nvSpPr>
        <p:spPr/>
        <p:txBody>
          <a:bodyPr/>
          <a:lstStyle/>
          <a:p>
            <a:fld id="{5DB98E5A-76C0-453E-B1E0-BC4AB04722D5}" type="slidenum">
              <a:rPr lang="en-GB" smtClean="0"/>
              <a:pPr/>
              <a:t>2</a:t>
            </a:fld>
            <a:endParaRPr lang="en-GB" dirty="0"/>
          </a:p>
        </p:txBody>
      </p:sp>
      <p:pic>
        <p:nvPicPr>
          <p:cNvPr id="8" name="Picture 7" descr="A picture containing indoor, person, computer, electronics&#10;&#10;Description automatically generated">
            <a:extLst>
              <a:ext uri="{FF2B5EF4-FFF2-40B4-BE49-F238E27FC236}">
                <a16:creationId xmlns:a16="http://schemas.microsoft.com/office/drawing/2014/main" id="{181FA175-D1BF-7371-237C-05CBAE234A1C}"/>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627784" y="3356992"/>
            <a:ext cx="3960440" cy="2640293"/>
          </a:xfrm>
          <a:prstGeom prst="rect">
            <a:avLst/>
          </a:prstGeom>
        </p:spPr>
      </p:pic>
    </p:spTree>
    <p:extLst>
      <p:ext uri="{BB962C8B-B14F-4D97-AF65-F5344CB8AC3E}">
        <p14:creationId xmlns:p14="http://schemas.microsoft.com/office/powerpoint/2010/main" val="3807362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6DEE4-0197-4760-8099-04945535DFCA}"/>
              </a:ext>
            </a:extLst>
          </p:cNvPr>
          <p:cNvSpPr>
            <a:spLocks noGrp="1"/>
          </p:cNvSpPr>
          <p:nvPr>
            <p:ph type="title"/>
          </p:nvPr>
        </p:nvSpPr>
        <p:spPr/>
        <p:txBody>
          <a:bodyPr/>
          <a:lstStyle/>
          <a:p>
            <a:r>
              <a:rPr lang="en-GB" b="0" dirty="0"/>
              <a:t> </a:t>
            </a:r>
            <a:r>
              <a:rPr lang="en-GB" sz="2400" dirty="0"/>
              <a:t>SEN advisers in the South East from April 1</a:t>
            </a:r>
            <a:r>
              <a:rPr lang="en-GB" sz="2400" baseline="30000" dirty="0"/>
              <a:t>st</a:t>
            </a:r>
            <a:r>
              <a:rPr lang="en-GB" sz="2400" dirty="0"/>
              <a:t> 2022:</a:t>
            </a:r>
          </a:p>
        </p:txBody>
      </p:sp>
      <p:sp>
        <p:nvSpPr>
          <p:cNvPr id="3" name="Content Placeholder 2">
            <a:extLst>
              <a:ext uri="{FF2B5EF4-FFF2-40B4-BE49-F238E27FC236}">
                <a16:creationId xmlns:a16="http://schemas.microsoft.com/office/drawing/2014/main" id="{D9A88237-6B18-4885-B0CE-75520F517160}"/>
              </a:ext>
            </a:extLst>
          </p:cNvPr>
          <p:cNvSpPr>
            <a:spLocks noGrp="1"/>
          </p:cNvSpPr>
          <p:nvPr>
            <p:ph idx="1"/>
          </p:nvPr>
        </p:nvSpPr>
        <p:spPr/>
        <p:txBody>
          <a:bodyPr/>
          <a:lstStyle/>
          <a:p>
            <a:pPr marL="0" indent="0">
              <a:buNone/>
            </a:pPr>
            <a:endParaRPr lang="en-GB" sz="2400" b="0" i="0" dirty="0">
              <a:solidFill>
                <a:srgbClr val="0B0C0C"/>
              </a:solidFill>
              <a:effectLst/>
              <a:latin typeface="Arial" panose="020B0604020202020204" pitchFamily="34" charset="0"/>
              <a:cs typeface="Arial" panose="020B0604020202020204" pitchFamily="34" charset="0"/>
            </a:endParaRPr>
          </a:p>
          <a:p>
            <a:endParaRPr lang="en-GB" b="0" i="0" dirty="0">
              <a:solidFill>
                <a:srgbClr val="0B0C0C"/>
              </a:solidFill>
              <a:effectLst/>
              <a:latin typeface="GDS Transport"/>
            </a:endParaRPr>
          </a:p>
        </p:txBody>
      </p:sp>
      <p:graphicFrame>
        <p:nvGraphicFramePr>
          <p:cNvPr id="4" name="Table 4">
            <a:extLst>
              <a:ext uri="{FF2B5EF4-FFF2-40B4-BE49-F238E27FC236}">
                <a16:creationId xmlns:a16="http://schemas.microsoft.com/office/drawing/2014/main" id="{68DD9AE9-44FB-6A2A-F5CF-60CDC45E5FF6}"/>
              </a:ext>
            </a:extLst>
          </p:cNvPr>
          <p:cNvGraphicFramePr>
            <a:graphicFrameLocks noGrp="1"/>
          </p:cNvGraphicFramePr>
          <p:nvPr>
            <p:extLst>
              <p:ext uri="{D42A27DB-BD31-4B8C-83A1-F6EECF244321}">
                <p14:modId xmlns:p14="http://schemas.microsoft.com/office/powerpoint/2010/main" val="2408593137"/>
              </p:ext>
            </p:extLst>
          </p:nvPr>
        </p:nvGraphicFramePr>
        <p:xfrm>
          <a:off x="1524000" y="1397000"/>
          <a:ext cx="6096000" cy="40792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941919876"/>
                    </a:ext>
                  </a:extLst>
                </a:gridCol>
                <a:gridCol w="3048000">
                  <a:extLst>
                    <a:ext uri="{9D8B030D-6E8A-4147-A177-3AD203B41FA5}">
                      <a16:colId xmlns:a16="http://schemas.microsoft.com/office/drawing/2014/main" val="3499931624"/>
                    </a:ext>
                  </a:extLst>
                </a:gridCol>
              </a:tblGrid>
              <a:tr h="370840">
                <a:tc>
                  <a:txBody>
                    <a:bodyPr/>
                    <a:lstStyle/>
                    <a:p>
                      <a:r>
                        <a:rPr lang="en-GB" dirty="0"/>
                        <a:t>Mark</a:t>
                      </a:r>
                    </a:p>
                  </a:txBody>
                  <a:tcPr/>
                </a:tc>
                <a:tc>
                  <a:txBody>
                    <a:bodyPr/>
                    <a:lstStyle/>
                    <a:p>
                      <a:r>
                        <a:rPr lang="en-GB" dirty="0"/>
                        <a:t>Liz</a:t>
                      </a:r>
                    </a:p>
                  </a:txBody>
                  <a:tcPr/>
                </a:tc>
                <a:extLst>
                  <a:ext uri="{0D108BD9-81ED-4DB2-BD59-A6C34878D82A}">
                    <a16:rowId xmlns:a16="http://schemas.microsoft.com/office/drawing/2014/main" val="42261127"/>
                  </a:ext>
                </a:extLst>
              </a:tr>
              <a:tr h="370840">
                <a:tc>
                  <a:txBody>
                    <a:bodyPr/>
                    <a:lstStyle/>
                    <a:p>
                      <a:r>
                        <a:rPr lang="en-GB" dirty="0"/>
                        <a:t>Brighton and Hove</a:t>
                      </a:r>
                    </a:p>
                  </a:txBody>
                  <a:tcPr/>
                </a:tc>
                <a:tc>
                  <a:txBody>
                    <a:bodyPr/>
                    <a:lstStyle/>
                    <a:p>
                      <a:r>
                        <a:rPr lang="en-GB" dirty="0"/>
                        <a:t>Bracknell Forest</a:t>
                      </a:r>
                    </a:p>
                  </a:txBody>
                  <a:tcPr/>
                </a:tc>
                <a:extLst>
                  <a:ext uri="{0D108BD9-81ED-4DB2-BD59-A6C34878D82A}">
                    <a16:rowId xmlns:a16="http://schemas.microsoft.com/office/drawing/2014/main" val="790647714"/>
                  </a:ext>
                </a:extLst>
              </a:tr>
              <a:tr h="370840">
                <a:tc>
                  <a:txBody>
                    <a:bodyPr/>
                    <a:lstStyle/>
                    <a:p>
                      <a:r>
                        <a:rPr lang="en-GB" dirty="0"/>
                        <a:t>Hampshire</a:t>
                      </a:r>
                    </a:p>
                  </a:txBody>
                  <a:tcPr/>
                </a:tc>
                <a:tc>
                  <a:txBody>
                    <a:bodyPr/>
                    <a:lstStyle/>
                    <a:p>
                      <a:r>
                        <a:rPr lang="en-GB" dirty="0"/>
                        <a:t>Buckinghamshire</a:t>
                      </a:r>
                    </a:p>
                  </a:txBody>
                  <a:tcPr/>
                </a:tc>
                <a:extLst>
                  <a:ext uri="{0D108BD9-81ED-4DB2-BD59-A6C34878D82A}">
                    <a16:rowId xmlns:a16="http://schemas.microsoft.com/office/drawing/2014/main" val="2743434007"/>
                  </a:ext>
                </a:extLst>
              </a:tr>
              <a:tr h="370840">
                <a:tc>
                  <a:txBody>
                    <a:bodyPr/>
                    <a:lstStyle/>
                    <a:p>
                      <a:r>
                        <a:rPr lang="en-GB" dirty="0"/>
                        <a:t>IOW</a:t>
                      </a:r>
                    </a:p>
                  </a:txBody>
                  <a:tcPr/>
                </a:tc>
                <a:tc>
                  <a:txBody>
                    <a:bodyPr/>
                    <a:lstStyle/>
                    <a:p>
                      <a:r>
                        <a:rPr lang="en-GB" dirty="0"/>
                        <a:t>East Sussex</a:t>
                      </a:r>
                    </a:p>
                  </a:txBody>
                  <a:tcPr/>
                </a:tc>
                <a:extLst>
                  <a:ext uri="{0D108BD9-81ED-4DB2-BD59-A6C34878D82A}">
                    <a16:rowId xmlns:a16="http://schemas.microsoft.com/office/drawing/2014/main" val="3302479321"/>
                  </a:ext>
                </a:extLst>
              </a:tr>
              <a:tr h="370840">
                <a:tc>
                  <a:txBody>
                    <a:bodyPr/>
                    <a:lstStyle/>
                    <a:p>
                      <a:r>
                        <a:rPr lang="en-GB" dirty="0"/>
                        <a:t>Milton Keynes</a:t>
                      </a:r>
                    </a:p>
                  </a:txBody>
                  <a:tcPr/>
                </a:tc>
                <a:tc>
                  <a:txBody>
                    <a:bodyPr/>
                    <a:lstStyle/>
                    <a:p>
                      <a:r>
                        <a:rPr lang="en-GB" dirty="0"/>
                        <a:t>Kent</a:t>
                      </a:r>
                    </a:p>
                  </a:txBody>
                  <a:tcPr/>
                </a:tc>
                <a:extLst>
                  <a:ext uri="{0D108BD9-81ED-4DB2-BD59-A6C34878D82A}">
                    <a16:rowId xmlns:a16="http://schemas.microsoft.com/office/drawing/2014/main" val="2397685169"/>
                  </a:ext>
                </a:extLst>
              </a:tr>
              <a:tr h="370840">
                <a:tc>
                  <a:txBody>
                    <a:bodyPr/>
                    <a:lstStyle/>
                    <a:p>
                      <a:r>
                        <a:rPr lang="en-GB" dirty="0"/>
                        <a:t>Oxfordshire</a:t>
                      </a:r>
                    </a:p>
                  </a:txBody>
                  <a:tcPr/>
                </a:tc>
                <a:tc>
                  <a:txBody>
                    <a:bodyPr/>
                    <a:lstStyle/>
                    <a:p>
                      <a:r>
                        <a:rPr lang="en-GB" dirty="0"/>
                        <a:t>Medway</a:t>
                      </a:r>
                    </a:p>
                  </a:txBody>
                  <a:tcPr/>
                </a:tc>
                <a:extLst>
                  <a:ext uri="{0D108BD9-81ED-4DB2-BD59-A6C34878D82A}">
                    <a16:rowId xmlns:a16="http://schemas.microsoft.com/office/drawing/2014/main" val="82924817"/>
                  </a:ext>
                </a:extLst>
              </a:tr>
              <a:tr h="370840">
                <a:tc>
                  <a:txBody>
                    <a:bodyPr/>
                    <a:lstStyle/>
                    <a:p>
                      <a:r>
                        <a:rPr lang="en-GB" dirty="0"/>
                        <a:t>Portsmouth</a:t>
                      </a:r>
                    </a:p>
                  </a:txBody>
                  <a:tcPr/>
                </a:tc>
                <a:tc>
                  <a:txBody>
                    <a:bodyPr/>
                    <a:lstStyle/>
                    <a:p>
                      <a:r>
                        <a:rPr lang="en-GB" dirty="0"/>
                        <a:t>Reading</a:t>
                      </a:r>
                    </a:p>
                  </a:txBody>
                  <a:tcPr/>
                </a:tc>
                <a:extLst>
                  <a:ext uri="{0D108BD9-81ED-4DB2-BD59-A6C34878D82A}">
                    <a16:rowId xmlns:a16="http://schemas.microsoft.com/office/drawing/2014/main" val="3053572024"/>
                  </a:ext>
                </a:extLst>
              </a:tr>
              <a:tr h="370840">
                <a:tc>
                  <a:txBody>
                    <a:bodyPr/>
                    <a:lstStyle/>
                    <a:p>
                      <a:r>
                        <a:rPr lang="en-GB" dirty="0"/>
                        <a:t>Southampton</a:t>
                      </a:r>
                    </a:p>
                  </a:txBody>
                  <a:tcPr/>
                </a:tc>
                <a:tc>
                  <a:txBody>
                    <a:bodyPr/>
                    <a:lstStyle/>
                    <a:p>
                      <a:r>
                        <a:rPr lang="en-GB" dirty="0"/>
                        <a:t>Slough</a:t>
                      </a:r>
                    </a:p>
                  </a:txBody>
                  <a:tcPr/>
                </a:tc>
                <a:extLst>
                  <a:ext uri="{0D108BD9-81ED-4DB2-BD59-A6C34878D82A}">
                    <a16:rowId xmlns:a16="http://schemas.microsoft.com/office/drawing/2014/main" val="3481525679"/>
                  </a:ext>
                </a:extLst>
              </a:tr>
              <a:tr h="370840">
                <a:tc>
                  <a:txBody>
                    <a:bodyPr/>
                    <a:lstStyle/>
                    <a:p>
                      <a:r>
                        <a:rPr lang="en-GB" dirty="0"/>
                        <a:t>West Berkshire</a:t>
                      </a:r>
                    </a:p>
                  </a:txBody>
                  <a:tcPr/>
                </a:tc>
                <a:tc>
                  <a:txBody>
                    <a:bodyPr/>
                    <a:lstStyle/>
                    <a:p>
                      <a:r>
                        <a:rPr lang="en-GB" dirty="0"/>
                        <a:t>Surrey</a:t>
                      </a:r>
                    </a:p>
                  </a:txBody>
                  <a:tcPr/>
                </a:tc>
                <a:extLst>
                  <a:ext uri="{0D108BD9-81ED-4DB2-BD59-A6C34878D82A}">
                    <a16:rowId xmlns:a16="http://schemas.microsoft.com/office/drawing/2014/main" val="3802455377"/>
                  </a:ext>
                </a:extLst>
              </a:tr>
              <a:tr h="370840">
                <a:tc>
                  <a:txBody>
                    <a:bodyPr/>
                    <a:lstStyle/>
                    <a:p>
                      <a:r>
                        <a:rPr lang="en-GB" dirty="0"/>
                        <a:t>Windsor &amp; Maidenhead</a:t>
                      </a:r>
                    </a:p>
                  </a:txBody>
                  <a:tcPr/>
                </a:tc>
                <a:tc>
                  <a:txBody>
                    <a:bodyPr/>
                    <a:lstStyle/>
                    <a:p>
                      <a:r>
                        <a:rPr lang="en-GB" dirty="0"/>
                        <a:t>West Sussex</a:t>
                      </a:r>
                    </a:p>
                  </a:txBody>
                  <a:tcPr/>
                </a:tc>
                <a:extLst>
                  <a:ext uri="{0D108BD9-81ED-4DB2-BD59-A6C34878D82A}">
                    <a16:rowId xmlns:a16="http://schemas.microsoft.com/office/drawing/2014/main" val="2069539283"/>
                  </a:ext>
                </a:extLst>
              </a:tr>
              <a:tr h="370840">
                <a:tc>
                  <a:txBody>
                    <a:bodyPr/>
                    <a:lstStyle/>
                    <a:p>
                      <a:r>
                        <a:rPr lang="en-GB" dirty="0"/>
                        <a:t>Wokingham</a:t>
                      </a:r>
                    </a:p>
                  </a:txBody>
                  <a:tcPr/>
                </a:tc>
                <a:tc>
                  <a:txBody>
                    <a:bodyPr/>
                    <a:lstStyle/>
                    <a:p>
                      <a:endParaRPr lang="en-GB" dirty="0"/>
                    </a:p>
                  </a:txBody>
                  <a:tcPr/>
                </a:tc>
                <a:extLst>
                  <a:ext uri="{0D108BD9-81ED-4DB2-BD59-A6C34878D82A}">
                    <a16:rowId xmlns:a16="http://schemas.microsoft.com/office/drawing/2014/main" val="3482259308"/>
                  </a:ext>
                </a:extLst>
              </a:tr>
            </a:tbl>
          </a:graphicData>
        </a:graphic>
      </p:graphicFrame>
    </p:spTree>
    <p:extLst>
      <p:ext uri="{BB962C8B-B14F-4D97-AF65-F5344CB8AC3E}">
        <p14:creationId xmlns:p14="http://schemas.microsoft.com/office/powerpoint/2010/main" val="3559121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4A420-C100-4B1E-8CEC-8530BAC8CC99}"/>
              </a:ext>
            </a:extLst>
          </p:cNvPr>
          <p:cNvSpPr>
            <a:spLocks noGrp="1"/>
          </p:cNvSpPr>
          <p:nvPr>
            <p:ph type="title"/>
          </p:nvPr>
        </p:nvSpPr>
        <p:spPr/>
        <p:txBody>
          <a:bodyPr/>
          <a:lstStyle/>
          <a:p>
            <a:r>
              <a:rPr lang="en-GB" b="0" dirty="0"/>
              <a:t>General updates</a:t>
            </a:r>
          </a:p>
        </p:txBody>
      </p:sp>
      <p:sp>
        <p:nvSpPr>
          <p:cNvPr id="3" name="Content Placeholder 2">
            <a:extLst>
              <a:ext uri="{FF2B5EF4-FFF2-40B4-BE49-F238E27FC236}">
                <a16:creationId xmlns:a16="http://schemas.microsoft.com/office/drawing/2014/main" id="{FD9EEAD7-33F5-4B7C-A141-7C98F7D00380}"/>
              </a:ext>
            </a:extLst>
          </p:cNvPr>
          <p:cNvSpPr>
            <a:spLocks noGrp="1"/>
          </p:cNvSpPr>
          <p:nvPr>
            <p:ph idx="1"/>
          </p:nvPr>
        </p:nvSpPr>
        <p:spPr>
          <a:xfrm>
            <a:off x="684212" y="908720"/>
            <a:ext cx="7920236" cy="4968205"/>
          </a:xfrm>
        </p:spPr>
        <p:txBody>
          <a:bodyPr vert="horz" lIns="91440" tIns="45720" rIns="91440" bIns="45720" rtlCol="0" anchor="t">
            <a:noAutofit/>
          </a:bodyPr>
          <a:lstStyle/>
          <a:p>
            <a:pPr>
              <a:buFont typeface="Arial" panose="020B0604020202020204" pitchFamily="34" charset="0"/>
              <a:buChar char="•"/>
            </a:pPr>
            <a:r>
              <a:rPr lang="en-GB" sz="1400" b="0" i="0" dirty="0">
                <a:solidFill>
                  <a:srgbClr val="0B0C0C"/>
                </a:solidFill>
                <a:effectLst/>
              </a:rPr>
              <a:t>SEN2 to be published on 12</a:t>
            </a:r>
            <a:r>
              <a:rPr lang="en-GB" sz="1400" b="0" i="0" baseline="30000" dirty="0">
                <a:solidFill>
                  <a:srgbClr val="0B0C0C"/>
                </a:solidFill>
                <a:effectLst/>
              </a:rPr>
              <a:t>th</a:t>
            </a:r>
            <a:r>
              <a:rPr lang="en-GB" sz="1400" b="0" i="0" dirty="0">
                <a:solidFill>
                  <a:srgbClr val="0B0C0C"/>
                </a:solidFill>
                <a:effectLst/>
              </a:rPr>
              <a:t> May </a:t>
            </a:r>
          </a:p>
          <a:p>
            <a:pPr>
              <a:buFont typeface="Arial" panose="020B0604020202020204" pitchFamily="34" charset="0"/>
              <a:buChar char="•"/>
            </a:pPr>
            <a:r>
              <a:rPr lang="en-GB" sz="1400" b="0" dirty="0">
                <a:solidFill>
                  <a:srgbClr val="0B0C0C"/>
                </a:solidFill>
                <a:cs typeface="Arial"/>
              </a:rPr>
              <a:t>A list of helpful resources (separate doc to be shared) from CDC on Multi-agency working for SEND. Areas covered include:</a:t>
            </a:r>
          </a:p>
          <a:p>
            <a:pPr lvl="1">
              <a:buFont typeface="Arial" panose="020B0604020202020204" pitchFamily="34" charset="0"/>
              <a:buChar char="•"/>
            </a:pPr>
            <a:r>
              <a:rPr lang="en-GB" sz="1400" dirty="0">
                <a:solidFill>
                  <a:srgbClr val="0B0C0C"/>
                </a:solidFill>
                <a:cs typeface="Arial"/>
              </a:rPr>
              <a:t>Strategy &amp; Co-Production</a:t>
            </a:r>
            <a:endParaRPr lang="en-GB" sz="1400" b="0" dirty="0">
              <a:solidFill>
                <a:srgbClr val="0B0C0C"/>
              </a:solidFill>
              <a:cs typeface="Arial"/>
            </a:endParaRPr>
          </a:p>
          <a:p>
            <a:pPr lvl="1">
              <a:buFont typeface="Arial" panose="020B0604020202020204" pitchFamily="34" charset="0"/>
              <a:buChar char="•"/>
            </a:pPr>
            <a:r>
              <a:rPr lang="en-GB" sz="1400" dirty="0">
                <a:solidFill>
                  <a:srgbClr val="0B0C0C"/>
                </a:solidFill>
                <a:cs typeface="Arial"/>
              </a:rPr>
              <a:t>Outcomes-Based Commissioning</a:t>
            </a:r>
            <a:endParaRPr lang="en-GB" sz="1400" dirty="0">
              <a:solidFill>
                <a:srgbClr val="0B0C0C"/>
              </a:solidFill>
              <a:cs typeface="Arial" panose="020B0604020202020204" pitchFamily="34" charset="0"/>
            </a:endParaRPr>
          </a:p>
          <a:p>
            <a:pPr lvl="1">
              <a:buFont typeface="Arial" panose="020B0604020202020204" pitchFamily="34" charset="0"/>
              <a:buChar char="•"/>
            </a:pPr>
            <a:r>
              <a:rPr lang="en-GB" sz="1400" dirty="0">
                <a:solidFill>
                  <a:srgbClr val="0B0C0C"/>
                </a:solidFill>
                <a:cs typeface="Arial"/>
              </a:rPr>
              <a:t>SEND Data</a:t>
            </a:r>
            <a:endParaRPr lang="en-GB" sz="1400" b="0" dirty="0">
              <a:solidFill>
                <a:srgbClr val="0B0C0C"/>
              </a:solidFill>
              <a:cs typeface="Arial" panose="020B0604020202020204" pitchFamily="34" charset="0"/>
            </a:endParaRPr>
          </a:p>
          <a:p>
            <a:pPr lvl="1">
              <a:buFont typeface="Arial" panose="020B0604020202020204" pitchFamily="34" charset="0"/>
              <a:buChar char="•"/>
            </a:pPr>
            <a:r>
              <a:rPr lang="en-GB" sz="1400" dirty="0">
                <a:solidFill>
                  <a:srgbClr val="0B0C0C"/>
                </a:solidFill>
                <a:cs typeface="Arial"/>
              </a:rPr>
              <a:t>Education Health and Care Plan – good practice and key features</a:t>
            </a:r>
            <a:endParaRPr lang="en-GB" sz="1400" b="0" i="0" dirty="0">
              <a:solidFill>
                <a:srgbClr val="0B0C0C"/>
              </a:solidFill>
              <a:effectLst/>
              <a:cs typeface="Arial" panose="020B0604020202020204" pitchFamily="34" charset="0"/>
            </a:endParaRPr>
          </a:p>
          <a:p>
            <a:pPr lvl="1">
              <a:buFont typeface="Arial" panose="020B0604020202020204" pitchFamily="34" charset="0"/>
              <a:buChar char="•"/>
            </a:pPr>
            <a:r>
              <a:rPr lang="en-GB" sz="1400" dirty="0">
                <a:solidFill>
                  <a:srgbClr val="0B0C0C"/>
                </a:solidFill>
                <a:cs typeface="Arial"/>
              </a:rPr>
              <a:t>Workforce roles</a:t>
            </a:r>
            <a:endParaRPr lang="en-GB" sz="1400" b="0" i="0" dirty="0">
              <a:solidFill>
                <a:srgbClr val="0B0C0C"/>
              </a:solidFill>
              <a:effectLst/>
              <a:cs typeface="Arial" panose="020B0604020202020204" pitchFamily="34" charset="0"/>
            </a:endParaRPr>
          </a:p>
          <a:p>
            <a:pPr>
              <a:buFont typeface="Arial" panose="020B0604020202020204" pitchFamily="34" charset="0"/>
              <a:buChar char="•"/>
            </a:pPr>
            <a:r>
              <a:rPr lang="en-GB" sz="1400" b="0" dirty="0">
                <a:ea typeface="Calibri" panose="020F0502020204030204" pitchFamily="34" charset="0"/>
              </a:rPr>
              <a:t>A</a:t>
            </a:r>
            <a:r>
              <a:rPr lang="en-GB" sz="1400" b="0" dirty="0">
                <a:effectLst/>
                <a:ea typeface="Calibri" panose="020F0502020204030204" pitchFamily="34" charset="0"/>
              </a:rPr>
              <a:t> guide for schools on their duties under the Equality Act towards disabled pupils that the DfE commissioned from the Council for Disabled Children: </a:t>
            </a:r>
            <a:r>
              <a:rPr lang="en-GB" sz="1400" i="1" dirty="0">
                <a:effectLst/>
                <a:ea typeface="Calibri" panose="020F0502020204030204" pitchFamily="34" charset="0"/>
                <a:hlinkClick r:id="rId2"/>
              </a:rPr>
              <a:t>Disabled Children and the Equality Act 2010: What teachers need to know and what schools need to do</a:t>
            </a:r>
            <a:endParaRPr lang="en-GB" sz="1400" i="1" dirty="0">
              <a:solidFill>
                <a:srgbClr val="0B0C0C"/>
              </a:solidFill>
              <a:effectLst/>
              <a:cs typeface="Arial" panose="020B0604020202020204" pitchFamily="34" charset="0"/>
            </a:endParaRPr>
          </a:p>
          <a:p>
            <a:r>
              <a:rPr lang="en-GB" sz="1400" b="0" dirty="0"/>
              <a:t>The Challenging Behaviour Foundation, with </a:t>
            </a:r>
            <a:r>
              <a:rPr lang="en-GB" sz="1400" b="0" dirty="0" err="1"/>
              <a:t>Mencap</a:t>
            </a:r>
            <a:r>
              <a:rPr lang="en-GB" sz="1400" b="0" dirty="0"/>
              <a:t>, Cerebra, the Council for Disabled Children, and </a:t>
            </a:r>
            <a:r>
              <a:rPr lang="en-GB" sz="1400" b="0" dirty="0" err="1"/>
              <a:t>Prof.</a:t>
            </a:r>
            <a:r>
              <a:rPr lang="en-GB" sz="1400" b="0" dirty="0"/>
              <a:t> Richard Hastings at the University of Warwick, has published a report focussing on early intervention for children with learning disabilities. The report </a:t>
            </a:r>
            <a:r>
              <a:rPr lang="en-GB" sz="1400" i="1" dirty="0">
                <a:hlinkClick r:id="rId3"/>
              </a:rPr>
              <a:t>Investing in Early Intervention</a:t>
            </a:r>
            <a:r>
              <a:rPr lang="en-GB" sz="1400" i="1" dirty="0"/>
              <a:t> </a:t>
            </a:r>
            <a:r>
              <a:rPr lang="en-GB" sz="1400" b="0" i="1" dirty="0"/>
              <a:t>- </a:t>
            </a:r>
            <a:r>
              <a:rPr lang="en-GB" sz="1400" b="0" dirty="0"/>
              <a:t>provides clarity on the rights of disabled children and demonstrates the powerful difference early intervention can make. This includes reference to the Green Paper and to include early intervention in the Standards framework.</a:t>
            </a:r>
            <a:endParaRPr lang="en-GB" sz="1400" dirty="0"/>
          </a:p>
        </p:txBody>
      </p:sp>
      <p:sp>
        <p:nvSpPr>
          <p:cNvPr id="4" name="Slide Number Placeholder 3">
            <a:extLst>
              <a:ext uri="{FF2B5EF4-FFF2-40B4-BE49-F238E27FC236}">
                <a16:creationId xmlns:a16="http://schemas.microsoft.com/office/drawing/2014/main" id="{BA574E08-A300-4855-ABCC-865B6B175923}"/>
              </a:ext>
            </a:extLst>
          </p:cNvPr>
          <p:cNvSpPr>
            <a:spLocks noGrp="1"/>
          </p:cNvSpPr>
          <p:nvPr>
            <p:ph type="sldNum" sz="quarter" idx="4"/>
          </p:nvPr>
        </p:nvSpPr>
        <p:spPr/>
        <p:txBody>
          <a:bodyPr/>
          <a:lstStyle/>
          <a:p>
            <a:fld id="{5DB98E5A-76C0-453E-B1E0-BC4AB04722D5}" type="slidenum">
              <a:rPr lang="en-GB" smtClean="0"/>
              <a:pPr/>
              <a:t>4</a:t>
            </a:fld>
            <a:endParaRPr lang="en-GB" dirty="0"/>
          </a:p>
        </p:txBody>
      </p:sp>
    </p:spTree>
    <p:extLst>
      <p:ext uri="{BB962C8B-B14F-4D97-AF65-F5344CB8AC3E}">
        <p14:creationId xmlns:p14="http://schemas.microsoft.com/office/powerpoint/2010/main" val="2150827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CE874-2F0D-47B5-BD3C-0EFC57A05718}"/>
              </a:ext>
            </a:extLst>
          </p:cNvPr>
          <p:cNvSpPr>
            <a:spLocks noGrp="1"/>
          </p:cNvSpPr>
          <p:nvPr>
            <p:ph type="title"/>
          </p:nvPr>
        </p:nvSpPr>
        <p:spPr/>
        <p:txBody>
          <a:bodyPr/>
          <a:lstStyle/>
          <a:p>
            <a:r>
              <a:rPr lang="en-GB" sz="3200" b="0" dirty="0">
                <a:solidFill>
                  <a:schemeClr val="accent5">
                    <a:lumMod val="50000"/>
                  </a:schemeClr>
                </a:solidFill>
                <a:latin typeface="Arial" panose="020B0604020202020204" pitchFamily="34" charset="0"/>
                <a:ea typeface="Calibri" panose="020F0502020204030204" pitchFamily="34" charset="0"/>
                <a:cs typeface="Arial" panose="020B0604020202020204" pitchFamily="34" charset="0"/>
              </a:rPr>
              <a:t> more updates…</a:t>
            </a:r>
            <a:endParaRPr lang="en-GB" dirty="0">
              <a:solidFill>
                <a:schemeClr val="accent5">
                  <a:lumMod val="50000"/>
                </a:schemeClr>
              </a:solidFill>
            </a:endParaRPr>
          </a:p>
        </p:txBody>
      </p:sp>
      <p:sp>
        <p:nvSpPr>
          <p:cNvPr id="3" name="Content Placeholder 2">
            <a:extLst>
              <a:ext uri="{FF2B5EF4-FFF2-40B4-BE49-F238E27FC236}">
                <a16:creationId xmlns:a16="http://schemas.microsoft.com/office/drawing/2014/main" id="{69F2107D-B721-4CED-9923-529E92BAAE03}"/>
              </a:ext>
            </a:extLst>
          </p:cNvPr>
          <p:cNvSpPr>
            <a:spLocks noGrp="1"/>
          </p:cNvSpPr>
          <p:nvPr>
            <p:ph idx="1"/>
          </p:nvPr>
        </p:nvSpPr>
        <p:spPr>
          <a:xfrm>
            <a:off x="684212" y="1124744"/>
            <a:ext cx="7775575" cy="5040560"/>
          </a:xfrm>
        </p:spPr>
        <p:txBody>
          <a:bodyPr/>
          <a:lstStyle/>
          <a:p>
            <a:r>
              <a:rPr lang="en-GB" sz="1800" b="0" dirty="0">
                <a:effectLst/>
                <a:latin typeface="Calibri" panose="020F0502020204030204" pitchFamily="34" charset="0"/>
                <a:ea typeface="Calibri" panose="020F0502020204030204" pitchFamily="34" charset="0"/>
              </a:rPr>
              <a:t>Ofsted's strategy for 22-27 published including commitment to d</a:t>
            </a:r>
            <a:r>
              <a:rPr lang="en-GB" sz="1800" b="0" dirty="0">
                <a:solidFill>
                  <a:srgbClr val="0B0C0C"/>
                </a:solidFill>
                <a:effectLst/>
                <a:latin typeface="Calibri" panose="020F0502020204030204" pitchFamily="34" charset="0"/>
                <a:ea typeface="Calibri" panose="020F0502020204030204" pitchFamily="34" charset="0"/>
              </a:rPr>
              <a:t>evelop and implement a new area SEND inspection framework that holds the right agencies to account for their role in the system. </a:t>
            </a:r>
          </a:p>
          <a:p>
            <a:r>
              <a:rPr lang="en-GB" sz="1800" b="0" dirty="0">
                <a:solidFill>
                  <a:srgbClr val="0B0C0C"/>
                </a:solidFill>
                <a:effectLst/>
                <a:latin typeface="Calibri" panose="020F0502020204030204" pitchFamily="34" charset="0"/>
                <a:ea typeface="Calibri" panose="020F0502020204030204" pitchFamily="34" charset="0"/>
              </a:rPr>
              <a:t>DfE research report on FE and apprenticeships in the pandemic.</a:t>
            </a:r>
            <a:r>
              <a:rPr lang="en-GB" sz="1800" b="0" dirty="0">
                <a:effectLst/>
                <a:latin typeface="Calibri" panose="020F0502020204030204" pitchFamily="34" charset="0"/>
                <a:ea typeface="Calibri" panose="020F0502020204030204" pitchFamily="34" charset="0"/>
              </a:rPr>
              <a:t> Satisfaction with all types of study support was high but learners with a disability and/or a learning difficulty were less satisfied with the support they received. Almost a fifth of apprentices who required support for a special educational need or disability were not satisfied with their study support.</a:t>
            </a:r>
          </a:p>
          <a:p>
            <a:r>
              <a:rPr lang="en-GB" sz="1800" b="0" dirty="0">
                <a:solidFill>
                  <a:srgbClr val="161615"/>
                </a:solidFill>
                <a:effectLst/>
                <a:latin typeface="Calibri" panose="020F0502020204030204" pitchFamily="34" charset="0"/>
                <a:ea typeface="Calibri" panose="020F0502020204030204" pitchFamily="34" charset="0"/>
              </a:rPr>
              <a:t>Commission for young Lives has published a third thematic report, </a:t>
            </a:r>
            <a:r>
              <a:rPr lang="en-GB" sz="1800" b="0" u="sng" dirty="0">
                <a:solidFill>
                  <a:srgbClr val="464545"/>
                </a:solidFill>
                <a:effectLst/>
                <a:latin typeface="Calibri" panose="020F0502020204030204" pitchFamily="34" charset="0"/>
                <a:ea typeface="Calibri" panose="020F0502020204030204" pitchFamily="34" charset="0"/>
                <a:hlinkClick r:id="rId2"/>
              </a:rPr>
              <a:t>'</a:t>
            </a:r>
            <a:r>
              <a:rPr lang="en-GB" sz="1800" b="0" i="1" u="sng" dirty="0">
                <a:solidFill>
                  <a:srgbClr val="464545"/>
                </a:solidFill>
                <a:effectLst/>
                <a:latin typeface="Calibri" panose="020F0502020204030204" pitchFamily="34" charset="0"/>
                <a:ea typeface="Calibri" panose="020F0502020204030204" pitchFamily="34" charset="0"/>
                <a:hlinkClick r:id="rId2"/>
              </a:rPr>
              <a:t>All Together Now: Inclusion not exclusion - supporting all young people to succeed in school'</a:t>
            </a:r>
            <a:r>
              <a:rPr lang="en-GB" sz="1800" b="0" u="sng" dirty="0">
                <a:solidFill>
                  <a:srgbClr val="464545"/>
                </a:solidFill>
                <a:effectLst/>
                <a:latin typeface="Calibri" panose="020F0502020204030204" pitchFamily="34" charset="0"/>
                <a:ea typeface="Calibri" panose="020F0502020204030204" pitchFamily="34" charset="0"/>
                <a:hlinkClick r:id="rId2"/>
              </a:rPr>
              <a:t>.</a:t>
            </a:r>
            <a:r>
              <a:rPr lang="en-GB" sz="1800" b="0" dirty="0">
                <a:solidFill>
                  <a:srgbClr val="161615"/>
                </a:solidFill>
                <a:effectLst/>
                <a:latin typeface="Calibri" panose="020F0502020204030204" pitchFamily="34" charset="0"/>
                <a:ea typeface="Calibri" panose="020F0502020204030204" pitchFamily="34" charset="0"/>
              </a:rPr>
              <a:t> The report looks at how thousands of vulnerable children are falling through gaps in the education system, putting them at risk. It calls for a new era of incentivising all schools to become more inclusive and makes a series of recommendations. </a:t>
            </a:r>
            <a:r>
              <a:rPr lang="en-GB" sz="1800" b="0" dirty="0">
                <a:effectLst/>
                <a:latin typeface="Calibri" panose="020F0502020204030204" pitchFamily="34" charset="0"/>
                <a:ea typeface="Calibri" panose="020F0502020204030204" pitchFamily="34" charset="0"/>
              </a:rPr>
              <a:t> </a:t>
            </a:r>
          </a:p>
          <a:p>
            <a:endParaRPr lang="en-GB" dirty="0"/>
          </a:p>
          <a:p>
            <a:endParaRPr lang="en-GB" dirty="0"/>
          </a:p>
        </p:txBody>
      </p:sp>
      <p:sp>
        <p:nvSpPr>
          <p:cNvPr id="4" name="Slide Number Placeholder 3">
            <a:extLst>
              <a:ext uri="{FF2B5EF4-FFF2-40B4-BE49-F238E27FC236}">
                <a16:creationId xmlns:a16="http://schemas.microsoft.com/office/drawing/2014/main" id="{F7684FA6-52CB-4AA2-93B7-7592DB4CA654}"/>
              </a:ext>
            </a:extLst>
          </p:cNvPr>
          <p:cNvSpPr>
            <a:spLocks noGrp="1"/>
          </p:cNvSpPr>
          <p:nvPr>
            <p:ph type="sldNum" sz="quarter" idx="4"/>
          </p:nvPr>
        </p:nvSpPr>
        <p:spPr/>
        <p:txBody>
          <a:bodyPr/>
          <a:lstStyle/>
          <a:p>
            <a:fld id="{5DB98E5A-76C0-453E-B1E0-BC4AB04722D5}" type="slidenum">
              <a:rPr lang="en-GB" smtClean="0"/>
              <a:pPr/>
              <a:t>5</a:t>
            </a:fld>
            <a:endParaRPr lang="en-GB" dirty="0"/>
          </a:p>
        </p:txBody>
      </p:sp>
    </p:spTree>
    <p:extLst>
      <p:ext uri="{BB962C8B-B14F-4D97-AF65-F5344CB8AC3E}">
        <p14:creationId xmlns:p14="http://schemas.microsoft.com/office/powerpoint/2010/main" val="3479733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body" idx="1"/>
          </p:nvPr>
        </p:nvSpPr>
        <p:spPr>
          <a:xfrm>
            <a:off x="684213" y="476250"/>
            <a:ext cx="8075612" cy="5256213"/>
          </a:xfrm>
        </p:spPr>
        <p:txBody>
          <a:bodyPr/>
          <a:lstStyle/>
          <a:p>
            <a:pPr algn="ctr">
              <a:lnSpc>
                <a:spcPct val="90000"/>
              </a:lnSpc>
              <a:buFont typeface="Wingdings" pitchFamily="2" charset="2"/>
              <a:buNone/>
            </a:pPr>
            <a:endParaRPr lang="en-GB" altLang="en-US" sz="4000" b="0" dirty="0">
              <a:ea typeface="ＭＳ Ｐゴシック" pitchFamily="34" charset="-128"/>
            </a:endParaRPr>
          </a:p>
          <a:p>
            <a:pPr algn="ctr">
              <a:lnSpc>
                <a:spcPct val="90000"/>
              </a:lnSpc>
              <a:buFont typeface="Wingdings" pitchFamily="2" charset="2"/>
              <a:buNone/>
            </a:pPr>
            <a:endParaRPr lang="en-GB" altLang="en-US" sz="4000" b="0" dirty="0">
              <a:ea typeface="ＭＳ Ｐゴシック" pitchFamily="34" charset="-128"/>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035173"/>
            <a:ext cx="7704856" cy="45540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65506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D17B44D47A728488F65D9C43EFCFE2F" ma:contentTypeVersion="14" ma:contentTypeDescription="Create a new document." ma:contentTypeScope="" ma:versionID="f089febd62bff42c14a8ffa1b3eabfaa">
  <xsd:schema xmlns:xsd="http://www.w3.org/2001/XMLSchema" xmlns:xs="http://www.w3.org/2001/XMLSchema" xmlns:p="http://schemas.microsoft.com/office/2006/metadata/properties" xmlns:ns3="0b5b71a2-06e1-4c1d-a571-53e4d83ad5b0" xmlns:ns4="555c19f3-c827-4013-84b1-e728aca3249c" targetNamespace="http://schemas.microsoft.com/office/2006/metadata/properties" ma:root="true" ma:fieldsID="75bb1bc24f4f38c24f3ca73bf292bbb8" ns3:_="" ns4:_="">
    <xsd:import namespace="0b5b71a2-06e1-4c1d-a571-53e4d83ad5b0"/>
    <xsd:import namespace="555c19f3-c827-4013-84b1-e728aca3249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5b71a2-06e1-4c1d-a571-53e4d83ad5b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5c19f3-c827-4013-84b1-e728aca3249c"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D3942E-F7FA-4AD8-9A69-5FDFB1F490D1}">
  <ds:schemaRefs>
    <ds:schemaRef ds:uri="http://purl.org/dc/dcmitype/"/>
    <ds:schemaRef ds:uri="http://schemas.microsoft.com/office/infopath/2007/PartnerControls"/>
    <ds:schemaRef ds:uri="0b5b71a2-06e1-4c1d-a571-53e4d83ad5b0"/>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555c19f3-c827-4013-84b1-e728aca3249c"/>
    <ds:schemaRef ds:uri="http://www.w3.org/XML/1998/namespace"/>
  </ds:schemaRefs>
</ds:datastoreItem>
</file>

<file path=customXml/itemProps2.xml><?xml version="1.0" encoding="utf-8"?>
<ds:datastoreItem xmlns:ds="http://schemas.openxmlformats.org/officeDocument/2006/customXml" ds:itemID="{4257FC09-913D-43FD-B452-83FD5E2BC0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5b71a2-06e1-4c1d-a571-53e4d83ad5b0"/>
    <ds:schemaRef ds:uri="555c19f3-c827-4013-84b1-e728aca324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18918D8-6743-472F-9133-546308218B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1971</TotalTime>
  <Words>443</Words>
  <Application>Microsoft Office PowerPoint</Application>
  <PresentationFormat>On-screen Show (4:3)</PresentationFormat>
  <Paragraphs>51</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Courier New</vt:lpstr>
      <vt:lpstr>GDS Transport</vt:lpstr>
      <vt:lpstr>Wingdings</vt:lpstr>
      <vt:lpstr>Office Theme</vt:lpstr>
      <vt:lpstr>SEND Update, Tuesday 10th May 2022</vt:lpstr>
      <vt:lpstr>The Green Paper</vt:lpstr>
      <vt:lpstr> SEN advisers in the South East from April 1st 2022:</vt:lpstr>
      <vt:lpstr>General updates</vt:lpstr>
      <vt:lpstr> more updates…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DfE presentation template</dc:title>
  <dc:creator>Publishing.TEAM@education.gsi.gov.uk</dc:creator>
  <cp:lastModifiedBy>Maytas, Tracey</cp:lastModifiedBy>
  <cp:revision>210</cp:revision>
  <cp:lastPrinted>2021-11-29T15:38:19Z</cp:lastPrinted>
  <dcterms:created xsi:type="dcterms:W3CDTF">2013-06-06T10:14:36Z</dcterms:created>
  <dcterms:modified xsi:type="dcterms:W3CDTF">2022-05-10T15:45:12Z</dcterms:modified>
  <cp:category>Master-Pres-v1.0</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0x010100BD17B44D47A728488F65D9C43EFCFE2F</vt:lpwstr>
  </property>
</Properties>
</file>