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71" r:id="rId3"/>
    <p:sldId id="258" r:id="rId4"/>
    <p:sldId id="272" r:id="rId5"/>
    <p:sldId id="274" r:id="rId6"/>
    <p:sldId id="260" r:id="rId7"/>
    <p:sldId id="275" r:id="rId8"/>
    <p:sldId id="269" r:id="rId9"/>
    <p:sldId id="261" r:id="rId10"/>
    <p:sldId id="262" r:id="rId11"/>
    <p:sldId id="263" r:id="rId12"/>
    <p:sldId id="265" r:id="rId13"/>
    <p:sldId id="267" r:id="rId14"/>
    <p:sldId id="266" r:id="rId15"/>
    <p:sldId id="268" r:id="rId16"/>
    <p:sldId id="273" r:id="rId17"/>
    <p:sldId id="27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65"/>
    <p:restoredTop sz="94641"/>
  </p:normalViewPr>
  <p:slideViewPr>
    <p:cSldViewPr snapToGrid="0" snapToObjects="1">
      <p:cViewPr varScale="1">
        <p:scale>
          <a:sx n="215" d="100"/>
          <a:sy n="215" d="100"/>
        </p:scale>
        <p:origin x="3056"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9" d="100"/>
          <a:sy n="119" d="100"/>
        </p:scale>
        <p:origin x="-4096"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1B4219-C85F-3648-A075-26B920AED4EC}" type="datetimeFigureOut">
              <a:rPr lang="en-US" smtClean="0"/>
              <a:t>3/23/22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BB3DA7-25FE-8F4E-8532-08275A1C73B6}" type="slidenum">
              <a:rPr lang="en-US" smtClean="0"/>
              <a:t>‹#›</a:t>
            </a:fld>
            <a:endParaRPr lang="en-US"/>
          </a:p>
        </p:txBody>
      </p:sp>
    </p:spTree>
    <p:extLst>
      <p:ext uri="{BB962C8B-B14F-4D97-AF65-F5344CB8AC3E}">
        <p14:creationId xmlns:p14="http://schemas.microsoft.com/office/powerpoint/2010/main" val="10021849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1</a:t>
            </a:fld>
            <a:endParaRPr lang="en-US" dirty="0"/>
          </a:p>
        </p:txBody>
      </p:sp>
    </p:spTree>
    <p:extLst>
      <p:ext uri="{BB962C8B-B14F-4D97-AF65-F5344CB8AC3E}">
        <p14:creationId xmlns:p14="http://schemas.microsoft.com/office/powerpoint/2010/main" val="18228444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BB3DA7-25FE-8F4E-8532-08275A1C73B6}" type="slidenum">
              <a:rPr lang="en-US" smtClean="0"/>
              <a:t>13</a:t>
            </a:fld>
            <a:endParaRPr lang="en-US"/>
          </a:p>
        </p:txBody>
      </p:sp>
    </p:spTree>
    <p:extLst>
      <p:ext uri="{BB962C8B-B14F-4D97-AF65-F5344CB8AC3E}">
        <p14:creationId xmlns:p14="http://schemas.microsoft.com/office/powerpoint/2010/main" val="429250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a:t>
            </a:r>
            <a:r>
              <a:rPr lang="en-US" baseline="0" dirty="0"/>
              <a:t> LAs have sought legal advice on this clause and it does not impinge on any ones right to work, it simply requires them to either accept an LA contract or work outside the participating authorities for a six month period. The East of England Region have had this arrangement in place since September 2014  </a:t>
            </a:r>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14</a:t>
            </a:fld>
            <a:endParaRPr lang="en-US"/>
          </a:p>
        </p:txBody>
      </p:sp>
    </p:spTree>
    <p:extLst>
      <p:ext uri="{BB962C8B-B14F-4D97-AF65-F5344CB8AC3E}">
        <p14:creationId xmlns:p14="http://schemas.microsoft.com/office/powerpoint/2010/main" val="7644395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BB3DA7-25FE-8F4E-8532-08275A1C73B6}" type="slidenum">
              <a:rPr lang="en-US" smtClean="0"/>
              <a:t>15</a:t>
            </a:fld>
            <a:endParaRPr lang="en-US"/>
          </a:p>
        </p:txBody>
      </p:sp>
    </p:spTree>
    <p:extLst>
      <p:ext uri="{BB962C8B-B14F-4D97-AF65-F5344CB8AC3E}">
        <p14:creationId xmlns:p14="http://schemas.microsoft.com/office/powerpoint/2010/main" val="27698036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could be your representative who attended the MoC Implementation group, if you are unsure about a question please do not hesitate to contact Mark Evans  (</a:t>
            </a:r>
            <a:r>
              <a:rPr lang="en-US" baseline="0" dirty="0" err="1"/>
              <a:t>Mark@markeavnsconsulting.co.uk</a:t>
            </a:r>
            <a:r>
              <a:rPr lang="en-US" baseline="0" dirty="0"/>
              <a:t> </a:t>
            </a:r>
            <a:r>
              <a:rPr lang="en-US" baseline="0" dirty="0" err="1"/>
              <a:t>tel</a:t>
            </a:r>
            <a:r>
              <a:rPr lang="en-US" baseline="0" dirty="0"/>
              <a:t> 0780 314 7072) </a:t>
            </a:r>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17</a:t>
            </a:fld>
            <a:endParaRPr lang="en-US"/>
          </a:p>
        </p:txBody>
      </p:sp>
    </p:spTree>
    <p:extLst>
      <p:ext uri="{BB962C8B-B14F-4D97-AF65-F5344CB8AC3E}">
        <p14:creationId xmlns:p14="http://schemas.microsoft.com/office/powerpoint/2010/main" val="3143633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notes into this slide explaining why the MoC</a:t>
            </a:r>
            <a:r>
              <a:rPr lang="en-US" baseline="0" dirty="0"/>
              <a:t> is important to your authority.</a:t>
            </a:r>
            <a:endParaRPr lang="en-US" dirty="0"/>
          </a:p>
        </p:txBody>
      </p:sp>
      <p:sp>
        <p:nvSpPr>
          <p:cNvPr id="4" name="Slide Number Placeholder 3"/>
          <p:cNvSpPr>
            <a:spLocks noGrp="1"/>
          </p:cNvSpPr>
          <p:nvPr>
            <p:ph type="sldNum" sz="quarter" idx="10"/>
          </p:nvPr>
        </p:nvSpPr>
        <p:spPr/>
        <p:txBody>
          <a:bodyPr/>
          <a:lstStyle/>
          <a:p>
            <a:fld id="{78D9F779-E1ED-4844-856A-C475D16DB6D3}" type="slidenum">
              <a:rPr lang="en-US" smtClean="0"/>
              <a:t>2</a:t>
            </a:fld>
            <a:endParaRPr lang="en-US" dirty="0"/>
          </a:p>
        </p:txBody>
      </p:sp>
    </p:spTree>
    <p:extLst>
      <p:ext uri="{BB962C8B-B14F-4D97-AF65-F5344CB8AC3E}">
        <p14:creationId xmlns:p14="http://schemas.microsoft.com/office/powerpoint/2010/main" val="2246281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Fierce competition between LAs has benefitted agencies who use the competition to fuel instability in the workforce and higher rates of pay for agency staff. This is bad for children and the permanent workers who work alongside agency</a:t>
            </a:r>
            <a:r>
              <a:rPr lang="en-US" baseline="0" dirty="0"/>
              <a:t> workers. The competition also acts to destabilize teams and services. Working together LAs </a:t>
            </a:r>
            <a:r>
              <a:rPr lang="en-US" dirty="0"/>
              <a:t>can have a more powerful influence in the social work </a:t>
            </a:r>
            <a:r>
              <a:rPr lang="en-US" dirty="0" err="1"/>
              <a:t>labour</a:t>
            </a:r>
            <a:r>
              <a:rPr lang="en-US" dirty="0"/>
              <a:t> market. </a:t>
            </a:r>
          </a:p>
        </p:txBody>
      </p:sp>
      <p:sp>
        <p:nvSpPr>
          <p:cNvPr id="4" name="Slide Number Placeholder 3"/>
          <p:cNvSpPr>
            <a:spLocks noGrp="1"/>
          </p:cNvSpPr>
          <p:nvPr>
            <p:ph type="sldNum" sz="quarter" idx="10"/>
          </p:nvPr>
        </p:nvSpPr>
        <p:spPr/>
        <p:txBody>
          <a:bodyPr/>
          <a:lstStyle/>
          <a:p>
            <a:fld id="{20BB3DA7-25FE-8F4E-8532-08275A1C73B6}" type="slidenum">
              <a:rPr lang="en-US" smtClean="0"/>
              <a:t>3</a:t>
            </a:fld>
            <a:endParaRPr lang="en-US" dirty="0"/>
          </a:p>
        </p:txBody>
      </p:sp>
    </p:spTree>
    <p:extLst>
      <p:ext uri="{BB962C8B-B14F-4D97-AF65-F5344CB8AC3E}">
        <p14:creationId xmlns:p14="http://schemas.microsoft.com/office/powerpoint/2010/main" val="314831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identify the MoC is not just about saving money, it is also to improve services for children. Agency workers have a place covering gaps</a:t>
            </a:r>
            <a:r>
              <a:rPr lang="en-US" baseline="0" dirty="0"/>
              <a:t> and when staff are needed at short notice, but too many are not good for children or the permanent staff.  The MoC is an attempt to re-balance the workforce and reverse the trend for ever greater reliance on agency workers. </a:t>
            </a:r>
            <a:r>
              <a:rPr lang="en-US" dirty="0"/>
              <a:t>  </a:t>
            </a:r>
          </a:p>
        </p:txBody>
      </p:sp>
      <p:sp>
        <p:nvSpPr>
          <p:cNvPr id="4" name="Slide Number Placeholder 3"/>
          <p:cNvSpPr>
            <a:spLocks noGrp="1"/>
          </p:cNvSpPr>
          <p:nvPr>
            <p:ph type="sldNum" sz="quarter" idx="10"/>
          </p:nvPr>
        </p:nvSpPr>
        <p:spPr/>
        <p:txBody>
          <a:bodyPr/>
          <a:lstStyle/>
          <a:p>
            <a:fld id="{20BB3DA7-25FE-8F4E-8532-08275A1C73B6}" type="slidenum">
              <a:rPr lang="en-US" smtClean="0"/>
              <a:t>6</a:t>
            </a:fld>
            <a:endParaRPr lang="en-US"/>
          </a:p>
        </p:txBody>
      </p:sp>
    </p:spTree>
    <p:extLst>
      <p:ext uri="{BB962C8B-B14F-4D97-AF65-F5344CB8AC3E}">
        <p14:creationId xmlns:p14="http://schemas.microsoft.com/office/powerpoint/2010/main" val="317025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8</a:t>
            </a:fld>
            <a:endParaRPr lang="en-US"/>
          </a:p>
        </p:txBody>
      </p:sp>
    </p:spTree>
    <p:extLst>
      <p:ext uri="{BB962C8B-B14F-4D97-AF65-F5344CB8AC3E}">
        <p14:creationId xmlns:p14="http://schemas.microsoft.com/office/powerpoint/2010/main" val="2457425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9</a:t>
            </a:fld>
            <a:endParaRPr lang="en-US"/>
          </a:p>
        </p:txBody>
      </p:sp>
    </p:spTree>
    <p:extLst>
      <p:ext uri="{BB962C8B-B14F-4D97-AF65-F5344CB8AC3E}">
        <p14:creationId xmlns:p14="http://schemas.microsoft.com/office/powerpoint/2010/main" val="1788309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BB3DA7-25FE-8F4E-8532-08275A1C73B6}" type="slidenum">
              <a:rPr lang="en-US" smtClean="0"/>
              <a:t>10</a:t>
            </a:fld>
            <a:endParaRPr lang="en-US"/>
          </a:p>
        </p:txBody>
      </p:sp>
    </p:spTree>
    <p:extLst>
      <p:ext uri="{BB962C8B-B14F-4D97-AF65-F5344CB8AC3E}">
        <p14:creationId xmlns:p14="http://schemas.microsoft.com/office/powerpoint/2010/main" val="1573010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BB3DA7-25FE-8F4E-8532-08275A1C73B6}" type="slidenum">
              <a:rPr lang="en-US" smtClean="0"/>
              <a:t>11</a:t>
            </a:fld>
            <a:endParaRPr lang="en-US"/>
          </a:p>
        </p:txBody>
      </p:sp>
    </p:spTree>
    <p:extLst>
      <p:ext uri="{BB962C8B-B14F-4D97-AF65-F5344CB8AC3E}">
        <p14:creationId xmlns:p14="http://schemas.microsoft.com/office/powerpoint/2010/main" val="1459408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BB3DA7-25FE-8F4E-8532-08275A1C73B6}" type="slidenum">
              <a:rPr lang="en-US" smtClean="0"/>
              <a:t>12</a:t>
            </a:fld>
            <a:endParaRPr lang="en-US"/>
          </a:p>
        </p:txBody>
      </p:sp>
    </p:spTree>
    <p:extLst>
      <p:ext uri="{BB962C8B-B14F-4D97-AF65-F5344CB8AC3E}">
        <p14:creationId xmlns:p14="http://schemas.microsoft.com/office/powerpoint/2010/main" val="3213167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8D1E6DDB-2B4A-2046-BF3F-71FA1CA76140}" type="datetimeFigureOut">
              <a:rPr lang="en-US" smtClean="0"/>
              <a:t>3/23/22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2005422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D1E6DDB-2B4A-2046-BF3F-71FA1CA76140}" type="datetimeFigureOut">
              <a:rPr lang="en-US" smtClean="0"/>
              <a:t>3/23/22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3001948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D1E6DDB-2B4A-2046-BF3F-71FA1CA76140}" type="datetimeFigureOut">
              <a:rPr lang="en-US" smtClean="0"/>
              <a:t>3/23/22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789545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8D1E6DDB-2B4A-2046-BF3F-71FA1CA76140}" type="datetimeFigureOut">
              <a:rPr lang="en-US" smtClean="0"/>
              <a:t>3/23/22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40614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D1E6DDB-2B4A-2046-BF3F-71FA1CA76140}" type="datetimeFigureOut">
              <a:rPr lang="en-US" smtClean="0"/>
              <a:t>3/23/22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1331933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8D1E6DDB-2B4A-2046-BF3F-71FA1CA76140}" type="datetimeFigureOut">
              <a:rPr lang="en-US" smtClean="0"/>
              <a:t>3/23/22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421480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8D1E6DDB-2B4A-2046-BF3F-71FA1CA76140}" type="datetimeFigureOut">
              <a:rPr lang="en-US" smtClean="0"/>
              <a:t>3/23/22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113293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8D1E6DDB-2B4A-2046-BF3F-71FA1CA76140}" type="datetimeFigureOut">
              <a:rPr lang="en-US" smtClean="0"/>
              <a:t>3/23/22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618493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1E6DDB-2B4A-2046-BF3F-71FA1CA76140}" type="datetimeFigureOut">
              <a:rPr lang="en-US" smtClean="0"/>
              <a:t>3/23/22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2679921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D1E6DDB-2B4A-2046-BF3F-71FA1CA76140}" type="datetimeFigureOut">
              <a:rPr lang="en-US" smtClean="0"/>
              <a:t>3/23/22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3339548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D1E6DDB-2B4A-2046-BF3F-71FA1CA76140}" type="datetimeFigureOut">
              <a:rPr lang="en-US" smtClean="0"/>
              <a:t>3/23/22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E29D2-F9BE-1547-B80B-D0957D8FB7F1}" type="slidenum">
              <a:rPr lang="en-US" smtClean="0"/>
              <a:t>‹#›</a:t>
            </a:fld>
            <a:endParaRPr lang="en-US"/>
          </a:p>
        </p:txBody>
      </p:sp>
    </p:spTree>
    <p:extLst>
      <p:ext uri="{BB962C8B-B14F-4D97-AF65-F5344CB8AC3E}">
        <p14:creationId xmlns:p14="http://schemas.microsoft.com/office/powerpoint/2010/main" val="3872577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E6DDB-2B4A-2046-BF3F-71FA1CA76140}" type="datetimeFigureOut">
              <a:rPr lang="en-US" smtClean="0"/>
              <a:t>3/23/22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E29D2-F9BE-1547-B80B-D0957D8FB7F1}" type="slidenum">
              <a:rPr lang="en-US" smtClean="0"/>
              <a:t>‹#›</a:t>
            </a:fld>
            <a:endParaRPr lang="en-US"/>
          </a:p>
        </p:txBody>
      </p:sp>
    </p:spTree>
    <p:extLst>
      <p:ext uri="{BB962C8B-B14F-4D97-AF65-F5344CB8AC3E}">
        <p14:creationId xmlns:p14="http://schemas.microsoft.com/office/powerpoint/2010/main" val="2541432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South East Memorandum of Cooperation  2022</a:t>
            </a:r>
          </a:p>
        </p:txBody>
      </p:sp>
      <p:sp>
        <p:nvSpPr>
          <p:cNvPr id="3" name="Subtitle 2"/>
          <p:cNvSpPr>
            <a:spLocks noGrp="1"/>
          </p:cNvSpPr>
          <p:nvPr>
            <p:ph type="subTitle" idx="1"/>
          </p:nvPr>
        </p:nvSpPr>
        <p:spPr/>
        <p:txBody>
          <a:bodyPr/>
          <a:lstStyle/>
          <a:p>
            <a:r>
              <a:rPr lang="en-US" dirty="0"/>
              <a:t>Guide for Managers and HR Professionals </a:t>
            </a:r>
          </a:p>
        </p:txBody>
      </p:sp>
    </p:spTree>
    <p:extLst>
      <p:ext uri="{BB962C8B-B14F-4D97-AF65-F5344CB8AC3E}">
        <p14:creationId xmlns:p14="http://schemas.microsoft.com/office/powerpoint/2010/main" val="365818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Key Aims of the MoC </a:t>
            </a:r>
          </a:p>
        </p:txBody>
      </p:sp>
      <p:sp>
        <p:nvSpPr>
          <p:cNvPr id="3" name="Content Placeholder 2"/>
          <p:cNvSpPr>
            <a:spLocks noGrp="1"/>
          </p:cNvSpPr>
          <p:nvPr>
            <p:ph idx="1"/>
          </p:nvPr>
        </p:nvSpPr>
        <p:spPr/>
        <p:txBody>
          <a:bodyPr/>
          <a:lstStyle/>
          <a:p>
            <a:pPr marL="514350" indent="-514350">
              <a:buFont typeface="+mj-lt"/>
              <a:buAutoNum type="arabicPeriod"/>
            </a:pPr>
            <a:r>
              <a:rPr lang="en-US" dirty="0"/>
              <a:t>Improve the quality of referencing for agency workers</a:t>
            </a:r>
          </a:p>
          <a:p>
            <a:pPr marL="514350" indent="-514350">
              <a:buFont typeface="+mj-lt"/>
              <a:buAutoNum type="arabicPeriod"/>
            </a:pPr>
            <a:r>
              <a:rPr lang="en-US" dirty="0"/>
              <a:t>Stop local authorities aggressively head hunting staff from each other  </a:t>
            </a:r>
          </a:p>
          <a:p>
            <a:pPr marL="514350" indent="-514350">
              <a:buFont typeface="+mj-lt"/>
              <a:buAutoNum type="arabicPeriod"/>
            </a:pPr>
            <a:r>
              <a:rPr lang="en-US" dirty="0"/>
              <a:t>Stop the costs of agency staffing from continuing to escalate</a:t>
            </a:r>
          </a:p>
          <a:p>
            <a:pPr marL="514350" indent="-514350">
              <a:buFont typeface="+mj-lt"/>
              <a:buAutoNum type="arabicPeriod"/>
            </a:pPr>
            <a:r>
              <a:rPr lang="en-US" dirty="0"/>
              <a:t>Remove the incentives for permanent staff to choose agency work </a:t>
            </a:r>
          </a:p>
        </p:txBody>
      </p:sp>
    </p:spTree>
    <p:extLst>
      <p:ext uri="{BB962C8B-B14F-4D97-AF65-F5344CB8AC3E}">
        <p14:creationId xmlns:p14="http://schemas.microsoft.com/office/powerpoint/2010/main" val="2004337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Standard Reference for Agency Workers</a:t>
            </a:r>
          </a:p>
        </p:txBody>
      </p:sp>
      <p:sp>
        <p:nvSpPr>
          <p:cNvPr id="5" name="Content Placeholder 4"/>
          <p:cNvSpPr>
            <a:spLocks noGrp="1"/>
          </p:cNvSpPr>
          <p:nvPr>
            <p:ph idx="1"/>
          </p:nvPr>
        </p:nvSpPr>
        <p:spPr/>
        <p:txBody>
          <a:bodyPr>
            <a:normAutofit/>
          </a:bodyPr>
          <a:lstStyle/>
          <a:p>
            <a:r>
              <a:rPr lang="en-US" dirty="0"/>
              <a:t>We have a standard reference template that should be used for all agency workers</a:t>
            </a:r>
          </a:p>
          <a:p>
            <a:r>
              <a:rPr lang="en-US" dirty="0"/>
              <a:t>It needs to be completed comprehensively and honestly </a:t>
            </a:r>
          </a:p>
          <a:p>
            <a:r>
              <a:rPr lang="en-US" dirty="0"/>
              <a:t>It needs to be completed by the manager of the last assignment  </a:t>
            </a:r>
          </a:p>
        </p:txBody>
      </p:sp>
    </p:spTree>
    <p:extLst>
      <p:ext uri="{BB962C8B-B14F-4D97-AF65-F5344CB8AC3E}">
        <p14:creationId xmlns:p14="http://schemas.microsoft.com/office/powerpoint/2010/main" val="35100645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56138" y="174032"/>
            <a:ext cx="7631723" cy="1111843"/>
          </a:xfrm>
        </p:spPr>
        <p:txBody>
          <a:bodyPr anchor="ctr">
            <a:normAutofit/>
          </a:bodyPr>
          <a:lstStyle/>
          <a:p>
            <a:r>
              <a:rPr lang="en-US" sz="3500"/>
              <a:t>Agency Pay Cap  </a:t>
            </a:r>
          </a:p>
        </p:txBody>
      </p:sp>
      <p:sp>
        <p:nvSpPr>
          <p:cNvPr id="3" name="Content Placeholder 2"/>
          <p:cNvSpPr>
            <a:spLocks noGrp="1"/>
          </p:cNvSpPr>
          <p:nvPr>
            <p:ph idx="1"/>
          </p:nvPr>
        </p:nvSpPr>
        <p:spPr>
          <a:xfrm>
            <a:off x="756138" y="1459907"/>
            <a:ext cx="7631722" cy="767904"/>
          </a:xfrm>
        </p:spPr>
        <p:txBody>
          <a:bodyPr anchor="ctr">
            <a:normAutofit/>
          </a:bodyPr>
          <a:lstStyle/>
          <a:p>
            <a:pPr>
              <a:lnSpc>
                <a:spcPct val="90000"/>
              </a:lnSpc>
            </a:pPr>
            <a:r>
              <a:rPr lang="en-US" sz="1400" dirty="0"/>
              <a:t>We have agreed that we will not exceed agreed pay caps for agency staff</a:t>
            </a:r>
          </a:p>
          <a:p>
            <a:pPr>
              <a:lnSpc>
                <a:spcPct val="90000"/>
              </a:lnSpc>
            </a:pPr>
            <a:r>
              <a:rPr lang="en-US" sz="1400" dirty="0"/>
              <a:t>This is the hourly rate paid to the worker excluding the agency fee</a:t>
            </a:r>
          </a:p>
          <a:p>
            <a:pPr>
              <a:lnSpc>
                <a:spcPct val="90000"/>
              </a:lnSpc>
            </a:pPr>
            <a:r>
              <a:rPr lang="en-US" sz="1400" dirty="0"/>
              <a:t>The rates are caps and negotiations should always start at the bottom of the range</a:t>
            </a:r>
          </a:p>
        </p:txBody>
      </p:sp>
      <p:graphicFrame>
        <p:nvGraphicFramePr>
          <p:cNvPr id="5" name="Table 4">
            <a:extLst>
              <a:ext uri="{FF2B5EF4-FFF2-40B4-BE49-F238E27FC236}">
                <a16:creationId xmlns:a16="http://schemas.microsoft.com/office/drawing/2014/main" id="{9E7A4117-C070-2C4E-9B9C-45B7F45A2E9D}"/>
              </a:ext>
            </a:extLst>
          </p:cNvPr>
          <p:cNvGraphicFramePr>
            <a:graphicFrameLocks noGrp="1"/>
          </p:cNvGraphicFramePr>
          <p:nvPr>
            <p:extLst>
              <p:ext uri="{D42A27DB-BD31-4B8C-83A1-F6EECF244321}">
                <p14:modId xmlns:p14="http://schemas.microsoft.com/office/powerpoint/2010/main" val="4169265015"/>
              </p:ext>
            </p:extLst>
          </p:nvPr>
        </p:nvGraphicFramePr>
        <p:xfrm>
          <a:off x="712834" y="2405149"/>
          <a:ext cx="7713759" cy="3899395"/>
        </p:xfrm>
        <a:graphic>
          <a:graphicData uri="http://schemas.openxmlformats.org/drawingml/2006/table">
            <a:tbl>
              <a:tblPr firstRow="1" firstCol="1" bandRow="1">
                <a:tableStyleId>{5C22544A-7EE6-4342-B048-85BDC9FD1C3A}</a:tableStyleId>
              </a:tblPr>
              <a:tblGrid>
                <a:gridCol w="1870265">
                  <a:extLst>
                    <a:ext uri="{9D8B030D-6E8A-4147-A177-3AD203B41FA5}">
                      <a16:colId xmlns:a16="http://schemas.microsoft.com/office/drawing/2014/main" val="1783128166"/>
                    </a:ext>
                  </a:extLst>
                </a:gridCol>
                <a:gridCol w="1324169">
                  <a:extLst>
                    <a:ext uri="{9D8B030D-6E8A-4147-A177-3AD203B41FA5}">
                      <a16:colId xmlns:a16="http://schemas.microsoft.com/office/drawing/2014/main" val="1315800139"/>
                    </a:ext>
                  </a:extLst>
                </a:gridCol>
                <a:gridCol w="1529519">
                  <a:extLst>
                    <a:ext uri="{9D8B030D-6E8A-4147-A177-3AD203B41FA5}">
                      <a16:colId xmlns:a16="http://schemas.microsoft.com/office/drawing/2014/main" val="2150325736"/>
                    </a:ext>
                  </a:extLst>
                </a:gridCol>
                <a:gridCol w="2989806">
                  <a:extLst>
                    <a:ext uri="{9D8B030D-6E8A-4147-A177-3AD203B41FA5}">
                      <a16:colId xmlns:a16="http://schemas.microsoft.com/office/drawing/2014/main" val="133541898"/>
                    </a:ext>
                  </a:extLst>
                </a:gridCol>
              </a:tblGrid>
              <a:tr h="2131669">
                <a:tc>
                  <a:txBody>
                    <a:bodyPr/>
                    <a:lstStyle/>
                    <a:p>
                      <a:pPr algn="ctr"/>
                      <a:r>
                        <a:rPr lang="en-GB" sz="1700">
                          <a:effectLst/>
                        </a:rPr>
                        <a:t>Agency Role</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PAYE Rates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Paid to Employing Agency (amount in respect of Employers NI and holiday pay)</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MoC Cap </a:t>
                      </a:r>
                    </a:p>
                    <a:p>
                      <a:pPr algn="ctr"/>
                      <a:r>
                        <a:rPr lang="en-GB" sz="1700">
                          <a:effectLst/>
                        </a:rPr>
                        <a:t>Inclusive of Employers NI and holiday pay </a:t>
                      </a:r>
                    </a:p>
                    <a:p>
                      <a:pPr algn="ctr"/>
                      <a:r>
                        <a:rPr lang="en-GB" sz="1700">
                          <a:effectLst/>
                        </a:rPr>
                        <a:t>(for Ltd company and Umbrella Rates)</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extLst>
                  <a:ext uri="{0D108BD9-81ED-4DB2-BD59-A6C34878D82A}">
                    <a16:rowId xmlns:a16="http://schemas.microsoft.com/office/drawing/2014/main" val="3313065351"/>
                  </a:ext>
                </a:extLst>
              </a:tr>
              <a:tr h="311952">
                <a:tc>
                  <a:txBody>
                    <a:bodyPr/>
                    <a:lstStyle/>
                    <a:p>
                      <a:r>
                        <a:rPr lang="en-GB" sz="1700">
                          <a:effectLst/>
                        </a:rPr>
                        <a:t>Team Manager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£38.12</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£9.38</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£47.50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extLst>
                  <a:ext uri="{0D108BD9-81ED-4DB2-BD59-A6C34878D82A}">
                    <a16:rowId xmlns:a16="http://schemas.microsoft.com/office/drawing/2014/main" val="2246666167"/>
                  </a:ext>
                </a:extLst>
              </a:tr>
              <a:tr h="571911">
                <a:tc>
                  <a:txBody>
                    <a:bodyPr/>
                    <a:lstStyle/>
                    <a:p>
                      <a:r>
                        <a:rPr lang="en-GB" sz="1700">
                          <a:effectLst/>
                        </a:rPr>
                        <a:t>Assistant Team Manager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£33.71</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£8.29</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 </a:t>
                      </a:r>
                    </a:p>
                    <a:p>
                      <a:pPr algn="ctr"/>
                      <a:r>
                        <a:rPr lang="en-GB" sz="1700">
                          <a:effectLst/>
                        </a:rPr>
                        <a:t>£42.00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extLst>
                  <a:ext uri="{0D108BD9-81ED-4DB2-BD59-A6C34878D82A}">
                    <a16:rowId xmlns:a16="http://schemas.microsoft.com/office/drawing/2014/main" val="3433839851"/>
                  </a:ext>
                </a:extLst>
              </a:tr>
              <a:tr h="571911">
                <a:tc>
                  <a:txBody>
                    <a:bodyPr/>
                    <a:lstStyle/>
                    <a:p>
                      <a:r>
                        <a:rPr lang="en-GB" sz="1700">
                          <a:effectLst/>
                        </a:rPr>
                        <a:t>Senior Social Worker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£33.71</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£8.29</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 </a:t>
                      </a:r>
                    </a:p>
                    <a:p>
                      <a:pPr algn="ctr"/>
                      <a:r>
                        <a:rPr lang="en-GB" sz="1700">
                          <a:effectLst/>
                        </a:rPr>
                        <a:t>£42.00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extLst>
                  <a:ext uri="{0D108BD9-81ED-4DB2-BD59-A6C34878D82A}">
                    <a16:rowId xmlns:a16="http://schemas.microsoft.com/office/drawing/2014/main" val="2523553915"/>
                  </a:ext>
                </a:extLst>
              </a:tr>
              <a:tr h="311952">
                <a:tc>
                  <a:txBody>
                    <a:bodyPr/>
                    <a:lstStyle/>
                    <a:p>
                      <a:r>
                        <a:rPr lang="en-GB" sz="1700">
                          <a:effectLst/>
                        </a:rPr>
                        <a:t>Social Worker </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tc>
                  <a:txBody>
                    <a:bodyPr/>
                    <a:lstStyle/>
                    <a:p>
                      <a:pPr algn="ctr"/>
                      <a:r>
                        <a:rPr lang="en-GB" sz="1700">
                          <a:effectLst/>
                        </a:rPr>
                        <a:t>£30.50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a:effectLst/>
                        </a:rPr>
                        <a:t>£7.50</a:t>
                      </a:r>
                      <a:endParaRPr lang="en-GB" sz="170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nchor="b"/>
                </a:tc>
                <a:tc>
                  <a:txBody>
                    <a:bodyPr/>
                    <a:lstStyle/>
                    <a:p>
                      <a:pPr algn="ctr"/>
                      <a:r>
                        <a:rPr lang="en-GB" sz="1700" dirty="0">
                          <a:effectLst/>
                        </a:rPr>
                        <a:t>£38.00</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97485" marR="97485" marT="0" marB="0"/>
                </a:tc>
                <a:extLst>
                  <a:ext uri="{0D108BD9-81ED-4DB2-BD59-A6C34878D82A}">
                    <a16:rowId xmlns:a16="http://schemas.microsoft.com/office/drawing/2014/main" val="4168908459"/>
                  </a:ext>
                </a:extLst>
              </a:tr>
            </a:tbl>
          </a:graphicData>
        </a:graphic>
      </p:graphicFrame>
    </p:spTree>
    <p:extLst>
      <p:ext uri="{BB962C8B-B14F-4D97-AF65-F5344CB8AC3E}">
        <p14:creationId xmlns:p14="http://schemas.microsoft.com/office/powerpoint/2010/main" val="1827300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What do we do if we are unable to recruit staff within the agreed pay cap?</a:t>
            </a:r>
          </a:p>
        </p:txBody>
      </p:sp>
      <p:sp>
        <p:nvSpPr>
          <p:cNvPr id="3" name="Content Placeholder 2"/>
          <p:cNvSpPr>
            <a:spLocks noGrp="1"/>
          </p:cNvSpPr>
          <p:nvPr>
            <p:ph idx="1"/>
          </p:nvPr>
        </p:nvSpPr>
        <p:spPr/>
        <p:txBody>
          <a:bodyPr>
            <a:normAutofit/>
          </a:bodyPr>
          <a:lstStyle/>
          <a:p>
            <a:r>
              <a:rPr lang="en-US" dirty="0"/>
              <a:t>The pay cap has been calculated considering actual rates paid in the region.  Consequently it is realistic and it should be possible to secure staff within the agreed range</a:t>
            </a:r>
          </a:p>
          <a:p>
            <a:r>
              <a:rPr lang="en-US" dirty="0"/>
              <a:t>The cap applies to </a:t>
            </a:r>
            <a:r>
              <a:rPr lang="en-US" b="1" u="sng" dirty="0"/>
              <a:t>new assignments from the 1</a:t>
            </a:r>
            <a:r>
              <a:rPr lang="en-US" b="1" u="sng" baseline="30000" dirty="0"/>
              <a:t>st</a:t>
            </a:r>
            <a:r>
              <a:rPr lang="en-US" b="1" u="sng" dirty="0"/>
              <a:t> April 2022 </a:t>
            </a:r>
            <a:r>
              <a:rPr lang="en-US" dirty="0"/>
              <a:t>(i.e. does not effect existing arrangements made prior to the </a:t>
            </a:r>
            <a:r>
              <a:rPr lang="en-US" dirty="0" err="1"/>
              <a:t>MoC</a:t>
            </a:r>
            <a:r>
              <a:rPr lang="en-US" dirty="0"/>
              <a:t>)</a:t>
            </a:r>
          </a:p>
        </p:txBody>
      </p:sp>
    </p:spTree>
    <p:extLst>
      <p:ext uri="{BB962C8B-B14F-4D97-AF65-F5344CB8AC3E}">
        <p14:creationId xmlns:p14="http://schemas.microsoft.com/office/powerpoint/2010/main" val="1367405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Removing the incentive for permanent staff to move to agency work </a:t>
            </a:r>
          </a:p>
        </p:txBody>
      </p:sp>
      <p:sp>
        <p:nvSpPr>
          <p:cNvPr id="3" name="Content Placeholder 2"/>
          <p:cNvSpPr>
            <a:spLocks noGrp="1"/>
          </p:cNvSpPr>
          <p:nvPr>
            <p:ph idx="1"/>
          </p:nvPr>
        </p:nvSpPr>
        <p:spPr/>
        <p:txBody>
          <a:bodyPr/>
          <a:lstStyle/>
          <a:p>
            <a:pPr marL="0" indent="0">
              <a:buNone/>
            </a:pPr>
            <a:r>
              <a:rPr lang="en-GB" dirty="0"/>
              <a:t>Any children’s social worker leaving a permanent contract will not be employed on an agency contract by another authority in the region within 6 months. This would not apply to permanent staff moving to permanent roles in other authorities within the region. Social workers who are made redundant from a permanent post will be exempt from this requirement.  </a:t>
            </a:r>
          </a:p>
          <a:p>
            <a:endParaRPr lang="en-US" dirty="0"/>
          </a:p>
        </p:txBody>
      </p:sp>
    </p:spTree>
    <p:extLst>
      <p:ext uri="{BB962C8B-B14F-4D97-AF65-F5344CB8AC3E}">
        <p14:creationId xmlns:p14="http://schemas.microsoft.com/office/powerpoint/2010/main" val="4060435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hiring agency staff </a:t>
            </a:r>
          </a:p>
        </p:txBody>
      </p:sp>
      <p:sp>
        <p:nvSpPr>
          <p:cNvPr id="3" name="Content Placeholder 2"/>
          <p:cNvSpPr>
            <a:spLocks noGrp="1"/>
          </p:cNvSpPr>
          <p:nvPr>
            <p:ph idx="1"/>
          </p:nvPr>
        </p:nvSpPr>
        <p:spPr/>
        <p:txBody>
          <a:bodyPr>
            <a:normAutofit fontScale="92500" lnSpcReduction="10000"/>
          </a:bodyPr>
          <a:lstStyle/>
          <a:p>
            <a:r>
              <a:rPr lang="en-US" dirty="0"/>
              <a:t>Check that they have not worked as a permanent children’s social worker in one of the authorities signed up to the memorandum in the last 6 months prior to offering an agency role.   </a:t>
            </a:r>
          </a:p>
          <a:p>
            <a:r>
              <a:rPr lang="en-US" dirty="0"/>
              <a:t>There is nothing to stop staff moving from a directly employed role in one authority to a role in another, this only applies to permanent staff joining agencies </a:t>
            </a:r>
          </a:p>
          <a:p>
            <a:r>
              <a:rPr lang="en-US" dirty="0"/>
              <a:t>Workers who have been made redundant by their last authority are exempt from this clause  </a:t>
            </a:r>
          </a:p>
        </p:txBody>
      </p:sp>
    </p:spTree>
    <p:extLst>
      <p:ext uri="{BB962C8B-B14F-4D97-AF65-F5344CB8AC3E}">
        <p14:creationId xmlns:p14="http://schemas.microsoft.com/office/powerpoint/2010/main" val="2538441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p:txBody>
          <a:bodyPr>
            <a:normAutofit fontScale="92500" lnSpcReduction="20000"/>
          </a:bodyPr>
          <a:lstStyle/>
          <a:p>
            <a:r>
              <a:rPr lang="en-US" dirty="0"/>
              <a:t>The new MoC is operational from the 1</a:t>
            </a:r>
            <a:r>
              <a:rPr lang="en-US" baseline="30000" dirty="0"/>
              <a:t>st</a:t>
            </a:r>
            <a:r>
              <a:rPr lang="en-US" dirty="0"/>
              <a:t> April 2022</a:t>
            </a:r>
          </a:p>
          <a:p>
            <a:r>
              <a:rPr lang="en-US" dirty="0"/>
              <a:t>Do not employ agencies to use headhunting techniques in the region</a:t>
            </a:r>
          </a:p>
          <a:p>
            <a:r>
              <a:rPr lang="en-US" dirty="0"/>
              <a:t>Ensure references are comprehensive and honest</a:t>
            </a:r>
          </a:p>
          <a:p>
            <a:r>
              <a:rPr lang="en-US" dirty="0"/>
              <a:t>Only employ new agency staff within the agreed pay caps</a:t>
            </a:r>
          </a:p>
          <a:p>
            <a:r>
              <a:rPr lang="en-US" dirty="0"/>
              <a:t>Do not employ agency workers who have been permanent workers in another SE MoC authority within the previous six months  </a:t>
            </a:r>
          </a:p>
        </p:txBody>
      </p:sp>
    </p:spTree>
    <p:extLst>
      <p:ext uri="{BB962C8B-B14F-4D97-AF65-F5344CB8AC3E}">
        <p14:creationId xmlns:p14="http://schemas.microsoft.com/office/powerpoint/2010/main" val="713889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about the MoC </a:t>
            </a:r>
          </a:p>
        </p:txBody>
      </p:sp>
      <p:sp>
        <p:nvSpPr>
          <p:cNvPr id="3" name="Content Placeholder 2"/>
          <p:cNvSpPr>
            <a:spLocks noGrp="1"/>
          </p:cNvSpPr>
          <p:nvPr>
            <p:ph idx="1"/>
          </p:nvPr>
        </p:nvSpPr>
        <p:spPr/>
        <p:txBody>
          <a:bodyPr/>
          <a:lstStyle/>
          <a:p>
            <a:r>
              <a:rPr lang="en-US" dirty="0"/>
              <a:t>If you have any questions about the MoC please contact </a:t>
            </a:r>
          </a:p>
          <a:p>
            <a:pPr lvl="1"/>
            <a:r>
              <a:rPr lang="en-US" dirty="0">
                <a:highlight>
                  <a:srgbClr val="FFFF00"/>
                </a:highlight>
              </a:rPr>
              <a:t>Add contact details for local lead on the </a:t>
            </a:r>
            <a:r>
              <a:rPr lang="en-US" dirty="0" err="1">
                <a:highlight>
                  <a:srgbClr val="FFFF00"/>
                </a:highlight>
              </a:rPr>
              <a:t>MoC</a:t>
            </a:r>
            <a:r>
              <a:rPr lang="en-US" dirty="0">
                <a:highlight>
                  <a:srgbClr val="FFFF00"/>
                </a:highlight>
              </a:rPr>
              <a:t> </a:t>
            </a:r>
          </a:p>
          <a:p>
            <a:pPr marL="457200" lvl="1" indent="0">
              <a:buNone/>
            </a:pPr>
            <a:r>
              <a:rPr lang="en-US" dirty="0">
                <a:highlight>
                  <a:srgbClr val="FFFF00"/>
                </a:highlight>
              </a:rPr>
              <a:t> </a:t>
            </a:r>
          </a:p>
          <a:p>
            <a:pPr lvl="1"/>
            <a:endParaRPr lang="en-US" dirty="0"/>
          </a:p>
        </p:txBody>
      </p:sp>
    </p:spTree>
    <p:extLst>
      <p:ext uri="{BB962C8B-B14F-4D97-AF65-F5344CB8AC3E}">
        <p14:creationId xmlns:p14="http://schemas.microsoft.com/office/powerpoint/2010/main" val="4166380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Memorandum (MoC)</a:t>
            </a:r>
          </a:p>
        </p:txBody>
      </p:sp>
      <p:sp>
        <p:nvSpPr>
          <p:cNvPr id="3" name="Content Placeholder 2"/>
          <p:cNvSpPr>
            <a:spLocks noGrp="1"/>
          </p:cNvSpPr>
          <p:nvPr>
            <p:ph idx="1"/>
          </p:nvPr>
        </p:nvSpPr>
        <p:spPr/>
        <p:txBody>
          <a:bodyPr/>
          <a:lstStyle/>
          <a:p>
            <a:r>
              <a:rPr lang="en-US" dirty="0"/>
              <a:t>The Memorandum of Cooperation (MoC) is a voluntary agreement between 19 local authorities in the South East of England.</a:t>
            </a:r>
          </a:p>
          <a:p>
            <a:r>
              <a:rPr lang="en-US" dirty="0"/>
              <a:t>It is designed to encourage authorities to work more collaboratively across the region to manage the demand and supply of children’s social workers. </a:t>
            </a:r>
            <a:endParaRPr lang="en-GB" dirty="0"/>
          </a:p>
          <a:p>
            <a:endParaRPr lang="en-US" dirty="0"/>
          </a:p>
        </p:txBody>
      </p:sp>
    </p:spTree>
    <p:extLst>
      <p:ext uri="{BB962C8B-B14F-4D97-AF65-F5344CB8AC3E}">
        <p14:creationId xmlns:p14="http://schemas.microsoft.com/office/powerpoint/2010/main" val="2566204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Why is the MoC being implemented? </a:t>
            </a:r>
          </a:p>
        </p:txBody>
      </p:sp>
      <p:sp>
        <p:nvSpPr>
          <p:cNvPr id="8" name="Content Placeholder 7"/>
          <p:cNvSpPr>
            <a:spLocks noGrp="1"/>
          </p:cNvSpPr>
          <p:nvPr>
            <p:ph sz="half" idx="1"/>
          </p:nvPr>
        </p:nvSpPr>
        <p:spPr/>
        <p:txBody>
          <a:bodyPr>
            <a:normAutofit lnSpcReduction="10000"/>
          </a:bodyPr>
          <a:lstStyle/>
          <a:p>
            <a:r>
              <a:rPr lang="en-US" dirty="0"/>
              <a:t>Councils have historically competed to recruit and retain children’s social workers in the context of shortage in supply</a:t>
            </a:r>
          </a:p>
          <a:p>
            <a:r>
              <a:rPr lang="en-US" dirty="0"/>
              <a:t>The MoC aims to develop a more collaborative and creative approach to the problem </a:t>
            </a:r>
          </a:p>
        </p:txBody>
      </p:sp>
      <p:pic>
        <p:nvPicPr>
          <p:cNvPr id="10" name="Picture 1"/>
          <p:cNvPicPr>
            <a:picLocks noGrp="1" noChangeAspect="1"/>
          </p:cNvPicPr>
          <p:nvPr>
            <p:ph sz="half" idx="2"/>
          </p:nvPr>
        </p:nvPicPr>
        <p:blipFill>
          <a:blip r:embed="rId3">
            <a:extLst>
              <a:ext uri="{28A0092B-C50C-407E-A947-70E740481C1C}">
                <a14:useLocalDpi xmlns:a14="http://schemas.microsoft.com/office/drawing/2010/main" val="0"/>
              </a:ext>
            </a:extLst>
          </a:blip>
          <a:srcRect l="12142" r="12142"/>
          <a:stretch>
            <a:fillRect/>
          </a:stretch>
        </p:blipFill>
        <p:spPr bwMode="auto">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642020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Is the MoC Unique to the South East? </a:t>
            </a:r>
          </a:p>
        </p:txBody>
      </p:sp>
      <p:sp>
        <p:nvSpPr>
          <p:cNvPr id="5" name="Content Placeholder 4"/>
          <p:cNvSpPr>
            <a:spLocks noGrp="1"/>
          </p:cNvSpPr>
          <p:nvPr>
            <p:ph idx="1"/>
          </p:nvPr>
        </p:nvSpPr>
        <p:spPr/>
        <p:txBody>
          <a:bodyPr>
            <a:normAutofit/>
          </a:bodyPr>
          <a:lstStyle/>
          <a:p>
            <a:r>
              <a:rPr lang="en-US" dirty="0"/>
              <a:t>No, many other regions have similar arrangements in place</a:t>
            </a:r>
          </a:p>
          <a:p>
            <a:r>
              <a:rPr lang="en-US" dirty="0"/>
              <a:t>The East of England have had one since September 2014</a:t>
            </a:r>
          </a:p>
          <a:p>
            <a:r>
              <a:rPr lang="en-US" dirty="0"/>
              <a:t>Every region bordering the South East has a MoC</a:t>
            </a:r>
          </a:p>
        </p:txBody>
      </p:sp>
    </p:spTree>
    <p:extLst>
      <p:ext uri="{BB962C8B-B14F-4D97-AF65-F5344CB8AC3E}">
        <p14:creationId xmlns:p14="http://schemas.microsoft.com/office/powerpoint/2010/main" val="2331266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327F6E4-9274-6F44-99D3-F155653956DA}"/>
              </a:ext>
            </a:extLst>
          </p:cNvPr>
          <p:cNvPicPr>
            <a:picLocks noChangeAspect="1"/>
          </p:cNvPicPr>
          <p:nvPr/>
        </p:nvPicPr>
        <p:blipFill>
          <a:blip r:embed="rId2"/>
          <a:stretch>
            <a:fillRect/>
          </a:stretch>
        </p:blipFill>
        <p:spPr>
          <a:xfrm>
            <a:off x="1443038" y="1433513"/>
            <a:ext cx="6257925" cy="3990975"/>
          </a:xfrm>
          <a:prstGeom prst="rect">
            <a:avLst/>
          </a:prstGeom>
        </p:spPr>
      </p:pic>
      <p:sp>
        <p:nvSpPr>
          <p:cNvPr id="7" name="TextBox 6">
            <a:extLst>
              <a:ext uri="{FF2B5EF4-FFF2-40B4-BE49-F238E27FC236}">
                <a16:creationId xmlns:a16="http://schemas.microsoft.com/office/drawing/2014/main" id="{55D87E20-1851-5744-85E1-FE20B0B52CA6}"/>
              </a:ext>
            </a:extLst>
          </p:cNvPr>
          <p:cNvSpPr txBox="1"/>
          <p:nvPr/>
        </p:nvSpPr>
        <p:spPr>
          <a:xfrm>
            <a:off x="377688" y="1224998"/>
            <a:ext cx="2912165" cy="923330"/>
          </a:xfrm>
          <a:prstGeom prst="rect">
            <a:avLst/>
          </a:prstGeom>
          <a:solidFill>
            <a:schemeClr val="bg2"/>
          </a:solidFill>
        </p:spPr>
        <p:txBody>
          <a:bodyPr wrap="square" rtlCol="0">
            <a:spAutoFit/>
          </a:bodyPr>
          <a:lstStyle/>
          <a:p>
            <a:r>
              <a:rPr lang="en-US" sz="1350" dirty="0"/>
              <a:t>In 2021 the South East had the 3rd highest agency worker rate of the 9 English Regions (Only London and the South West are higher) </a:t>
            </a:r>
          </a:p>
        </p:txBody>
      </p:sp>
    </p:spTree>
    <p:extLst>
      <p:ext uri="{BB962C8B-B14F-4D97-AF65-F5344CB8AC3E}">
        <p14:creationId xmlns:p14="http://schemas.microsoft.com/office/powerpoint/2010/main" val="361101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a:t>Why is the MoC being re-launched? </a:t>
            </a:r>
          </a:p>
        </p:txBody>
      </p:sp>
      <p:sp>
        <p:nvSpPr>
          <p:cNvPr id="9" name="Content Placeholder 8"/>
          <p:cNvSpPr>
            <a:spLocks noGrp="1"/>
          </p:cNvSpPr>
          <p:nvPr>
            <p:ph idx="1"/>
          </p:nvPr>
        </p:nvSpPr>
        <p:spPr/>
        <p:txBody>
          <a:bodyPr/>
          <a:lstStyle/>
          <a:p>
            <a:r>
              <a:rPr lang="en-US" dirty="0"/>
              <a:t>Agency workers have an important role to play in the workforce</a:t>
            </a:r>
          </a:p>
          <a:p>
            <a:r>
              <a:rPr lang="en-US" dirty="0"/>
              <a:t>However, over reliance on agency workers is bad for children and social workers</a:t>
            </a:r>
          </a:p>
          <a:p>
            <a:r>
              <a:rPr lang="en-US" dirty="0" err="1"/>
              <a:t>Ofsted</a:t>
            </a:r>
            <a:r>
              <a:rPr lang="en-US" dirty="0"/>
              <a:t> identify excessive turnover of staff as a key issue for children’s services </a:t>
            </a:r>
          </a:p>
          <a:p>
            <a:r>
              <a:rPr lang="en-US" dirty="0"/>
              <a:t>Agency staff cost 25-40% more than directly employed staff </a:t>
            </a:r>
          </a:p>
          <a:p>
            <a:endParaRPr lang="en-US" dirty="0"/>
          </a:p>
        </p:txBody>
      </p:sp>
    </p:spTree>
    <p:extLst>
      <p:ext uri="{BB962C8B-B14F-4D97-AF65-F5344CB8AC3E}">
        <p14:creationId xmlns:p14="http://schemas.microsoft.com/office/powerpoint/2010/main" val="2864333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8D118-D2E9-D844-8B82-5904D1EA2933}"/>
              </a:ext>
            </a:extLst>
          </p:cNvPr>
          <p:cNvSpPr>
            <a:spLocks noGrp="1"/>
          </p:cNvSpPr>
          <p:nvPr>
            <p:ph type="title"/>
          </p:nvPr>
        </p:nvSpPr>
        <p:spPr/>
        <p:txBody>
          <a:bodyPr/>
          <a:lstStyle/>
          <a:p>
            <a:r>
              <a:rPr lang="en-US" dirty="0"/>
              <a:t>Impact of Agency Staff</a:t>
            </a:r>
          </a:p>
        </p:txBody>
      </p:sp>
      <p:sp>
        <p:nvSpPr>
          <p:cNvPr id="3" name="Content Placeholder 2">
            <a:extLst>
              <a:ext uri="{FF2B5EF4-FFF2-40B4-BE49-F238E27FC236}">
                <a16:creationId xmlns:a16="http://schemas.microsoft.com/office/drawing/2014/main" id="{83E569D4-498B-5047-9E36-E7F35BE99920}"/>
              </a:ext>
            </a:extLst>
          </p:cNvPr>
          <p:cNvSpPr>
            <a:spLocks noGrp="1"/>
          </p:cNvSpPr>
          <p:nvPr>
            <p:ph idx="1"/>
          </p:nvPr>
        </p:nvSpPr>
        <p:spPr/>
        <p:txBody>
          <a:bodyPr/>
          <a:lstStyle/>
          <a:p>
            <a:pPr marL="0" indent="0">
              <a:buNone/>
            </a:pPr>
            <a:r>
              <a:rPr lang="en-GB" sz="2000" dirty="0">
                <a:solidFill>
                  <a:schemeClr val="tx1">
                    <a:alpha val="80000"/>
                  </a:schemeClr>
                </a:solidFill>
              </a:rPr>
              <a:t>Recent analysis has illustrated a linkage between the number of agency staff in a local authority children’s services and the Ofsted grading achieved: </a:t>
            </a:r>
          </a:p>
          <a:p>
            <a:pPr marL="0" indent="0">
              <a:buNone/>
            </a:pPr>
            <a:r>
              <a:rPr lang="en-GB" sz="2000" dirty="0">
                <a:solidFill>
                  <a:schemeClr val="tx1">
                    <a:alpha val="80000"/>
                  </a:schemeClr>
                </a:solidFill>
              </a:rPr>
              <a:t> </a:t>
            </a:r>
          </a:p>
          <a:p>
            <a:pPr lvl="1"/>
            <a:r>
              <a:rPr lang="en-GB" sz="2000" dirty="0">
                <a:solidFill>
                  <a:schemeClr val="tx1">
                    <a:alpha val="80000"/>
                  </a:schemeClr>
                </a:solidFill>
              </a:rPr>
              <a:t>Outstanding = 6.4%, </a:t>
            </a:r>
          </a:p>
          <a:p>
            <a:pPr lvl="1"/>
            <a:r>
              <a:rPr lang="en-GB" sz="2000" dirty="0">
                <a:solidFill>
                  <a:schemeClr val="tx1">
                    <a:alpha val="80000"/>
                  </a:schemeClr>
                </a:solidFill>
              </a:rPr>
              <a:t>Good = 15.1%, </a:t>
            </a:r>
          </a:p>
          <a:p>
            <a:pPr lvl="1"/>
            <a:r>
              <a:rPr lang="en-GB" sz="2000" dirty="0">
                <a:solidFill>
                  <a:schemeClr val="tx1">
                    <a:alpha val="80000"/>
                  </a:schemeClr>
                </a:solidFill>
              </a:rPr>
              <a:t>RI = 16.4% </a:t>
            </a:r>
          </a:p>
          <a:p>
            <a:pPr lvl="1"/>
            <a:r>
              <a:rPr lang="en-GB" sz="2000" dirty="0">
                <a:solidFill>
                  <a:schemeClr val="tx1">
                    <a:alpha val="80000"/>
                  </a:schemeClr>
                </a:solidFill>
              </a:rPr>
              <a:t>Inadequate = 27%</a:t>
            </a:r>
          </a:p>
          <a:p>
            <a:pPr lvl="1"/>
            <a:endParaRPr lang="en-GB" sz="2000" dirty="0">
              <a:solidFill>
                <a:schemeClr val="tx1">
                  <a:alpha val="80000"/>
                </a:schemeClr>
              </a:solidFill>
            </a:endParaRPr>
          </a:p>
          <a:p>
            <a:pPr marL="457200" lvl="1" indent="0">
              <a:buNone/>
            </a:pPr>
            <a:r>
              <a:rPr lang="en-GB" sz="2000" dirty="0">
                <a:solidFill>
                  <a:schemeClr val="tx1">
                    <a:alpha val="80000"/>
                  </a:schemeClr>
                </a:solidFill>
              </a:rPr>
              <a:t>Average numbers based on 2020 data source Community Care 24.09.21</a:t>
            </a:r>
            <a:endParaRPr lang="en-US" sz="2000" dirty="0">
              <a:solidFill>
                <a:schemeClr val="tx1">
                  <a:alpha val="80000"/>
                </a:schemeClr>
              </a:solidFill>
            </a:endParaRPr>
          </a:p>
          <a:p>
            <a:pPr marL="0" indent="0">
              <a:buNone/>
            </a:pPr>
            <a:endParaRPr lang="en-US" dirty="0"/>
          </a:p>
        </p:txBody>
      </p:sp>
    </p:spTree>
    <p:extLst>
      <p:ext uri="{BB962C8B-B14F-4D97-AF65-F5344CB8AC3E}">
        <p14:creationId xmlns:p14="http://schemas.microsoft.com/office/powerpoint/2010/main" val="3794304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authorities are in the SE </a:t>
            </a:r>
            <a:r>
              <a:rPr lang="en-US" dirty="0" err="1"/>
              <a:t>MoC</a:t>
            </a:r>
            <a:r>
              <a:rPr lang="en-US" dirty="0"/>
              <a:t>? </a:t>
            </a:r>
          </a:p>
        </p:txBody>
      </p:sp>
      <p:sp>
        <p:nvSpPr>
          <p:cNvPr id="4" name="Content Placeholder 3"/>
          <p:cNvSpPr>
            <a:spLocks noGrp="1"/>
          </p:cNvSpPr>
          <p:nvPr>
            <p:ph sz="half" idx="1"/>
          </p:nvPr>
        </p:nvSpPr>
        <p:spPr/>
        <p:txBody>
          <a:bodyPr>
            <a:noAutofit/>
          </a:bodyPr>
          <a:lstStyle/>
          <a:p>
            <a:pPr marL="914400" indent="-914400">
              <a:buFont typeface="+mj-lt"/>
              <a:buAutoNum type="arabicPeriod"/>
            </a:pPr>
            <a:r>
              <a:rPr lang="en-GB" sz="2400" dirty="0"/>
              <a:t>Bracknell Forest </a:t>
            </a:r>
          </a:p>
          <a:p>
            <a:pPr marL="914400" indent="-914400">
              <a:buFont typeface="+mj-lt"/>
              <a:buAutoNum type="arabicPeriod"/>
            </a:pPr>
            <a:r>
              <a:rPr lang="en-GB" sz="2400" dirty="0"/>
              <a:t>Brighton and Hove</a:t>
            </a:r>
          </a:p>
          <a:p>
            <a:pPr marL="914400" indent="-914400">
              <a:buFont typeface="+mj-lt"/>
              <a:buAutoNum type="arabicPeriod"/>
            </a:pPr>
            <a:r>
              <a:rPr lang="en-GB" sz="2400" dirty="0"/>
              <a:t>Bucks</a:t>
            </a:r>
          </a:p>
          <a:p>
            <a:pPr marL="914400" indent="-914400">
              <a:buFont typeface="+mj-lt"/>
              <a:buAutoNum type="arabicPeriod"/>
            </a:pPr>
            <a:r>
              <a:rPr lang="en-GB" sz="2400" dirty="0"/>
              <a:t>East Sussex</a:t>
            </a:r>
          </a:p>
          <a:p>
            <a:pPr marL="914400" indent="-914400">
              <a:buFont typeface="+mj-lt"/>
              <a:buAutoNum type="arabicPeriod"/>
            </a:pPr>
            <a:r>
              <a:rPr lang="en-GB" sz="2400" dirty="0"/>
              <a:t>Hampshire </a:t>
            </a:r>
          </a:p>
          <a:p>
            <a:pPr marL="914400" indent="-914400">
              <a:buFont typeface="+mj-lt"/>
              <a:buAutoNum type="arabicPeriod"/>
            </a:pPr>
            <a:r>
              <a:rPr lang="en-GB" sz="2400" dirty="0"/>
              <a:t>Isle of Wight </a:t>
            </a:r>
          </a:p>
          <a:p>
            <a:pPr marL="914400" indent="-914400">
              <a:buFont typeface="+mj-lt"/>
              <a:buAutoNum type="arabicPeriod"/>
            </a:pPr>
            <a:r>
              <a:rPr lang="en-GB" sz="2400" dirty="0"/>
              <a:t>Kent</a:t>
            </a:r>
          </a:p>
          <a:p>
            <a:pPr marL="914400" indent="-914400">
              <a:buFont typeface="+mj-lt"/>
              <a:buAutoNum type="arabicPeriod"/>
            </a:pPr>
            <a:r>
              <a:rPr lang="en-GB" sz="2400" dirty="0"/>
              <a:t>Medway</a:t>
            </a:r>
          </a:p>
          <a:p>
            <a:pPr marL="914400" indent="-914400">
              <a:buFont typeface="+mj-lt"/>
              <a:buAutoNum type="arabicPeriod"/>
            </a:pPr>
            <a:r>
              <a:rPr lang="en-GB" sz="2400" dirty="0"/>
              <a:t>Milton Keynes</a:t>
            </a:r>
          </a:p>
          <a:p>
            <a:pPr marL="914400" indent="-914400">
              <a:buFont typeface="+mj-lt"/>
              <a:buAutoNum type="arabicPeriod"/>
            </a:pPr>
            <a:r>
              <a:rPr lang="en-GB" sz="2400" dirty="0"/>
              <a:t>Oxford</a:t>
            </a:r>
          </a:p>
          <a:p>
            <a:endParaRPr lang="en-US" dirty="0"/>
          </a:p>
        </p:txBody>
      </p:sp>
      <p:sp>
        <p:nvSpPr>
          <p:cNvPr id="5" name="Content Placeholder 4"/>
          <p:cNvSpPr>
            <a:spLocks noGrp="1"/>
          </p:cNvSpPr>
          <p:nvPr>
            <p:ph sz="half" idx="2"/>
          </p:nvPr>
        </p:nvSpPr>
        <p:spPr>
          <a:xfrm>
            <a:off x="4648199" y="1600200"/>
            <a:ext cx="4154395" cy="4802195"/>
          </a:xfrm>
        </p:spPr>
        <p:txBody>
          <a:bodyPr>
            <a:normAutofit/>
          </a:bodyPr>
          <a:lstStyle/>
          <a:p>
            <a:pPr marL="914400" indent="-914400">
              <a:buFont typeface="+mj-lt"/>
              <a:buAutoNum type="arabicPeriod" startAt="11"/>
            </a:pPr>
            <a:r>
              <a:rPr lang="en-GB" sz="2400" dirty="0"/>
              <a:t>Portsmouth </a:t>
            </a:r>
          </a:p>
          <a:p>
            <a:pPr marL="914400" indent="-914400">
              <a:buFont typeface="+mj-lt"/>
              <a:buAutoNum type="arabicPeriod" startAt="11"/>
            </a:pPr>
            <a:r>
              <a:rPr lang="en-GB" sz="2400" dirty="0"/>
              <a:t>Reading </a:t>
            </a:r>
          </a:p>
          <a:p>
            <a:pPr marL="914400" indent="-914400">
              <a:buFont typeface="+mj-lt"/>
              <a:buAutoNum type="arabicPeriod" startAt="11"/>
            </a:pPr>
            <a:r>
              <a:rPr lang="en-GB" sz="2400" dirty="0"/>
              <a:t>Slough </a:t>
            </a:r>
          </a:p>
          <a:p>
            <a:pPr marL="914400" indent="-914400">
              <a:buFont typeface="+mj-lt"/>
              <a:buAutoNum type="arabicPeriod" startAt="11"/>
            </a:pPr>
            <a:r>
              <a:rPr lang="en-GB" sz="2400" dirty="0"/>
              <a:t>Southampton </a:t>
            </a:r>
          </a:p>
          <a:p>
            <a:pPr marL="914400" indent="-914400">
              <a:buFont typeface="+mj-lt"/>
              <a:buAutoNum type="arabicPeriod" startAt="11"/>
            </a:pPr>
            <a:r>
              <a:rPr lang="en-GB" sz="2400" dirty="0"/>
              <a:t>Surrey</a:t>
            </a:r>
          </a:p>
          <a:p>
            <a:pPr marL="914400" indent="-914400">
              <a:buFont typeface="+mj-lt"/>
              <a:buAutoNum type="arabicPeriod" startAt="11"/>
            </a:pPr>
            <a:r>
              <a:rPr lang="en-GB" sz="2400" dirty="0"/>
              <a:t>West Berks</a:t>
            </a:r>
          </a:p>
          <a:p>
            <a:pPr marL="914400" indent="-914400">
              <a:buFont typeface="+mj-lt"/>
              <a:buAutoNum type="arabicPeriod" startAt="11"/>
            </a:pPr>
            <a:r>
              <a:rPr lang="en-GB" sz="2400" dirty="0"/>
              <a:t>West Sussex</a:t>
            </a:r>
          </a:p>
          <a:p>
            <a:pPr marL="914400" indent="-914400">
              <a:buFont typeface="+mj-lt"/>
              <a:buAutoNum type="arabicPeriod" startAt="11"/>
            </a:pPr>
            <a:r>
              <a:rPr lang="en-GB" sz="2400" dirty="0"/>
              <a:t>Windsor and Maidenhead</a:t>
            </a:r>
          </a:p>
          <a:p>
            <a:pPr marL="914400" indent="-914400">
              <a:buFont typeface="+mj-lt"/>
              <a:buAutoNum type="arabicPeriod" startAt="11"/>
            </a:pPr>
            <a:r>
              <a:rPr lang="en-GB" sz="2400" dirty="0"/>
              <a:t>Wokingham </a:t>
            </a:r>
          </a:p>
          <a:p>
            <a:endParaRPr lang="en-US" dirty="0"/>
          </a:p>
        </p:txBody>
      </p:sp>
    </p:spTree>
    <p:extLst>
      <p:ext uri="{BB962C8B-B14F-4D97-AF65-F5344CB8AC3E}">
        <p14:creationId xmlns:p14="http://schemas.microsoft.com/office/powerpoint/2010/main" val="899950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of Agency Staff</a:t>
            </a:r>
          </a:p>
        </p:txBody>
      </p:sp>
      <p:sp>
        <p:nvSpPr>
          <p:cNvPr id="3" name="Content Placeholder 2"/>
          <p:cNvSpPr>
            <a:spLocks noGrp="1"/>
          </p:cNvSpPr>
          <p:nvPr>
            <p:ph idx="1"/>
          </p:nvPr>
        </p:nvSpPr>
        <p:spPr/>
        <p:txBody>
          <a:bodyPr>
            <a:normAutofit lnSpcReduction="10000"/>
          </a:bodyPr>
          <a:lstStyle/>
          <a:p>
            <a:r>
              <a:rPr lang="en-US" dirty="0"/>
              <a:t>In addition to the cost of agency staff there are also concerns about the quality</a:t>
            </a:r>
          </a:p>
          <a:p>
            <a:r>
              <a:rPr lang="en-US" dirty="0"/>
              <a:t>There are examples of poor quality agency staff being recycled between authorities, often leaving cases in poor order</a:t>
            </a:r>
          </a:p>
          <a:p>
            <a:r>
              <a:rPr lang="en-US" dirty="0"/>
              <a:t>Rapid turnover of agency staff and limited use of references contributes to this issue </a:t>
            </a:r>
          </a:p>
          <a:p>
            <a:r>
              <a:rPr lang="en-US" dirty="0"/>
              <a:t>The MoC supports use of a standard reference for agency staff   </a:t>
            </a:r>
          </a:p>
        </p:txBody>
      </p:sp>
    </p:spTree>
    <p:extLst>
      <p:ext uri="{BB962C8B-B14F-4D97-AF65-F5344CB8AC3E}">
        <p14:creationId xmlns:p14="http://schemas.microsoft.com/office/powerpoint/2010/main" val="3914842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6286</TotalTime>
  <Words>1156</Words>
  <Application>Microsoft Macintosh PowerPoint</Application>
  <PresentationFormat>On-screen Show (4:3)</PresentationFormat>
  <Paragraphs>126</Paragraphs>
  <Slides>17</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The South East Memorandum of Cooperation  2022</vt:lpstr>
      <vt:lpstr>What is the Memorandum (MoC)</vt:lpstr>
      <vt:lpstr>Why is the MoC being implemented? </vt:lpstr>
      <vt:lpstr>Is the MoC Unique to the South East? </vt:lpstr>
      <vt:lpstr>PowerPoint Presentation</vt:lpstr>
      <vt:lpstr>Why is the MoC being re-launched? </vt:lpstr>
      <vt:lpstr>Impact of Agency Staff</vt:lpstr>
      <vt:lpstr>Which authorities are in the SE MoC? </vt:lpstr>
      <vt:lpstr>Quality of Agency Staff</vt:lpstr>
      <vt:lpstr>4 Key Aims of the MoC </vt:lpstr>
      <vt:lpstr>Standard Reference for Agency Workers</vt:lpstr>
      <vt:lpstr>Agency Pay Cap  </vt:lpstr>
      <vt:lpstr>What do we do if we are unable to recruit staff within the agreed pay cap?</vt:lpstr>
      <vt:lpstr>Removing the incentive for permanent staff to move to agency work </vt:lpstr>
      <vt:lpstr>When hiring agency staff </vt:lpstr>
      <vt:lpstr>Summary </vt:lpstr>
      <vt:lpstr>Questions about the MoC </vt:lpstr>
    </vt:vector>
  </TitlesOfParts>
  <Company>Mark Evans Consulting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South East Memorandum of Cooperation  </dc:title>
  <dc:creator>Peter Mark Evans</dc:creator>
  <cp:lastModifiedBy>Mark Evans</cp:lastModifiedBy>
  <cp:revision>22</cp:revision>
  <dcterms:created xsi:type="dcterms:W3CDTF">2016-03-26T06:50:17Z</dcterms:created>
  <dcterms:modified xsi:type="dcterms:W3CDTF">2022-03-23T17:02:30Z</dcterms:modified>
</cp:coreProperties>
</file>