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274" r:id="rId4"/>
    <p:sldId id="275" r:id="rId5"/>
    <p:sldId id="271" r:id="rId6"/>
    <p:sldId id="269" r:id="rId7"/>
    <p:sldId id="279" r:id="rId8"/>
    <p:sldId id="276" r:id="rId9"/>
    <p:sldId id="262" r:id="rId10"/>
    <p:sldId id="263" r:id="rId11"/>
    <p:sldId id="281" r:id="rId12"/>
    <p:sldId id="267" r:id="rId13"/>
    <p:sldId id="266" r:id="rId14"/>
    <p:sldId id="268" r:id="rId15"/>
    <p:sldId id="272" r:id="rId16"/>
    <p:sldId id="278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94" autoAdjust="0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A310E-3123-BF44-A959-F5120193EFB2}" type="datetimeFigureOut">
              <a:rPr lang="en-US" smtClean="0"/>
              <a:t>3/23/22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9F779-E1ED-4844-856A-C475D16D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57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33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3DA7-25FE-8F4E-8532-08275A1C73B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67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813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991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934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79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15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</a:t>
            </a:r>
            <a:r>
              <a:rPr lang="en-US" baseline="0" dirty="0"/>
              <a:t> should be your representative who attended the MoC Implementation group or another suitably knowledgeable manager/HR lead.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3DA7-25FE-8F4E-8532-08275A1C73B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33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notes into this slide explaining why the MoC</a:t>
            </a:r>
            <a:r>
              <a:rPr lang="en-US" baseline="0" dirty="0"/>
              <a:t> is important to your authority.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281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3DA7-25FE-8F4E-8532-08275A1C73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5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77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3DA7-25FE-8F4E-8532-08275A1C73B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25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8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3DA7-25FE-8F4E-8532-08275A1C73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09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70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9F779-E1ED-4844-856A-C475D16DB6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73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2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4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4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3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0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3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9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2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4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7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E6DDB-2B4A-2046-BF3F-71FA1CA76140}" type="datetimeFigureOut">
              <a:rPr lang="en-US" smtClean="0"/>
              <a:t>3/23/22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E29D2-F9BE-1547-B80B-D0957D8FB7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3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South East Memorandum of Cooperation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Guide for Social Workers</a:t>
            </a:r>
          </a:p>
        </p:txBody>
      </p:sp>
    </p:spTree>
    <p:extLst>
      <p:ext uri="{BB962C8B-B14F-4D97-AF65-F5344CB8AC3E}">
        <p14:creationId xmlns:p14="http://schemas.microsoft.com/office/powerpoint/2010/main" val="365818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Standard Reference for Agency Workers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have a standard reference template that will be used for all agency workers</a:t>
            </a:r>
          </a:p>
          <a:p>
            <a:r>
              <a:rPr lang="en-US" dirty="0"/>
              <a:t>Local Authorities will complete it comprehensively and honestly</a:t>
            </a:r>
          </a:p>
          <a:p>
            <a:r>
              <a:rPr lang="en-US" dirty="0"/>
              <a:t>It includes an appraisal of the applicant’s ability to work as part of a team, </a:t>
            </a:r>
            <a:r>
              <a:rPr lang="en-US" dirty="0" err="1"/>
              <a:t>prioritise</a:t>
            </a:r>
            <a:r>
              <a:rPr lang="en-US" dirty="0"/>
              <a:t> work and keep case records up to date </a:t>
            </a:r>
          </a:p>
        </p:txBody>
      </p:sp>
    </p:spTree>
    <p:extLst>
      <p:ext uri="{BB962C8B-B14F-4D97-AF65-F5344CB8AC3E}">
        <p14:creationId xmlns:p14="http://schemas.microsoft.com/office/powerpoint/2010/main" val="3510064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38" y="174032"/>
            <a:ext cx="7631723" cy="1111843"/>
          </a:xfrm>
        </p:spPr>
        <p:txBody>
          <a:bodyPr anchor="ctr">
            <a:normAutofit/>
          </a:bodyPr>
          <a:lstStyle/>
          <a:p>
            <a:r>
              <a:rPr lang="en-US" sz="3500"/>
              <a:t>Agency Pay Cap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138" y="1459907"/>
            <a:ext cx="7631722" cy="76790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dirty="0"/>
              <a:t>We have agreed that we will not exceed agreed pay caps for agency staff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This is the hourly rate paid to the worker excluding the agency fee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The rates are caps and negotiations should always start at the bottom of the range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E7A4117-C070-2C4E-9B9C-45B7F45A2E9D}"/>
              </a:ext>
            </a:extLst>
          </p:cNvPr>
          <p:cNvGraphicFramePr>
            <a:graphicFrameLocks noGrp="1"/>
          </p:cNvGraphicFramePr>
          <p:nvPr/>
        </p:nvGraphicFramePr>
        <p:xfrm>
          <a:off x="712834" y="2405149"/>
          <a:ext cx="7713759" cy="3899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0265">
                  <a:extLst>
                    <a:ext uri="{9D8B030D-6E8A-4147-A177-3AD203B41FA5}">
                      <a16:colId xmlns:a16="http://schemas.microsoft.com/office/drawing/2014/main" val="1783128166"/>
                    </a:ext>
                  </a:extLst>
                </a:gridCol>
                <a:gridCol w="1324169">
                  <a:extLst>
                    <a:ext uri="{9D8B030D-6E8A-4147-A177-3AD203B41FA5}">
                      <a16:colId xmlns:a16="http://schemas.microsoft.com/office/drawing/2014/main" val="1315800139"/>
                    </a:ext>
                  </a:extLst>
                </a:gridCol>
                <a:gridCol w="1529519">
                  <a:extLst>
                    <a:ext uri="{9D8B030D-6E8A-4147-A177-3AD203B41FA5}">
                      <a16:colId xmlns:a16="http://schemas.microsoft.com/office/drawing/2014/main" val="2150325736"/>
                    </a:ext>
                  </a:extLst>
                </a:gridCol>
                <a:gridCol w="2989806">
                  <a:extLst>
                    <a:ext uri="{9D8B030D-6E8A-4147-A177-3AD203B41FA5}">
                      <a16:colId xmlns:a16="http://schemas.microsoft.com/office/drawing/2014/main" val="133541898"/>
                    </a:ext>
                  </a:extLst>
                </a:gridCol>
              </a:tblGrid>
              <a:tr h="2131669"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Agency Role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PAYE Rates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Paid to Employing Agency (amount in respect of Employers NI and holiday pay)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MoC Cap </a:t>
                      </a:r>
                    </a:p>
                    <a:p>
                      <a:pPr algn="ctr"/>
                      <a:r>
                        <a:rPr lang="en-GB" sz="1700">
                          <a:effectLst/>
                        </a:rPr>
                        <a:t>Inclusive of Employers NI and holiday pay </a:t>
                      </a:r>
                    </a:p>
                    <a:p>
                      <a:pPr algn="ctr"/>
                      <a:r>
                        <a:rPr lang="en-GB" sz="1700">
                          <a:effectLst/>
                        </a:rPr>
                        <a:t>(for Ltd company and Umbrella Rates)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extLst>
                  <a:ext uri="{0D108BD9-81ED-4DB2-BD59-A6C34878D82A}">
                    <a16:rowId xmlns:a16="http://schemas.microsoft.com/office/drawing/2014/main" val="3313065351"/>
                  </a:ext>
                </a:extLst>
              </a:tr>
              <a:tr h="311952">
                <a:tc>
                  <a:txBody>
                    <a:bodyPr/>
                    <a:lstStyle/>
                    <a:p>
                      <a:r>
                        <a:rPr lang="en-GB" sz="1700">
                          <a:effectLst/>
                        </a:rPr>
                        <a:t>Team Manager 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£38.12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£9.38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£47.50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extLst>
                  <a:ext uri="{0D108BD9-81ED-4DB2-BD59-A6C34878D82A}">
                    <a16:rowId xmlns:a16="http://schemas.microsoft.com/office/drawing/2014/main" val="2246666167"/>
                  </a:ext>
                </a:extLst>
              </a:tr>
              <a:tr h="571911">
                <a:tc>
                  <a:txBody>
                    <a:bodyPr/>
                    <a:lstStyle/>
                    <a:p>
                      <a:r>
                        <a:rPr lang="en-GB" sz="1700">
                          <a:effectLst/>
                        </a:rPr>
                        <a:t>Assistant Team Manager 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£33.71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£8.29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en-GB" sz="1700">
                          <a:effectLst/>
                        </a:rPr>
                        <a:t>£42.00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extLst>
                  <a:ext uri="{0D108BD9-81ED-4DB2-BD59-A6C34878D82A}">
                    <a16:rowId xmlns:a16="http://schemas.microsoft.com/office/drawing/2014/main" val="3433839851"/>
                  </a:ext>
                </a:extLst>
              </a:tr>
              <a:tr h="571911">
                <a:tc>
                  <a:txBody>
                    <a:bodyPr/>
                    <a:lstStyle/>
                    <a:p>
                      <a:r>
                        <a:rPr lang="en-GB" sz="1700">
                          <a:effectLst/>
                        </a:rPr>
                        <a:t>Senior Social Worker 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£33.71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£8.29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en-GB" sz="1700">
                          <a:effectLst/>
                        </a:rPr>
                        <a:t>£42.00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extLst>
                  <a:ext uri="{0D108BD9-81ED-4DB2-BD59-A6C34878D82A}">
                    <a16:rowId xmlns:a16="http://schemas.microsoft.com/office/drawing/2014/main" val="2523553915"/>
                  </a:ext>
                </a:extLst>
              </a:tr>
              <a:tr h="311952">
                <a:tc>
                  <a:txBody>
                    <a:bodyPr/>
                    <a:lstStyle/>
                    <a:p>
                      <a:r>
                        <a:rPr lang="en-GB" sz="1700">
                          <a:effectLst/>
                        </a:rPr>
                        <a:t>Social Worker 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£30.50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>
                          <a:effectLst/>
                        </a:rPr>
                        <a:t>£7.50</a:t>
                      </a: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dirty="0">
                          <a:effectLst/>
                        </a:rPr>
                        <a:t>£38.00</a:t>
                      </a:r>
                      <a:endParaRPr lang="en-GB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485" marR="97485" marT="0" marB="0"/>
                </a:tc>
                <a:extLst>
                  <a:ext uri="{0D108BD9-81ED-4DB2-BD59-A6C34878D82A}">
                    <a16:rowId xmlns:a16="http://schemas.microsoft.com/office/drawing/2014/main" val="4168908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575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Agency Pay Cap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Negotiations will always start at the bottom of the pay cap range</a:t>
            </a:r>
          </a:p>
          <a:p>
            <a:r>
              <a:rPr lang="en-US" dirty="0"/>
              <a:t>The pay cap has been calculated considering actual rates paid in the region, it is also linked to London region rates</a:t>
            </a:r>
          </a:p>
          <a:p>
            <a:r>
              <a:rPr lang="en-US" dirty="0"/>
              <a:t>Consequently the cap is realistic and market tested  </a:t>
            </a:r>
          </a:p>
          <a:p>
            <a:r>
              <a:rPr lang="en-US" dirty="0"/>
              <a:t>The cap applies to </a:t>
            </a:r>
            <a:r>
              <a:rPr lang="en-US" b="1" u="sng" dirty="0"/>
              <a:t>new assignments from the 1</a:t>
            </a:r>
            <a:r>
              <a:rPr lang="en-US" b="1" u="sng" baseline="30000" dirty="0"/>
              <a:t>st</a:t>
            </a:r>
            <a:r>
              <a:rPr lang="en-US" b="1" u="sng" dirty="0"/>
              <a:t> April 2016 </a:t>
            </a:r>
            <a:r>
              <a:rPr lang="en-US" dirty="0"/>
              <a:t>(i.e. does not effect existing arrangements made prior to the MoC)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405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Removing the incentive for permanent staff to move to agency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Clause 8 of the MoC states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Any children’s social worker leaving a permanent contract will not be employed on an agency contract by another authority in the region within 6 months. This would not apply to permanent staff moving to permanent roles in other authorities within the region. Social workers who are made redundant from a permanent post will be exempt from this requirement.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435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Cooling off period for permanent staff moving to agency 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hiring new staff managers will check that they have not worked as a permanent children’s social worker in one of the authorities signed up to the memorandum in the 6 months prior to offering an agency role  </a:t>
            </a:r>
          </a:p>
          <a:p>
            <a:r>
              <a:rPr lang="en-US" dirty="0"/>
              <a:t>There is nothing to stop staff moving from a directly employed role in one authority to a role in another, this only applies to permanent staff joining agencies </a:t>
            </a:r>
          </a:p>
          <a:p>
            <a:r>
              <a:rPr lang="en-US" dirty="0"/>
              <a:t>Workers who have been made redundant by their last authority are exempt from this clause  </a:t>
            </a:r>
          </a:p>
        </p:txBody>
      </p:sp>
    </p:spTree>
    <p:extLst>
      <p:ext uri="{BB962C8B-B14F-4D97-AF65-F5344CB8AC3E}">
        <p14:creationId xmlns:p14="http://schemas.microsoft.com/office/powerpoint/2010/main" val="2538441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clause unfair?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No, it does not stop any social worker moving between authorities</a:t>
            </a:r>
          </a:p>
          <a:p>
            <a:r>
              <a:rPr lang="en-US" dirty="0"/>
              <a:t>Most authorities in the region have vacancies and will directly employ qualified social workers with appropriate skills and knowledge</a:t>
            </a:r>
          </a:p>
          <a:p>
            <a:r>
              <a:rPr lang="en-US" dirty="0"/>
              <a:t>Local Authorities are entitled to make their own decisions about the way they employ staff</a:t>
            </a:r>
          </a:p>
          <a:p>
            <a:r>
              <a:rPr lang="en-US" dirty="0"/>
              <a:t>The clause does not discriminate against any individuals or groups </a:t>
            </a:r>
          </a:p>
        </p:txBody>
      </p:sp>
    </p:spTree>
    <p:extLst>
      <p:ext uri="{BB962C8B-B14F-4D97-AF65-F5344CB8AC3E}">
        <p14:creationId xmlns:p14="http://schemas.microsoft.com/office/powerpoint/2010/main" val="396494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new </a:t>
            </a:r>
            <a:r>
              <a:rPr lang="en-US" dirty="0" err="1"/>
              <a:t>MoC</a:t>
            </a:r>
            <a:r>
              <a:rPr lang="en-US" dirty="0"/>
              <a:t> is operational from the 1</a:t>
            </a:r>
            <a:r>
              <a:rPr lang="en-US" baseline="30000" dirty="0"/>
              <a:t>st</a:t>
            </a:r>
            <a:r>
              <a:rPr lang="en-US" dirty="0"/>
              <a:t> April 2022</a:t>
            </a:r>
          </a:p>
          <a:p>
            <a:r>
              <a:rPr lang="en-US" dirty="0"/>
              <a:t>Agency staff references will be comprehensive and honest</a:t>
            </a:r>
          </a:p>
          <a:p>
            <a:r>
              <a:rPr lang="en-US" dirty="0"/>
              <a:t>New agency staff will be employed within the agreed pay caps</a:t>
            </a:r>
          </a:p>
          <a:p>
            <a:r>
              <a:rPr lang="en-US" dirty="0"/>
              <a:t>Authorities will not take on agency workers who have been permanent children’s social workers or managers in other signatory authorities within the previous six months </a:t>
            </a:r>
          </a:p>
        </p:txBody>
      </p:sp>
    </p:spTree>
    <p:extLst>
      <p:ext uri="{BB962C8B-B14F-4D97-AF65-F5344CB8AC3E}">
        <p14:creationId xmlns:p14="http://schemas.microsoft.com/office/powerpoint/2010/main" val="3341429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about the MoC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any questions about the MoC please contact </a:t>
            </a:r>
          </a:p>
          <a:p>
            <a:pPr lvl="1"/>
            <a:r>
              <a:rPr lang="en-US" dirty="0"/>
              <a:t>Add contact details for local lead on the MoC </a:t>
            </a:r>
          </a:p>
        </p:txBody>
      </p:sp>
    </p:spTree>
    <p:extLst>
      <p:ext uri="{BB962C8B-B14F-4D97-AF65-F5344CB8AC3E}">
        <p14:creationId xmlns:p14="http://schemas.microsoft.com/office/powerpoint/2010/main" val="316840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Memorandum (MoC)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Memorandum of Cooperation (MoC) is a voluntary agreement between 19 local authorities in the South East of England.</a:t>
            </a:r>
          </a:p>
          <a:p>
            <a:r>
              <a:rPr lang="en-US" dirty="0"/>
              <a:t>It is designed to encourage authorities to work more collaboratively across the region to manage the demand and supply of children’s social workers. 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663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is the MoC being updated?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Agency workers have an important role to play in the workforce</a:t>
            </a:r>
          </a:p>
          <a:p>
            <a:r>
              <a:rPr lang="en-US" dirty="0"/>
              <a:t>However, over reliance on agency workers is bad for children and social workers</a:t>
            </a:r>
          </a:p>
          <a:p>
            <a:r>
              <a:rPr lang="en-US" dirty="0" err="1"/>
              <a:t>Ofsted</a:t>
            </a:r>
            <a:r>
              <a:rPr lang="en-US" dirty="0"/>
              <a:t> identify excessive turnover of staff as a key issue for children’s services </a:t>
            </a:r>
          </a:p>
          <a:p>
            <a:r>
              <a:rPr lang="en-US" dirty="0"/>
              <a:t>Agency staff cost 25-40% more than directly employed staff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19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D118-D2E9-D844-8B82-5904D1EA2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Agency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569D4-498B-5047-9E36-E7F35BE99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Recent analysis has illustrated a linkage between the number of agency staff in a local authority children’s services and the Ofsted grading achieved: 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</a:p>
          <a:p>
            <a:pPr lvl="1"/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Outstanding = 6.4%, </a:t>
            </a:r>
          </a:p>
          <a:p>
            <a:pPr lvl="1"/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Good = 15.1%, </a:t>
            </a:r>
          </a:p>
          <a:p>
            <a:pPr lvl="1"/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RI = 16.4% </a:t>
            </a:r>
          </a:p>
          <a:p>
            <a:pPr lvl="1"/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Inadequate = 27%</a:t>
            </a:r>
          </a:p>
          <a:p>
            <a:pPr lvl="1"/>
            <a:endParaRPr lang="en-GB" sz="2000" dirty="0">
              <a:solidFill>
                <a:schemeClr val="tx1">
                  <a:alpha val="80000"/>
                </a:schemeClr>
              </a:solidFill>
            </a:endParaRPr>
          </a:p>
          <a:p>
            <a:pPr marL="457200" lvl="1" indent="0">
              <a:buNone/>
            </a:pPr>
            <a:r>
              <a:rPr lang="en-GB" sz="2000" dirty="0">
                <a:solidFill>
                  <a:schemeClr val="tx1">
                    <a:alpha val="80000"/>
                  </a:schemeClr>
                </a:solidFill>
              </a:rPr>
              <a:t>Average numbers based on 2020 data source Community Care 24.09.21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04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 the MoC just about saving money?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No, it is part of a plan to re-balance the workforce with more permanent staff </a:t>
            </a:r>
          </a:p>
          <a:p>
            <a:r>
              <a:rPr lang="en-US" dirty="0"/>
              <a:t>Rapid turnover of staff is bad for morale, consistency of service and team working</a:t>
            </a:r>
          </a:p>
          <a:p>
            <a:r>
              <a:rPr lang="en-US" dirty="0"/>
              <a:t>It is unfair that agency workers sometimes benefit from higher pay rates than permanent workers with similar skills and experience </a:t>
            </a:r>
          </a:p>
          <a:p>
            <a:r>
              <a:rPr lang="en-US" dirty="0"/>
              <a:t>It is not just about the money, but value is important. Spending excessively on agency staff limits our ability to use resources to benefit the children and families we work with.      </a:t>
            </a:r>
          </a:p>
        </p:txBody>
      </p:sp>
    </p:spTree>
    <p:extLst>
      <p:ext uri="{BB962C8B-B14F-4D97-AF65-F5344CB8AC3E}">
        <p14:creationId xmlns:p14="http://schemas.microsoft.com/office/powerpoint/2010/main" val="3045376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Which authorities are in the SE </a:t>
            </a:r>
            <a:r>
              <a:rPr lang="en-US" dirty="0" err="1"/>
              <a:t>MoC</a:t>
            </a:r>
            <a:r>
              <a:rPr lang="en-US" dirty="0"/>
              <a:t>?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n-GB" sz="2400" dirty="0"/>
              <a:t>Bracknell Forest 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Brighton and Hove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Bucks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East Sussex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Hampshire 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Isle of Wight 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Kent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Medway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Milton Keynes</a:t>
            </a:r>
          </a:p>
          <a:p>
            <a:pPr marL="914400" indent="-914400">
              <a:buFont typeface="+mj-lt"/>
              <a:buAutoNum type="arabicPeriod"/>
            </a:pPr>
            <a:r>
              <a:rPr lang="en-GB" sz="2400" dirty="0"/>
              <a:t>Oxford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54395" cy="4802195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Portsmouth 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Reading 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Slough 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Southampton 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Surrey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West Berks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West Sussex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Windsor and Maidenhead</a:t>
            </a:r>
          </a:p>
          <a:p>
            <a:pPr marL="914400" indent="-914400">
              <a:buFont typeface="+mj-lt"/>
              <a:buAutoNum type="arabicPeriod" startAt="11"/>
            </a:pPr>
            <a:r>
              <a:rPr lang="en-GB" sz="2400" dirty="0"/>
              <a:t>Wokingham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50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 the MoC Unique to the South East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No, many other regions have similar arrangements in place</a:t>
            </a:r>
          </a:p>
          <a:p>
            <a:r>
              <a:rPr lang="en-US" dirty="0"/>
              <a:t>The East of England have had one since September 2014</a:t>
            </a:r>
          </a:p>
          <a:p>
            <a:r>
              <a:rPr lang="en-US" dirty="0"/>
              <a:t>Every region bordering the South East has a MoC</a:t>
            </a:r>
          </a:p>
        </p:txBody>
      </p:sp>
    </p:spTree>
    <p:extLst>
      <p:ext uri="{BB962C8B-B14F-4D97-AF65-F5344CB8AC3E}">
        <p14:creationId xmlns:p14="http://schemas.microsoft.com/office/powerpoint/2010/main" val="3463034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of Agency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addition to the cost of agency staff there are also concerns about the quality</a:t>
            </a:r>
          </a:p>
          <a:p>
            <a:r>
              <a:rPr lang="en-US" dirty="0"/>
              <a:t>There are examples of poor quality agency staff being recycled between authorities, often leaving cases in poor order</a:t>
            </a:r>
          </a:p>
          <a:p>
            <a:r>
              <a:rPr lang="en-US" dirty="0"/>
              <a:t>Rapid turnover of agency staff and limited use of references contributes to this issue</a:t>
            </a:r>
          </a:p>
          <a:p>
            <a:r>
              <a:rPr lang="en-US" dirty="0"/>
              <a:t>The MoC introduces a standard reference for agency staff   </a:t>
            </a:r>
          </a:p>
        </p:txBody>
      </p:sp>
    </p:spTree>
    <p:extLst>
      <p:ext uri="{BB962C8B-B14F-4D97-AF65-F5344CB8AC3E}">
        <p14:creationId xmlns:p14="http://schemas.microsoft.com/office/powerpoint/2010/main" val="3702362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Key Aims of the MoC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 the quality of referencing for agency workers</a:t>
            </a:r>
          </a:p>
          <a:p>
            <a:r>
              <a:rPr lang="en-US" dirty="0"/>
              <a:t>Stop local authorities aggressively head hunting staff from each other  </a:t>
            </a:r>
          </a:p>
          <a:p>
            <a:r>
              <a:rPr lang="en-US" dirty="0"/>
              <a:t>Stop the costs of agency staffing from continuing to escalate</a:t>
            </a:r>
          </a:p>
          <a:p>
            <a:r>
              <a:rPr lang="en-US" dirty="0"/>
              <a:t>Remove the incentives for permanent staff to choose agency work </a:t>
            </a:r>
          </a:p>
        </p:txBody>
      </p:sp>
    </p:spTree>
    <p:extLst>
      <p:ext uri="{BB962C8B-B14F-4D97-AF65-F5344CB8AC3E}">
        <p14:creationId xmlns:p14="http://schemas.microsoft.com/office/powerpoint/2010/main" val="2004337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6341</TotalTime>
  <Words>1047</Words>
  <Application>Microsoft Macintosh PowerPoint</Application>
  <PresentationFormat>On-screen Show (4:3)</PresentationFormat>
  <Paragraphs>134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The South East Memorandum of Cooperation  </vt:lpstr>
      <vt:lpstr>What is the Memorandum (MoC)</vt:lpstr>
      <vt:lpstr>Why is the MoC being updated? </vt:lpstr>
      <vt:lpstr>Impact of Agency Staff</vt:lpstr>
      <vt:lpstr>Is the MoC just about saving money? </vt:lpstr>
      <vt:lpstr>Which authorities are in the SE MoC? </vt:lpstr>
      <vt:lpstr>Is the MoC Unique to the South East </vt:lpstr>
      <vt:lpstr>Quality of Agency Staff</vt:lpstr>
      <vt:lpstr>4 Key Aims of the MoC </vt:lpstr>
      <vt:lpstr>Standard Reference for Agency Workers</vt:lpstr>
      <vt:lpstr>Agency Pay Cap  </vt:lpstr>
      <vt:lpstr>Agency Pay Cap </vt:lpstr>
      <vt:lpstr>Removing the incentive for permanent staff to move to agency work </vt:lpstr>
      <vt:lpstr>Cooling off period for permanent staff moving to agency work </vt:lpstr>
      <vt:lpstr>Is this clause unfair?  </vt:lpstr>
      <vt:lpstr>Summary </vt:lpstr>
      <vt:lpstr>Question about the MoC </vt:lpstr>
    </vt:vector>
  </TitlesOfParts>
  <Company>Mark Evans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South East Memorandum of Cooperation  </dc:title>
  <dc:creator>Peter Mark Evans</dc:creator>
  <cp:lastModifiedBy>Mark Evans</cp:lastModifiedBy>
  <cp:revision>26</cp:revision>
  <cp:lastPrinted>2016-03-28T17:03:48Z</cp:lastPrinted>
  <dcterms:created xsi:type="dcterms:W3CDTF">2016-03-26T06:50:17Z</dcterms:created>
  <dcterms:modified xsi:type="dcterms:W3CDTF">2022-03-23T17:05:14Z</dcterms:modified>
</cp:coreProperties>
</file>