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22"/>
  </p:notesMasterIdLst>
  <p:sldIdLst>
    <p:sldId id="256" r:id="rId2"/>
    <p:sldId id="257" r:id="rId3"/>
    <p:sldId id="258" r:id="rId4"/>
    <p:sldId id="259" r:id="rId5"/>
    <p:sldId id="260" r:id="rId6"/>
    <p:sldId id="261" r:id="rId7"/>
    <p:sldId id="262" r:id="rId8"/>
    <p:sldId id="272" r:id="rId9"/>
    <p:sldId id="263" r:id="rId10"/>
    <p:sldId id="264" r:id="rId11"/>
    <p:sldId id="265" r:id="rId12"/>
    <p:sldId id="266" r:id="rId13"/>
    <p:sldId id="267" r:id="rId14"/>
    <p:sldId id="268" r:id="rId15"/>
    <p:sldId id="269" r:id="rId16"/>
    <p:sldId id="270" r:id="rId17"/>
    <p:sldId id="271" r:id="rId18"/>
    <p:sldId id="273" r:id="rId19"/>
    <p:sldId id="274" r:id="rId20"/>
    <p:sldId id="275" r:id="rId2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029" autoAdjust="0"/>
    <p:restoredTop sz="94660"/>
  </p:normalViewPr>
  <p:slideViewPr>
    <p:cSldViewPr snapToGrid="0">
      <p:cViewPr varScale="1">
        <p:scale>
          <a:sx n="84" d="100"/>
          <a:sy n="84" d="100"/>
        </p:scale>
        <p:origin x="174" y="96"/>
      </p:cViewPr>
      <p:guideLst/>
    </p:cSldViewPr>
  </p:slideViewPr>
  <p:notesTextViewPr>
    <p:cViewPr>
      <p:scale>
        <a:sx n="1" d="1"/>
        <a:sy n="1" d="1"/>
      </p:scale>
      <p:origin x="0" y="0"/>
    </p:cViewPr>
  </p:notesTextViewPr>
  <p:sorterViewPr>
    <p:cViewPr>
      <p:scale>
        <a:sx n="100" d="100"/>
        <a:sy n="100" d="100"/>
      </p:scale>
      <p:origin x="0" y="-10362"/>
    </p:cViewPr>
  </p:sorterViewPr>
  <p:notesViewPr>
    <p:cSldViewPr snapToGrid="0">
      <p:cViewPr varScale="1">
        <p:scale>
          <a:sx n="64" d="100"/>
          <a:sy n="64" d="100"/>
        </p:scale>
        <p:origin x="2676" y="66"/>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 Id="rId27"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Diane Williamson" userId="d0ac4579db44b59f" providerId="LiveId" clId="{AA3C130F-932C-4BA4-A75B-B27CB44C3BBF}"/>
    <pc:docChg chg="undo custSel addSld delSld modSld modMainMaster">
      <pc:chgData name="Diane Williamson" userId="d0ac4579db44b59f" providerId="LiveId" clId="{AA3C130F-932C-4BA4-A75B-B27CB44C3BBF}" dt="2020-02-17T09:30:41.643" v="2060" actId="20577"/>
      <pc:docMkLst>
        <pc:docMk/>
      </pc:docMkLst>
      <pc:sldChg chg="modSp setBg">
        <pc:chgData name="Diane Williamson" userId="d0ac4579db44b59f" providerId="LiveId" clId="{AA3C130F-932C-4BA4-A75B-B27CB44C3BBF}" dt="2020-01-31T13:26:23.561" v="1801"/>
        <pc:sldMkLst>
          <pc:docMk/>
          <pc:sldMk cId="3598053223" sldId="256"/>
        </pc:sldMkLst>
        <pc:spChg chg="mod">
          <ac:chgData name="Diane Williamson" userId="d0ac4579db44b59f" providerId="LiveId" clId="{AA3C130F-932C-4BA4-A75B-B27CB44C3BBF}" dt="2020-01-31T13:22:49.105" v="1566"/>
          <ac:spMkLst>
            <pc:docMk/>
            <pc:sldMk cId="3598053223" sldId="256"/>
            <ac:spMk id="2" creationId="{D35D38F5-C573-460A-A657-78099223FCE3}"/>
          </ac:spMkLst>
        </pc:spChg>
        <pc:spChg chg="mod">
          <ac:chgData name="Diane Williamson" userId="d0ac4579db44b59f" providerId="LiveId" clId="{AA3C130F-932C-4BA4-A75B-B27CB44C3BBF}" dt="2020-01-31T13:22:49.105" v="1566"/>
          <ac:spMkLst>
            <pc:docMk/>
            <pc:sldMk cId="3598053223" sldId="256"/>
            <ac:spMk id="3" creationId="{6AC6F136-25BD-4709-8A0B-28E3003B69C3}"/>
          </ac:spMkLst>
        </pc:spChg>
      </pc:sldChg>
      <pc:sldChg chg="modSp modNotes">
        <pc:chgData name="Diane Williamson" userId="d0ac4579db44b59f" providerId="LiveId" clId="{AA3C130F-932C-4BA4-A75B-B27CB44C3BBF}" dt="2020-02-13T11:06:39.515" v="1947" actId="20577"/>
        <pc:sldMkLst>
          <pc:docMk/>
          <pc:sldMk cId="1174959138" sldId="257"/>
        </pc:sldMkLst>
        <pc:spChg chg="mod">
          <ac:chgData name="Diane Williamson" userId="d0ac4579db44b59f" providerId="LiveId" clId="{AA3C130F-932C-4BA4-A75B-B27CB44C3BBF}" dt="2020-01-27T16:49:59.976" v="277" actId="14100"/>
          <ac:spMkLst>
            <pc:docMk/>
            <pc:sldMk cId="1174959138" sldId="257"/>
            <ac:spMk id="2" creationId="{DD1ECD09-B75A-4427-BD0D-9CFDCA2DDCA6}"/>
          </ac:spMkLst>
        </pc:spChg>
        <pc:spChg chg="mod">
          <ac:chgData name="Diane Williamson" userId="d0ac4579db44b59f" providerId="LiveId" clId="{AA3C130F-932C-4BA4-A75B-B27CB44C3BBF}" dt="2020-01-31T13:22:49.105" v="1566"/>
          <ac:spMkLst>
            <pc:docMk/>
            <pc:sldMk cId="1174959138" sldId="257"/>
            <ac:spMk id="3" creationId="{D3498D4D-0EAD-468B-B8EA-33B638878E6E}"/>
          </ac:spMkLst>
        </pc:spChg>
      </pc:sldChg>
      <pc:sldChg chg="modSp modNotes">
        <pc:chgData name="Diane Williamson" userId="d0ac4579db44b59f" providerId="LiveId" clId="{AA3C130F-932C-4BA4-A75B-B27CB44C3BBF}" dt="2020-02-05T13:03:02.198" v="1855" actId="20577"/>
        <pc:sldMkLst>
          <pc:docMk/>
          <pc:sldMk cId="4276742044" sldId="258"/>
        </pc:sldMkLst>
        <pc:spChg chg="mod">
          <ac:chgData name="Diane Williamson" userId="d0ac4579db44b59f" providerId="LiveId" clId="{AA3C130F-932C-4BA4-A75B-B27CB44C3BBF}" dt="2020-01-31T13:22:49.105" v="1566"/>
          <ac:spMkLst>
            <pc:docMk/>
            <pc:sldMk cId="4276742044" sldId="258"/>
            <ac:spMk id="2" creationId="{22B6978F-21C3-442D-BA9D-7192AEECE427}"/>
          </ac:spMkLst>
        </pc:spChg>
        <pc:spChg chg="mod">
          <ac:chgData name="Diane Williamson" userId="d0ac4579db44b59f" providerId="LiveId" clId="{AA3C130F-932C-4BA4-A75B-B27CB44C3BBF}" dt="2020-01-31T13:22:49.105" v="1566"/>
          <ac:spMkLst>
            <pc:docMk/>
            <pc:sldMk cId="4276742044" sldId="258"/>
            <ac:spMk id="3" creationId="{4629154C-CF55-4302-AED0-0DC236F59EE8}"/>
          </ac:spMkLst>
        </pc:spChg>
      </pc:sldChg>
      <pc:sldChg chg="modSp modNotes">
        <pc:chgData name="Diane Williamson" userId="d0ac4579db44b59f" providerId="LiveId" clId="{AA3C130F-932C-4BA4-A75B-B27CB44C3BBF}" dt="2020-02-05T13:03:40.817" v="1863" actId="20577"/>
        <pc:sldMkLst>
          <pc:docMk/>
          <pc:sldMk cId="3922140509" sldId="259"/>
        </pc:sldMkLst>
        <pc:spChg chg="mod">
          <ac:chgData name="Diane Williamson" userId="d0ac4579db44b59f" providerId="LiveId" clId="{AA3C130F-932C-4BA4-A75B-B27CB44C3BBF}" dt="2020-01-31T13:01:19.967" v="1394" actId="20577"/>
          <ac:spMkLst>
            <pc:docMk/>
            <pc:sldMk cId="3922140509" sldId="259"/>
            <ac:spMk id="2" creationId="{510303E1-416C-4083-A709-DCBB567FD288}"/>
          </ac:spMkLst>
        </pc:spChg>
        <pc:spChg chg="mod">
          <ac:chgData name="Diane Williamson" userId="d0ac4579db44b59f" providerId="LiveId" clId="{AA3C130F-932C-4BA4-A75B-B27CB44C3BBF}" dt="2020-01-31T13:22:49.105" v="1566"/>
          <ac:spMkLst>
            <pc:docMk/>
            <pc:sldMk cId="3922140509" sldId="259"/>
            <ac:spMk id="3" creationId="{B4AAC861-F32D-4662-A2BA-87CCC9746AE5}"/>
          </ac:spMkLst>
        </pc:spChg>
      </pc:sldChg>
      <pc:sldChg chg="modSp modNotes">
        <pc:chgData name="Diane Williamson" userId="d0ac4579db44b59f" providerId="LiveId" clId="{AA3C130F-932C-4BA4-A75B-B27CB44C3BBF}" dt="2020-02-05T13:04:30.060" v="1871" actId="14100"/>
        <pc:sldMkLst>
          <pc:docMk/>
          <pc:sldMk cId="2745119226" sldId="260"/>
        </pc:sldMkLst>
        <pc:spChg chg="mod">
          <ac:chgData name="Diane Williamson" userId="d0ac4579db44b59f" providerId="LiveId" clId="{AA3C130F-932C-4BA4-A75B-B27CB44C3BBF}" dt="2020-01-31T13:22:49.105" v="1566"/>
          <ac:spMkLst>
            <pc:docMk/>
            <pc:sldMk cId="2745119226" sldId="260"/>
            <ac:spMk id="2" creationId="{4CE913C5-1FC8-425E-A28A-4E8E12E38879}"/>
          </ac:spMkLst>
        </pc:spChg>
        <pc:spChg chg="mod">
          <ac:chgData name="Diane Williamson" userId="d0ac4579db44b59f" providerId="LiveId" clId="{AA3C130F-932C-4BA4-A75B-B27CB44C3BBF}" dt="2020-01-31T12:59:57.817" v="1387" actId="5793"/>
          <ac:spMkLst>
            <pc:docMk/>
            <pc:sldMk cId="2745119226" sldId="260"/>
            <ac:spMk id="3" creationId="{96B5F775-7722-4F07-85B5-1A5369478F16}"/>
          </ac:spMkLst>
        </pc:spChg>
      </pc:sldChg>
      <pc:sldChg chg="modSp add modNotes">
        <pc:chgData name="Diane Williamson" userId="d0ac4579db44b59f" providerId="LiveId" clId="{AA3C130F-932C-4BA4-A75B-B27CB44C3BBF}" dt="2020-02-13T11:07:18.005" v="1953" actId="20577"/>
        <pc:sldMkLst>
          <pc:docMk/>
          <pc:sldMk cId="3193328365" sldId="261"/>
        </pc:sldMkLst>
        <pc:spChg chg="mod">
          <ac:chgData name="Diane Williamson" userId="d0ac4579db44b59f" providerId="LiveId" clId="{AA3C130F-932C-4BA4-A75B-B27CB44C3BBF}" dt="2020-01-31T13:01:51.895" v="1404" actId="14100"/>
          <ac:spMkLst>
            <pc:docMk/>
            <pc:sldMk cId="3193328365" sldId="261"/>
            <ac:spMk id="2" creationId="{B93C5AFE-6D1A-44F3-8EAC-C1F855B3C11F}"/>
          </ac:spMkLst>
        </pc:spChg>
        <pc:spChg chg="mod">
          <ac:chgData name="Diane Williamson" userId="d0ac4579db44b59f" providerId="LiveId" clId="{AA3C130F-932C-4BA4-A75B-B27CB44C3BBF}" dt="2020-01-31T12:16:38.501" v="362" actId="21"/>
          <ac:spMkLst>
            <pc:docMk/>
            <pc:sldMk cId="3193328365" sldId="261"/>
            <ac:spMk id="3" creationId="{F508297E-43C0-4FAA-B3F2-48DF15F19DB2}"/>
          </ac:spMkLst>
        </pc:spChg>
      </pc:sldChg>
      <pc:sldChg chg="modSp add modNotes">
        <pc:chgData name="Diane Williamson" userId="d0ac4579db44b59f" providerId="LiveId" clId="{AA3C130F-932C-4BA4-A75B-B27CB44C3BBF}" dt="2020-02-17T09:30:16.075" v="2036" actId="20577"/>
        <pc:sldMkLst>
          <pc:docMk/>
          <pc:sldMk cId="2638349561" sldId="262"/>
        </pc:sldMkLst>
        <pc:spChg chg="mod">
          <ac:chgData name="Diane Williamson" userId="d0ac4579db44b59f" providerId="LiveId" clId="{AA3C130F-932C-4BA4-A75B-B27CB44C3BBF}" dt="2020-01-31T13:02:38.615" v="1410" actId="14100"/>
          <ac:spMkLst>
            <pc:docMk/>
            <pc:sldMk cId="2638349561" sldId="262"/>
            <ac:spMk id="2" creationId="{CC22DD3B-D20C-47E8-BC16-FC5F90C99E7B}"/>
          </ac:spMkLst>
        </pc:spChg>
        <pc:spChg chg="mod">
          <ac:chgData name="Diane Williamson" userId="d0ac4579db44b59f" providerId="LiveId" clId="{AA3C130F-932C-4BA4-A75B-B27CB44C3BBF}" dt="2020-02-17T09:29:36.703" v="2009" actId="20577"/>
          <ac:spMkLst>
            <pc:docMk/>
            <pc:sldMk cId="2638349561" sldId="262"/>
            <ac:spMk id="3" creationId="{EC129557-9D02-4D46-9C67-07EEBBBDA0B5}"/>
          </ac:spMkLst>
        </pc:spChg>
      </pc:sldChg>
      <pc:sldChg chg="modSp add modNotes">
        <pc:chgData name="Diane Williamson" userId="d0ac4579db44b59f" providerId="LiveId" clId="{AA3C130F-932C-4BA4-A75B-B27CB44C3BBF}" dt="2020-02-05T13:05:54.472" v="1888" actId="14100"/>
        <pc:sldMkLst>
          <pc:docMk/>
          <pc:sldMk cId="28484453" sldId="263"/>
        </pc:sldMkLst>
        <pc:spChg chg="mod">
          <ac:chgData name="Diane Williamson" userId="d0ac4579db44b59f" providerId="LiveId" clId="{AA3C130F-932C-4BA4-A75B-B27CB44C3BBF}" dt="2020-01-31T13:05:22.466" v="1425" actId="27636"/>
          <ac:spMkLst>
            <pc:docMk/>
            <pc:sldMk cId="28484453" sldId="263"/>
            <ac:spMk id="2" creationId="{9DF0C483-B71E-41E5-A531-B9AD077F9ECE}"/>
          </ac:spMkLst>
        </pc:spChg>
        <pc:spChg chg="mod">
          <ac:chgData name="Diane Williamson" userId="d0ac4579db44b59f" providerId="LiveId" clId="{AA3C130F-932C-4BA4-A75B-B27CB44C3BBF}" dt="2020-01-31T13:05:26.889" v="1426" actId="14100"/>
          <ac:spMkLst>
            <pc:docMk/>
            <pc:sldMk cId="28484453" sldId="263"/>
            <ac:spMk id="3" creationId="{3F0528F6-8175-4C31-85D0-9B93BC3F8A47}"/>
          </ac:spMkLst>
        </pc:spChg>
      </pc:sldChg>
      <pc:sldChg chg="modSp add modNotes">
        <pc:chgData name="Diane Williamson" userId="d0ac4579db44b59f" providerId="LiveId" clId="{AA3C130F-932C-4BA4-A75B-B27CB44C3BBF}" dt="2020-02-05T13:06:16.892" v="1893" actId="20577"/>
        <pc:sldMkLst>
          <pc:docMk/>
          <pc:sldMk cId="2903298540" sldId="264"/>
        </pc:sldMkLst>
        <pc:spChg chg="mod">
          <ac:chgData name="Diane Williamson" userId="d0ac4579db44b59f" providerId="LiveId" clId="{AA3C130F-932C-4BA4-A75B-B27CB44C3BBF}" dt="2020-01-31T13:06:04.594" v="1433" actId="14100"/>
          <ac:spMkLst>
            <pc:docMk/>
            <pc:sldMk cId="2903298540" sldId="264"/>
            <ac:spMk id="2" creationId="{DCBA9A99-370E-49D5-8B1A-591B73A77CCA}"/>
          </ac:spMkLst>
        </pc:spChg>
        <pc:spChg chg="mod">
          <ac:chgData name="Diane Williamson" userId="d0ac4579db44b59f" providerId="LiveId" clId="{AA3C130F-932C-4BA4-A75B-B27CB44C3BBF}" dt="2020-01-31T13:06:10.330" v="1435" actId="14100"/>
          <ac:spMkLst>
            <pc:docMk/>
            <pc:sldMk cId="2903298540" sldId="264"/>
            <ac:spMk id="3" creationId="{3FA32962-B8F5-4BAC-A3DD-F9AF91BBC807}"/>
          </ac:spMkLst>
        </pc:spChg>
      </pc:sldChg>
      <pc:sldChg chg="modSp add modNotes">
        <pc:chgData name="Diane Williamson" userId="d0ac4579db44b59f" providerId="LiveId" clId="{AA3C130F-932C-4BA4-A75B-B27CB44C3BBF}" dt="2020-02-05T13:06:27.488" v="1895" actId="14100"/>
        <pc:sldMkLst>
          <pc:docMk/>
          <pc:sldMk cId="623686296" sldId="265"/>
        </pc:sldMkLst>
        <pc:spChg chg="mod">
          <ac:chgData name="Diane Williamson" userId="d0ac4579db44b59f" providerId="LiveId" clId="{AA3C130F-932C-4BA4-A75B-B27CB44C3BBF}" dt="2020-01-31T13:06:47.207" v="1437" actId="255"/>
          <ac:spMkLst>
            <pc:docMk/>
            <pc:sldMk cId="623686296" sldId="265"/>
            <ac:spMk id="2" creationId="{ED9A69E1-932B-4B58-A145-152DD3B658FB}"/>
          </ac:spMkLst>
        </pc:spChg>
        <pc:spChg chg="mod">
          <ac:chgData name="Diane Williamson" userId="d0ac4579db44b59f" providerId="LiveId" clId="{AA3C130F-932C-4BA4-A75B-B27CB44C3BBF}" dt="2020-01-31T13:06:54.632" v="1438" actId="1076"/>
          <ac:spMkLst>
            <pc:docMk/>
            <pc:sldMk cId="623686296" sldId="265"/>
            <ac:spMk id="3" creationId="{ACA244A9-C745-45D2-B699-119F74228D5C}"/>
          </ac:spMkLst>
        </pc:spChg>
      </pc:sldChg>
      <pc:sldChg chg="modSp add modNotes">
        <pc:chgData name="Diane Williamson" userId="d0ac4579db44b59f" providerId="LiveId" clId="{AA3C130F-932C-4BA4-A75B-B27CB44C3BBF}" dt="2020-02-13T11:07:48.123" v="1974" actId="20577"/>
        <pc:sldMkLst>
          <pc:docMk/>
          <pc:sldMk cId="1035311414" sldId="266"/>
        </pc:sldMkLst>
        <pc:spChg chg="mod">
          <ac:chgData name="Diane Williamson" userId="d0ac4579db44b59f" providerId="LiveId" clId="{AA3C130F-932C-4BA4-A75B-B27CB44C3BBF}" dt="2020-01-31T13:07:22.980" v="1442" actId="27636"/>
          <ac:spMkLst>
            <pc:docMk/>
            <pc:sldMk cId="1035311414" sldId="266"/>
            <ac:spMk id="2" creationId="{BAF92FF6-F91C-486C-BAF0-54C0D49BD1C1}"/>
          </ac:spMkLst>
        </pc:spChg>
        <pc:spChg chg="mod">
          <ac:chgData name="Diane Williamson" userId="d0ac4579db44b59f" providerId="LiveId" clId="{AA3C130F-932C-4BA4-A75B-B27CB44C3BBF}" dt="2020-02-13T11:07:48.123" v="1974" actId="20577"/>
          <ac:spMkLst>
            <pc:docMk/>
            <pc:sldMk cId="1035311414" sldId="266"/>
            <ac:spMk id="3" creationId="{1249C82E-D799-4733-BABF-DC529B6F7A62}"/>
          </ac:spMkLst>
        </pc:spChg>
      </pc:sldChg>
      <pc:sldChg chg="modSp add modNotes">
        <pc:chgData name="Diane Williamson" userId="d0ac4579db44b59f" providerId="LiveId" clId="{AA3C130F-932C-4BA4-A75B-B27CB44C3BBF}" dt="2020-02-05T13:07:05.890" v="1901" actId="14100"/>
        <pc:sldMkLst>
          <pc:docMk/>
          <pc:sldMk cId="1733629172" sldId="267"/>
        </pc:sldMkLst>
        <pc:spChg chg="mod">
          <ac:chgData name="Diane Williamson" userId="d0ac4579db44b59f" providerId="LiveId" clId="{AA3C130F-932C-4BA4-A75B-B27CB44C3BBF}" dt="2020-01-31T13:08:42.640" v="1452" actId="27636"/>
          <ac:spMkLst>
            <pc:docMk/>
            <pc:sldMk cId="1733629172" sldId="267"/>
            <ac:spMk id="2" creationId="{447E2CA5-5ED7-4505-9CFD-1CF87AB27612}"/>
          </ac:spMkLst>
        </pc:spChg>
        <pc:spChg chg="mod">
          <ac:chgData name="Diane Williamson" userId="d0ac4579db44b59f" providerId="LiveId" clId="{AA3C130F-932C-4BA4-A75B-B27CB44C3BBF}" dt="2020-01-31T13:09:04.724" v="1458" actId="5793"/>
          <ac:spMkLst>
            <pc:docMk/>
            <pc:sldMk cId="1733629172" sldId="267"/>
            <ac:spMk id="3" creationId="{44AA1C67-A4A7-4FD4-B893-875E6D49FD0A}"/>
          </ac:spMkLst>
        </pc:spChg>
      </pc:sldChg>
      <pc:sldChg chg="modSp add modNotes">
        <pc:chgData name="Diane Williamson" userId="d0ac4579db44b59f" providerId="LiveId" clId="{AA3C130F-932C-4BA4-A75B-B27CB44C3BBF}" dt="2020-02-05T13:07:30.435" v="1905" actId="14100"/>
        <pc:sldMkLst>
          <pc:docMk/>
          <pc:sldMk cId="4234940420" sldId="268"/>
        </pc:sldMkLst>
        <pc:spChg chg="mod">
          <ac:chgData name="Diane Williamson" userId="d0ac4579db44b59f" providerId="LiveId" clId="{AA3C130F-932C-4BA4-A75B-B27CB44C3BBF}" dt="2020-01-31T13:09:31.251" v="1463" actId="27636"/>
          <ac:spMkLst>
            <pc:docMk/>
            <pc:sldMk cId="4234940420" sldId="268"/>
            <ac:spMk id="2" creationId="{C646E23D-BDC5-486F-A069-454B72D47E21}"/>
          </ac:spMkLst>
        </pc:spChg>
        <pc:spChg chg="mod">
          <ac:chgData name="Diane Williamson" userId="d0ac4579db44b59f" providerId="LiveId" clId="{AA3C130F-932C-4BA4-A75B-B27CB44C3BBF}" dt="2020-01-31T13:09:47.507" v="1467" actId="5793"/>
          <ac:spMkLst>
            <pc:docMk/>
            <pc:sldMk cId="4234940420" sldId="268"/>
            <ac:spMk id="3" creationId="{E738FABB-805D-45CE-AE49-D7B906EF1D03}"/>
          </ac:spMkLst>
        </pc:spChg>
      </pc:sldChg>
      <pc:sldChg chg="modSp add modNotes">
        <pc:chgData name="Diane Williamson" userId="d0ac4579db44b59f" providerId="LiveId" clId="{AA3C130F-932C-4BA4-A75B-B27CB44C3BBF}" dt="2020-02-05T13:07:47.187" v="1910" actId="20577"/>
        <pc:sldMkLst>
          <pc:docMk/>
          <pc:sldMk cId="2862222149" sldId="269"/>
        </pc:sldMkLst>
        <pc:spChg chg="mod">
          <ac:chgData name="Diane Williamson" userId="d0ac4579db44b59f" providerId="LiveId" clId="{AA3C130F-932C-4BA4-A75B-B27CB44C3BBF}" dt="2020-01-31T13:10:17.844" v="1471" actId="255"/>
          <ac:spMkLst>
            <pc:docMk/>
            <pc:sldMk cId="2862222149" sldId="269"/>
            <ac:spMk id="2" creationId="{137F93A6-FCB4-4D97-9FCE-A5DF3F3CA2F4}"/>
          </ac:spMkLst>
        </pc:spChg>
        <pc:spChg chg="mod">
          <ac:chgData name="Diane Williamson" userId="d0ac4579db44b59f" providerId="LiveId" clId="{AA3C130F-932C-4BA4-A75B-B27CB44C3BBF}" dt="2020-01-31T13:10:27.111" v="1472" actId="14100"/>
          <ac:spMkLst>
            <pc:docMk/>
            <pc:sldMk cId="2862222149" sldId="269"/>
            <ac:spMk id="3" creationId="{083AFBC5-1AE3-42A9-9A5E-9949B6E44251}"/>
          </ac:spMkLst>
        </pc:spChg>
      </pc:sldChg>
      <pc:sldChg chg="modSp add modNotes">
        <pc:chgData name="Diane Williamson" userId="d0ac4579db44b59f" providerId="LiveId" clId="{AA3C130F-932C-4BA4-A75B-B27CB44C3BBF}" dt="2020-02-17T09:30:41.643" v="2060" actId="20577"/>
        <pc:sldMkLst>
          <pc:docMk/>
          <pc:sldMk cId="216594686" sldId="270"/>
        </pc:sldMkLst>
        <pc:spChg chg="mod">
          <ac:chgData name="Diane Williamson" userId="d0ac4579db44b59f" providerId="LiveId" clId="{AA3C130F-932C-4BA4-A75B-B27CB44C3BBF}" dt="2020-02-17T09:30:41.643" v="2060" actId="20577"/>
          <ac:spMkLst>
            <pc:docMk/>
            <pc:sldMk cId="216594686" sldId="270"/>
            <ac:spMk id="2" creationId="{35DFE82C-283E-4212-B878-8B0ED1676C50}"/>
          </ac:spMkLst>
        </pc:spChg>
        <pc:spChg chg="mod">
          <ac:chgData name="Diane Williamson" userId="d0ac4579db44b59f" providerId="LiveId" clId="{AA3C130F-932C-4BA4-A75B-B27CB44C3BBF}" dt="2020-01-31T13:12:09.312" v="1482" actId="14100"/>
          <ac:spMkLst>
            <pc:docMk/>
            <pc:sldMk cId="216594686" sldId="270"/>
            <ac:spMk id="3" creationId="{7FC294D4-F33D-4D9C-AE36-1E62362BA71F}"/>
          </ac:spMkLst>
        </pc:spChg>
      </pc:sldChg>
      <pc:sldChg chg="modSp add modNotes">
        <pc:chgData name="Diane Williamson" userId="d0ac4579db44b59f" providerId="LiveId" clId="{AA3C130F-932C-4BA4-A75B-B27CB44C3BBF}" dt="2020-02-05T13:08:20.957" v="1922" actId="20577"/>
        <pc:sldMkLst>
          <pc:docMk/>
          <pc:sldMk cId="39463580" sldId="271"/>
        </pc:sldMkLst>
        <pc:spChg chg="mod">
          <ac:chgData name="Diane Williamson" userId="d0ac4579db44b59f" providerId="LiveId" clId="{AA3C130F-932C-4BA4-A75B-B27CB44C3BBF}" dt="2020-01-31T13:12:56.094" v="1492" actId="20577"/>
          <ac:spMkLst>
            <pc:docMk/>
            <pc:sldMk cId="39463580" sldId="271"/>
            <ac:spMk id="2" creationId="{7400C71E-923C-43EF-8B2D-6DBB19ECD78C}"/>
          </ac:spMkLst>
        </pc:spChg>
        <pc:spChg chg="mod">
          <ac:chgData name="Diane Williamson" userId="d0ac4579db44b59f" providerId="LiveId" clId="{AA3C130F-932C-4BA4-A75B-B27CB44C3BBF}" dt="2020-01-27T16:44:23.077" v="243"/>
          <ac:spMkLst>
            <pc:docMk/>
            <pc:sldMk cId="39463580" sldId="271"/>
            <ac:spMk id="3" creationId="{4CC0BAE2-2D60-4447-AE96-0492497E49D1}"/>
          </ac:spMkLst>
        </pc:spChg>
      </pc:sldChg>
      <pc:sldChg chg="modSp setBg modNotes">
        <pc:chgData name="Diane Williamson" userId="d0ac4579db44b59f" providerId="LiveId" clId="{AA3C130F-932C-4BA4-A75B-B27CB44C3BBF}" dt="2020-02-05T13:05:33.023" v="1885" actId="20577"/>
        <pc:sldMkLst>
          <pc:docMk/>
          <pc:sldMk cId="1780187056" sldId="272"/>
        </pc:sldMkLst>
        <pc:spChg chg="mod">
          <ac:chgData name="Diane Williamson" userId="d0ac4579db44b59f" providerId="LiveId" clId="{AA3C130F-932C-4BA4-A75B-B27CB44C3BBF}" dt="2020-01-31T13:22:48.389" v="1564"/>
          <ac:spMkLst>
            <pc:docMk/>
            <pc:sldMk cId="1780187056" sldId="272"/>
            <ac:spMk id="2" creationId="{534C30E7-89D9-4F38-A8EA-70B57260D400}"/>
          </ac:spMkLst>
        </pc:spChg>
        <pc:spChg chg="mod">
          <ac:chgData name="Diane Williamson" userId="d0ac4579db44b59f" providerId="LiveId" clId="{AA3C130F-932C-4BA4-A75B-B27CB44C3BBF}" dt="2020-01-31T13:04:13.830" v="1421" actId="14100"/>
          <ac:spMkLst>
            <pc:docMk/>
            <pc:sldMk cId="1780187056" sldId="272"/>
            <ac:spMk id="3" creationId="{E16FC4EC-3064-4162-9EA6-F05F1F1ED7B7}"/>
          </ac:spMkLst>
        </pc:spChg>
      </pc:sldChg>
      <pc:sldChg chg="modSp add del">
        <pc:chgData name="Diane Williamson" userId="d0ac4579db44b59f" providerId="LiveId" clId="{AA3C130F-932C-4BA4-A75B-B27CB44C3BBF}" dt="2020-01-31T12:17:20.497" v="367" actId="2696"/>
        <pc:sldMkLst>
          <pc:docMk/>
          <pc:sldMk cId="3387157057" sldId="272"/>
        </pc:sldMkLst>
        <pc:spChg chg="mod">
          <ac:chgData name="Diane Williamson" userId="d0ac4579db44b59f" providerId="LiveId" clId="{AA3C130F-932C-4BA4-A75B-B27CB44C3BBF}" dt="2020-01-27T16:44:42.205" v="245"/>
          <ac:spMkLst>
            <pc:docMk/>
            <pc:sldMk cId="3387157057" sldId="272"/>
            <ac:spMk id="2" creationId="{534C30E7-89D9-4F38-A8EA-70B57260D400}"/>
          </ac:spMkLst>
        </pc:spChg>
        <pc:spChg chg="mod">
          <ac:chgData name="Diane Williamson" userId="d0ac4579db44b59f" providerId="LiveId" clId="{AA3C130F-932C-4BA4-A75B-B27CB44C3BBF}" dt="2020-01-27T16:44:57.413" v="246"/>
          <ac:spMkLst>
            <pc:docMk/>
            <pc:sldMk cId="3387157057" sldId="272"/>
            <ac:spMk id="3" creationId="{E16FC4EC-3064-4162-9EA6-F05F1F1ED7B7}"/>
          </ac:spMkLst>
        </pc:spChg>
      </pc:sldChg>
      <pc:sldChg chg="modSp add modNotes">
        <pc:chgData name="Diane Williamson" userId="d0ac4579db44b59f" providerId="LiveId" clId="{AA3C130F-932C-4BA4-A75B-B27CB44C3BBF}" dt="2020-02-05T13:08:53.700" v="1934" actId="20577"/>
        <pc:sldMkLst>
          <pc:docMk/>
          <pc:sldMk cId="841269813" sldId="273"/>
        </pc:sldMkLst>
        <pc:spChg chg="mod">
          <ac:chgData name="Diane Williamson" userId="d0ac4579db44b59f" providerId="LiveId" clId="{AA3C130F-932C-4BA4-A75B-B27CB44C3BBF}" dt="2020-01-31T13:22:49.105" v="1566"/>
          <ac:spMkLst>
            <pc:docMk/>
            <pc:sldMk cId="841269813" sldId="273"/>
            <ac:spMk id="2" creationId="{7FF947DC-09A6-44B7-BF0D-B1E17EAF679E}"/>
          </ac:spMkLst>
        </pc:spChg>
        <pc:spChg chg="mod">
          <ac:chgData name="Diane Williamson" userId="d0ac4579db44b59f" providerId="LiveId" clId="{AA3C130F-932C-4BA4-A75B-B27CB44C3BBF}" dt="2020-01-31T13:22:49.105" v="1566"/>
          <ac:spMkLst>
            <pc:docMk/>
            <pc:sldMk cId="841269813" sldId="273"/>
            <ac:spMk id="3" creationId="{A9AFC99E-399C-4FCC-937B-C296053FEB37}"/>
          </ac:spMkLst>
        </pc:spChg>
      </pc:sldChg>
      <pc:sldChg chg="modSp add modNotes">
        <pc:chgData name="Diane Williamson" userId="d0ac4579db44b59f" providerId="LiveId" clId="{AA3C130F-932C-4BA4-A75B-B27CB44C3BBF}" dt="2020-02-05T13:09:16.611" v="1939" actId="20577"/>
        <pc:sldMkLst>
          <pc:docMk/>
          <pc:sldMk cId="2942248392" sldId="274"/>
        </pc:sldMkLst>
        <pc:spChg chg="mod">
          <ac:chgData name="Diane Williamson" userId="d0ac4579db44b59f" providerId="LiveId" clId="{AA3C130F-932C-4BA4-A75B-B27CB44C3BBF}" dt="2020-01-31T13:14:52.199" v="1513" actId="27636"/>
          <ac:spMkLst>
            <pc:docMk/>
            <pc:sldMk cId="2942248392" sldId="274"/>
            <ac:spMk id="2" creationId="{FD552C30-30E6-41FD-AB3B-FA603D29B52D}"/>
          </ac:spMkLst>
        </pc:spChg>
        <pc:spChg chg="mod">
          <ac:chgData name="Diane Williamson" userId="d0ac4579db44b59f" providerId="LiveId" clId="{AA3C130F-932C-4BA4-A75B-B27CB44C3BBF}" dt="2020-01-31T13:15:02.248" v="1519" actId="27636"/>
          <ac:spMkLst>
            <pc:docMk/>
            <pc:sldMk cId="2942248392" sldId="274"/>
            <ac:spMk id="3" creationId="{E51F85A6-E8E7-484B-B3C4-BA53131805B0}"/>
          </ac:spMkLst>
        </pc:spChg>
      </pc:sldChg>
      <pc:sldChg chg="modSp add setBg modNotes">
        <pc:chgData name="Diane Williamson" userId="d0ac4579db44b59f" providerId="LiveId" clId="{AA3C130F-932C-4BA4-A75B-B27CB44C3BBF}" dt="2020-02-05T13:09:33.450" v="1946" actId="20577"/>
        <pc:sldMkLst>
          <pc:docMk/>
          <pc:sldMk cId="600689536" sldId="275"/>
        </pc:sldMkLst>
        <pc:spChg chg="mod">
          <ac:chgData name="Diane Williamson" userId="d0ac4579db44b59f" providerId="LiveId" clId="{AA3C130F-932C-4BA4-A75B-B27CB44C3BBF}" dt="2020-01-31T13:15:35.701" v="1523" actId="27636"/>
          <ac:spMkLst>
            <pc:docMk/>
            <pc:sldMk cId="600689536" sldId="275"/>
            <ac:spMk id="2" creationId="{7546D5BF-E8F1-461B-A341-842FAD4159F1}"/>
          </ac:spMkLst>
        </pc:spChg>
        <pc:spChg chg="mod">
          <ac:chgData name="Diane Williamson" userId="d0ac4579db44b59f" providerId="LiveId" clId="{AA3C130F-932C-4BA4-A75B-B27CB44C3BBF}" dt="2020-01-31T13:22:49.105" v="1566"/>
          <ac:spMkLst>
            <pc:docMk/>
            <pc:sldMk cId="600689536" sldId="275"/>
            <ac:spMk id="3" creationId="{BA35071F-BB6F-434F-A3E0-232CC941A667}"/>
          </ac:spMkLst>
        </pc:spChg>
      </pc:sldChg>
      <pc:sldMasterChg chg="setBg modSldLayout">
        <pc:chgData name="Diane Williamson" userId="d0ac4579db44b59f" providerId="LiveId" clId="{AA3C130F-932C-4BA4-A75B-B27CB44C3BBF}" dt="2020-01-31T13:27:32.900" v="1845"/>
        <pc:sldMasterMkLst>
          <pc:docMk/>
          <pc:sldMasterMk cId="551884204" sldId="2147483672"/>
        </pc:sldMasterMkLst>
        <pc:sldLayoutChg chg="setBg">
          <pc:chgData name="Diane Williamson" userId="d0ac4579db44b59f" providerId="LiveId" clId="{AA3C130F-932C-4BA4-A75B-B27CB44C3BBF}" dt="2020-01-31T13:27:32.900" v="1845"/>
          <pc:sldLayoutMkLst>
            <pc:docMk/>
            <pc:sldMasterMk cId="551884204" sldId="2147483672"/>
            <pc:sldLayoutMk cId="1461036514" sldId="2147483673"/>
          </pc:sldLayoutMkLst>
        </pc:sldLayoutChg>
        <pc:sldLayoutChg chg="setBg">
          <pc:chgData name="Diane Williamson" userId="d0ac4579db44b59f" providerId="LiveId" clId="{AA3C130F-932C-4BA4-A75B-B27CB44C3BBF}" dt="2020-01-31T13:27:32.900" v="1845"/>
          <pc:sldLayoutMkLst>
            <pc:docMk/>
            <pc:sldMasterMk cId="551884204" sldId="2147483672"/>
            <pc:sldLayoutMk cId="3755924330" sldId="2147483674"/>
          </pc:sldLayoutMkLst>
        </pc:sldLayoutChg>
        <pc:sldLayoutChg chg="setBg">
          <pc:chgData name="Diane Williamson" userId="d0ac4579db44b59f" providerId="LiveId" clId="{AA3C130F-932C-4BA4-A75B-B27CB44C3BBF}" dt="2020-01-31T13:27:32.900" v="1845"/>
          <pc:sldLayoutMkLst>
            <pc:docMk/>
            <pc:sldMasterMk cId="551884204" sldId="2147483672"/>
            <pc:sldLayoutMk cId="3661209280" sldId="2147483675"/>
          </pc:sldLayoutMkLst>
        </pc:sldLayoutChg>
        <pc:sldLayoutChg chg="setBg">
          <pc:chgData name="Diane Williamson" userId="d0ac4579db44b59f" providerId="LiveId" clId="{AA3C130F-932C-4BA4-A75B-B27CB44C3BBF}" dt="2020-01-31T13:27:32.900" v="1845"/>
          <pc:sldLayoutMkLst>
            <pc:docMk/>
            <pc:sldMasterMk cId="551884204" sldId="2147483672"/>
            <pc:sldLayoutMk cId="2002461185" sldId="2147483676"/>
          </pc:sldLayoutMkLst>
        </pc:sldLayoutChg>
        <pc:sldLayoutChg chg="setBg">
          <pc:chgData name="Diane Williamson" userId="d0ac4579db44b59f" providerId="LiveId" clId="{AA3C130F-932C-4BA4-A75B-B27CB44C3BBF}" dt="2020-01-31T13:27:32.900" v="1845"/>
          <pc:sldLayoutMkLst>
            <pc:docMk/>
            <pc:sldMasterMk cId="551884204" sldId="2147483672"/>
            <pc:sldLayoutMk cId="2839611006" sldId="2147483677"/>
          </pc:sldLayoutMkLst>
        </pc:sldLayoutChg>
        <pc:sldLayoutChg chg="setBg">
          <pc:chgData name="Diane Williamson" userId="d0ac4579db44b59f" providerId="LiveId" clId="{AA3C130F-932C-4BA4-A75B-B27CB44C3BBF}" dt="2020-01-31T13:27:32.900" v="1845"/>
          <pc:sldLayoutMkLst>
            <pc:docMk/>
            <pc:sldMasterMk cId="551884204" sldId="2147483672"/>
            <pc:sldLayoutMk cId="3375405131" sldId="2147483678"/>
          </pc:sldLayoutMkLst>
        </pc:sldLayoutChg>
        <pc:sldLayoutChg chg="setBg">
          <pc:chgData name="Diane Williamson" userId="d0ac4579db44b59f" providerId="LiveId" clId="{AA3C130F-932C-4BA4-A75B-B27CB44C3BBF}" dt="2020-01-31T13:27:32.900" v="1845"/>
          <pc:sldLayoutMkLst>
            <pc:docMk/>
            <pc:sldMasterMk cId="551884204" sldId="2147483672"/>
            <pc:sldLayoutMk cId="3724727698" sldId="2147483679"/>
          </pc:sldLayoutMkLst>
        </pc:sldLayoutChg>
        <pc:sldLayoutChg chg="setBg">
          <pc:chgData name="Diane Williamson" userId="d0ac4579db44b59f" providerId="LiveId" clId="{AA3C130F-932C-4BA4-A75B-B27CB44C3BBF}" dt="2020-01-31T13:27:32.900" v="1845"/>
          <pc:sldLayoutMkLst>
            <pc:docMk/>
            <pc:sldMasterMk cId="551884204" sldId="2147483672"/>
            <pc:sldLayoutMk cId="3407967517" sldId="2147483680"/>
          </pc:sldLayoutMkLst>
        </pc:sldLayoutChg>
        <pc:sldLayoutChg chg="setBg">
          <pc:chgData name="Diane Williamson" userId="d0ac4579db44b59f" providerId="LiveId" clId="{AA3C130F-932C-4BA4-A75B-B27CB44C3BBF}" dt="2020-01-31T13:27:32.900" v="1845"/>
          <pc:sldLayoutMkLst>
            <pc:docMk/>
            <pc:sldMasterMk cId="551884204" sldId="2147483672"/>
            <pc:sldLayoutMk cId="2850331388" sldId="2147483681"/>
          </pc:sldLayoutMkLst>
        </pc:sldLayoutChg>
        <pc:sldLayoutChg chg="setBg">
          <pc:chgData name="Diane Williamson" userId="d0ac4579db44b59f" providerId="LiveId" clId="{AA3C130F-932C-4BA4-A75B-B27CB44C3BBF}" dt="2020-01-31T13:27:32.900" v="1845"/>
          <pc:sldLayoutMkLst>
            <pc:docMk/>
            <pc:sldMasterMk cId="551884204" sldId="2147483672"/>
            <pc:sldLayoutMk cId="3476116160" sldId="2147483682"/>
          </pc:sldLayoutMkLst>
        </pc:sldLayoutChg>
        <pc:sldLayoutChg chg="setBg">
          <pc:chgData name="Diane Williamson" userId="d0ac4579db44b59f" providerId="LiveId" clId="{AA3C130F-932C-4BA4-A75B-B27CB44C3BBF}" dt="2020-01-31T13:27:32.900" v="1845"/>
          <pc:sldLayoutMkLst>
            <pc:docMk/>
            <pc:sldMasterMk cId="551884204" sldId="2147483672"/>
            <pc:sldLayoutMk cId="1453305359" sldId="2147483683"/>
          </pc:sldLayoutMkLst>
        </pc:sldLayoutChg>
      </pc:sldMaster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9E7D2D8-2E08-47CD-A9C3-931F106F6808}" type="datetimeFigureOut">
              <a:rPr lang="en-GB" smtClean="0"/>
              <a:t>17/02/2020</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12BFE14-EB5B-4657-83FF-A1A6CFA4422F}" type="slidenum">
              <a:rPr lang="en-GB" smtClean="0"/>
              <a:t>‹#›</a:t>
            </a:fld>
            <a:endParaRPr lang="en-GB"/>
          </a:p>
        </p:txBody>
      </p:sp>
    </p:spTree>
    <p:extLst>
      <p:ext uri="{BB962C8B-B14F-4D97-AF65-F5344CB8AC3E}">
        <p14:creationId xmlns:p14="http://schemas.microsoft.com/office/powerpoint/2010/main" val="289198232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F12BFE14-EB5B-4657-83FF-A1A6CFA4422F}" type="slidenum">
              <a:rPr lang="en-GB" smtClean="0"/>
              <a:t>1</a:t>
            </a:fld>
            <a:endParaRPr lang="en-GB"/>
          </a:p>
        </p:txBody>
      </p:sp>
    </p:spTree>
    <p:extLst>
      <p:ext uri="{BB962C8B-B14F-4D97-AF65-F5344CB8AC3E}">
        <p14:creationId xmlns:p14="http://schemas.microsoft.com/office/powerpoint/2010/main" val="17153441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209550"/>
            <a:ext cx="5486400" cy="3086100"/>
          </a:xfrm>
        </p:spPr>
      </p:sp>
      <p:sp>
        <p:nvSpPr>
          <p:cNvPr id="3" name="Notes Placeholder 2"/>
          <p:cNvSpPr>
            <a:spLocks noGrp="1"/>
          </p:cNvSpPr>
          <p:nvPr>
            <p:ph type="body" idx="1"/>
          </p:nvPr>
        </p:nvSpPr>
        <p:spPr>
          <a:xfrm>
            <a:off x="685800" y="3448050"/>
            <a:ext cx="5486400" cy="4552950"/>
          </a:xfrm>
        </p:spPr>
        <p:txBody>
          <a:bodyPr/>
          <a:lstStyle/>
          <a:p>
            <a:pPr lvl="0"/>
            <a:r>
              <a:rPr lang="en-GB" dirty="0"/>
              <a:t>Practice standards that promote a shared understanding of good practice and support consistency of practice and should be  informed by the local authority’s social work model </a:t>
            </a:r>
          </a:p>
          <a:p>
            <a:pPr lvl="0"/>
            <a:endParaRPr lang="en-GB" sz="1100" dirty="0"/>
          </a:p>
          <a:p>
            <a:pPr lvl="0"/>
            <a:r>
              <a:rPr lang="en-GB" dirty="0"/>
              <a:t>Informed by national professional guidance and legislation, Ofsted criteria, social work principles and standards of proficiency, and drawing on sources such as the Professional Capabilities Framework, the Knowledge and Skills Statements for child and family social work, as well as practice frameworks used in your organisation</a:t>
            </a:r>
            <a:endParaRPr lang="en-GB" sz="1100" dirty="0"/>
          </a:p>
          <a:p>
            <a:pPr lvl="0"/>
            <a:r>
              <a:rPr lang="en-GB" dirty="0"/>
              <a:t>Informed by asking children and young people what is important to them. There are some consistent messages from research about basic standards that are important to children such as</a:t>
            </a:r>
          </a:p>
          <a:p>
            <a:pPr lvl="0"/>
            <a:endParaRPr lang="en-GB" sz="1100" dirty="0"/>
          </a:p>
          <a:p>
            <a:pPr marL="628650" lvl="1" indent="-171450">
              <a:buFont typeface="Arial" panose="020B0604020202020204" pitchFamily="34" charset="0"/>
              <a:buChar char="•"/>
            </a:pPr>
            <a:r>
              <a:rPr lang="en-GB" dirty="0"/>
              <a:t>workers skilled at listening and demonstrating an understanding of what is important to children and young people; </a:t>
            </a:r>
            <a:endParaRPr lang="en-GB" sz="1100" dirty="0"/>
          </a:p>
          <a:p>
            <a:pPr marL="628650" lvl="1" indent="-171450">
              <a:buFont typeface="Arial" panose="020B0604020202020204" pitchFamily="34" charset="0"/>
              <a:buChar char="•"/>
            </a:pPr>
            <a:r>
              <a:rPr lang="en-GB" dirty="0"/>
              <a:t>professionals turning up to meetings and appointments on time; </a:t>
            </a:r>
            <a:endParaRPr lang="en-GB" sz="1100" dirty="0"/>
          </a:p>
          <a:p>
            <a:pPr marL="628650" lvl="1" indent="-171450">
              <a:buFont typeface="Arial" panose="020B0604020202020204" pitchFamily="34" charset="0"/>
              <a:buChar char="•"/>
            </a:pPr>
            <a:r>
              <a:rPr lang="en-GB" dirty="0"/>
              <a:t>having one person who coordinates things and that person doing what they say they will do; </a:t>
            </a:r>
            <a:endParaRPr lang="en-GB" sz="1100" dirty="0"/>
          </a:p>
          <a:p>
            <a:pPr marL="628650" lvl="1" indent="-171450">
              <a:buFont typeface="Arial" panose="020B0604020202020204" pitchFamily="34" charset="0"/>
              <a:buChar char="•"/>
            </a:pPr>
            <a:r>
              <a:rPr lang="en-GB" dirty="0"/>
              <a:t>not having to tell sometimes painful stories over and over again;</a:t>
            </a:r>
          </a:p>
          <a:p>
            <a:pPr marL="628650" lvl="1" indent="-171450">
              <a:buFont typeface="Arial" panose="020B0604020202020204" pitchFamily="34" charset="0"/>
              <a:buChar char="•"/>
            </a:pPr>
            <a:r>
              <a:rPr lang="en-GB" dirty="0"/>
              <a:t>knowing who does what and where to go for help</a:t>
            </a:r>
          </a:p>
        </p:txBody>
      </p:sp>
      <p:sp>
        <p:nvSpPr>
          <p:cNvPr id="4" name="Slide Number Placeholder 3"/>
          <p:cNvSpPr>
            <a:spLocks noGrp="1"/>
          </p:cNvSpPr>
          <p:nvPr>
            <p:ph type="sldNum" sz="quarter" idx="5"/>
          </p:nvPr>
        </p:nvSpPr>
        <p:spPr/>
        <p:txBody>
          <a:bodyPr/>
          <a:lstStyle/>
          <a:p>
            <a:fld id="{F12BFE14-EB5B-4657-83FF-A1A6CFA4422F}" type="slidenum">
              <a:rPr lang="en-GB" smtClean="0"/>
              <a:t>10</a:t>
            </a:fld>
            <a:endParaRPr lang="en-GB"/>
          </a:p>
        </p:txBody>
      </p:sp>
    </p:spTree>
    <p:extLst>
      <p:ext uri="{BB962C8B-B14F-4D97-AF65-F5344CB8AC3E}">
        <p14:creationId xmlns:p14="http://schemas.microsoft.com/office/powerpoint/2010/main" val="335931989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828675" y="390525"/>
            <a:ext cx="5486400" cy="3086100"/>
          </a:xfrm>
        </p:spPr>
      </p:sp>
      <p:sp>
        <p:nvSpPr>
          <p:cNvPr id="3" name="Notes Placeholder 2"/>
          <p:cNvSpPr>
            <a:spLocks noGrp="1"/>
          </p:cNvSpPr>
          <p:nvPr>
            <p:ph type="body" idx="1"/>
          </p:nvPr>
        </p:nvSpPr>
        <p:spPr>
          <a:xfrm>
            <a:off x="685800" y="3581400"/>
            <a:ext cx="5486400" cy="4419600"/>
          </a:xfrm>
        </p:spPr>
        <p:txBody>
          <a:bodyPr/>
          <a:lstStyle/>
          <a:p>
            <a:pPr lvl="0"/>
            <a:r>
              <a:rPr lang="en-GB" dirty="0"/>
              <a:t>Case files should be a rich source of information about the presenting needs and services provided, quality of practice, case recording, management support and the views, experiences and outcomes of the child. The challenge is to move away from an onerous process led, marking of compliance and practice and use it to understand practice, its impact on the child and the family and how the system and organisation supports or impedes good practice. </a:t>
            </a:r>
          </a:p>
          <a:p>
            <a:pPr lvl="0"/>
            <a:endParaRPr lang="en-GB" dirty="0"/>
          </a:p>
          <a:p>
            <a:pPr lvl="0"/>
            <a:r>
              <a:rPr lang="en-GB" dirty="0"/>
              <a:t>It is an opportunity for staff and managers to use audit as a means to promote reflection, professional curiosity and debate and for organisational learning. Use audit to identify what has led to the (good) quality of practice – which interventions, factors or behaviours have contributed to this outcome for the child(ren) in this instance. What is it that has made an impact and can that be shared or replicated?</a:t>
            </a:r>
          </a:p>
          <a:p>
            <a:pPr lvl="0"/>
            <a:endParaRPr lang="en-GB" dirty="0"/>
          </a:p>
          <a:p>
            <a:r>
              <a:rPr lang="en-GB" dirty="0"/>
              <a:t>if completed alongside service user feedback, it needs to consider the child/family viewpoint of the work undertaken</a:t>
            </a:r>
          </a:p>
          <a:p>
            <a:pPr lvl="0"/>
            <a:endParaRPr lang="en-GB" dirty="0"/>
          </a:p>
          <a:p>
            <a:pPr lvl="0"/>
            <a:r>
              <a:rPr lang="en-GB" dirty="0"/>
              <a:t>Themes and issues should be fed back into the culture of learning and improvement and remedial actions and recommendations followed up with a clear tracking system.</a:t>
            </a:r>
          </a:p>
          <a:p>
            <a:r>
              <a:rPr lang="en-GB" dirty="0"/>
              <a:t>Frequency and nature of audits will be dependent on the needs of the organisation. </a:t>
            </a:r>
          </a:p>
        </p:txBody>
      </p:sp>
      <p:sp>
        <p:nvSpPr>
          <p:cNvPr id="4" name="Slide Number Placeholder 3"/>
          <p:cNvSpPr>
            <a:spLocks noGrp="1"/>
          </p:cNvSpPr>
          <p:nvPr>
            <p:ph type="sldNum" sz="quarter" idx="5"/>
          </p:nvPr>
        </p:nvSpPr>
        <p:spPr/>
        <p:txBody>
          <a:bodyPr/>
          <a:lstStyle/>
          <a:p>
            <a:fld id="{F12BFE14-EB5B-4657-83FF-A1A6CFA4422F}" type="slidenum">
              <a:rPr lang="en-GB" smtClean="0"/>
              <a:t>11</a:t>
            </a:fld>
            <a:endParaRPr lang="en-GB"/>
          </a:p>
        </p:txBody>
      </p:sp>
    </p:spTree>
    <p:extLst>
      <p:ext uri="{BB962C8B-B14F-4D97-AF65-F5344CB8AC3E}">
        <p14:creationId xmlns:p14="http://schemas.microsoft.com/office/powerpoint/2010/main" val="277945994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23825"/>
            <a:ext cx="5486400" cy="3086100"/>
          </a:xfrm>
        </p:spPr>
      </p:sp>
      <p:sp>
        <p:nvSpPr>
          <p:cNvPr id="3" name="Notes Placeholder 2"/>
          <p:cNvSpPr>
            <a:spLocks noGrp="1"/>
          </p:cNvSpPr>
          <p:nvPr>
            <p:ph type="body" idx="1"/>
          </p:nvPr>
        </p:nvSpPr>
        <p:spPr>
          <a:xfrm>
            <a:off x="685800" y="3400425"/>
            <a:ext cx="5486400" cy="4600575"/>
          </a:xfrm>
        </p:spPr>
        <p:txBody>
          <a:bodyPr/>
          <a:lstStyle/>
          <a:p>
            <a:pPr lvl="0"/>
            <a:r>
              <a:rPr lang="en-GB" dirty="0"/>
              <a:t>The purpose of audits should be clear and understood throughout the organisation </a:t>
            </a:r>
            <a:endParaRPr lang="en-GB" sz="1100" dirty="0"/>
          </a:p>
          <a:p>
            <a:pPr lvl="0"/>
            <a:r>
              <a:rPr lang="en-GB" dirty="0"/>
              <a:t>Audits may fall into 5 main types</a:t>
            </a:r>
          </a:p>
          <a:p>
            <a:pPr lvl="0"/>
            <a:endParaRPr lang="en-GB" sz="1100" dirty="0"/>
          </a:p>
          <a:p>
            <a:pPr marL="1085850" lvl="2" indent="-171450">
              <a:buFont typeface="Arial" panose="020B0604020202020204" pitchFamily="34" charset="0"/>
              <a:buChar char="•"/>
            </a:pPr>
            <a:r>
              <a:rPr lang="en-GB" dirty="0"/>
              <a:t>Regular case audit </a:t>
            </a:r>
            <a:endParaRPr lang="en-GB" sz="1100" dirty="0"/>
          </a:p>
          <a:p>
            <a:pPr marL="1085850" lvl="2" indent="-171450">
              <a:buFont typeface="Arial" panose="020B0604020202020204" pitchFamily="34" charset="0"/>
              <a:buChar char="•"/>
            </a:pPr>
            <a:r>
              <a:rPr lang="en-GB" dirty="0"/>
              <a:t>Thematic /Deep Dive audit</a:t>
            </a:r>
            <a:endParaRPr lang="en-GB" sz="1100" dirty="0"/>
          </a:p>
          <a:p>
            <a:pPr marL="1085850" lvl="2" indent="-171450">
              <a:buFont typeface="Arial" panose="020B0604020202020204" pitchFamily="34" charset="0"/>
              <a:buChar char="•"/>
            </a:pPr>
            <a:r>
              <a:rPr lang="en-GB" dirty="0"/>
              <a:t>Multi-agency audit</a:t>
            </a:r>
            <a:endParaRPr lang="en-GB" sz="1100" dirty="0"/>
          </a:p>
          <a:p>
            <a:pPr marL="1085850" lvl="2" indent="-171450">
              <a:buFont typeface="Arial" panose="020B0604020202020204" pitchFamily="34" charset="0"/>
              <a:buChar char="•"/>
            </a:pPr>
            <a:r>
              <a:rPr lang="en-GB" dirty="0"/>
              <a:t>Focused audit as a result of identified performance management issues </a:t>
            </a:r>
          </a:p>
          <a:p>
            <a:pPr marL="1085850" lvl="2" indent="-171450">
              <a:buFont typeface="Arial" panose="020B0604020202020204" pitchFamily="34" charset="0"/>
              <a:buChar char="•"/>
            </a:pPr>
            <a:r>
              <a:rPr lang="en-GB" dirty="0"/>
              <a:t>Externally commissioned audit – possibly part of moderation or to bring a fresh look to a performance issue that has been identified</a:t>
            </a:r>
            <a:endParaRPr lang="en-GB" sz="1100" dirty="0"/>
          </a:p>
          <a:p>
            <a:endParaRPr lang="en-GB" dirty="0"/>
          </a:p>
        </p:txBody>
      </p:sp>
      <p:sp>
        <p:nvSpPr>
          <p:cNvPr id="4" name="Slide Number Placeholder 3"/>
          <p:cNvSpPr>
            <a:spLocks noGrp="1"/>
          </p:cNvSpPr>
          <p:nvPr>
            <p:ph type="sldNum" sz="quarter" idx="5"/>
          </p:nvPr>
        </p:nvSpPr>
        <p:spPr/>
        <p:txBody>
          <a:bodyPr/>
          <a:lstStyle/>
          <a:p>
            <a:fld id="{F12BFE14-EB5B-4657-83FF-A1A6CFA4422F}" type="slidenum">
              <a:rPr lang="en-GB" smtClean="0"/>
              <a:t>12</a:t>
            </a:fld>
            <a:endParaRPr lang="en-GB"/>
          </a:p>
        </p:txBody>
      </p:sp>
    </p:spTree>
    <p:extLst>
      <p:ext uri="{BB962C8B-B14F-4D97-AF65-F5344CB8AC3E}">
        <p14:creationId xmlns:p14="http://schemas.microsoft.com/office/powerpoint/2010/main" val="260842566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14400" y="304800"/>
            <a:ext cx="5486400" cy="3086100"/>
          </a:xfrm>
        </p:spPr>
      </p:sp>
      <p:sp>
        <p:nvSpPr>
          <p:cNvPr id="3" name="Notes Placeholder 2"/>
          <p:cNvSpPr>
            <a:spLocks noGrp="1"/>
          </p:cNvSpPr>
          <p:nvPr>
            <p:ph type="body" idx="1"/>
          </p:nvPr>
        </p:nvSpPr>
        <p:spPr>
          <a:xfrm>
            <a:off x="685800" y="3562350"/>
            <a:ext cx="5486400" cy="4438650"/>
          </a:xfrm>
        </p:spPr>
        <p:txBody>
          <a:bodyPr/>
          <a:lstStyle/>
          <a:p>
            <a:pPr lvl="0"/>
            <a:r>
              <a:rPr lang="en-GB" dirty="0"/>
              <a:t>Supervision and management oversight is a fundamental way of understanding and quality assuring practice.  Interestingly is was missing or not explicit in quite a number of QAFs</a:t>
            </a:r>
          </a:p>
          <a:p>
            <a:pPr lvl="0"/>
            <a:endParaRPr lang="en-GB" dirty="0"/>
          </a:p>
          <a:p>
            <a:pPr lvl="0"/>
            <a:r>
              <a:rPr lang="en-GB" dirty="0"/>
              <a:t>The quality assurance of supervision itself helps to identify variability in the quality and regularity of supervision and management oversight.  Quality assurance of supervision involves the audit of supervision records as well as the observation of supervision and 360-degree feedback.  If done throughout the organisation it provides a golden thread from senior managers to frontline practice</a:t>
            </a:r>
          </a:p>
          <a:p>
            <a:r>
              <a:rPr lang="en-GB" b="1" dirty="0"/>
              <a:t> </a:t>
            </a:r>
            <a:endParaRPr lang="en-GB" dirty="0"/>
          </a:p>
          <a:p>
            <a:endParaRPr lang="en-GB" dirty="0"/>
          </a:p>
        </p:txBody>
      </p:sp>
      <p:sp>
        <p:nvSpPr>
          <p:cNvPr id="4" name="Slide Number Placeholder 3"/>
          <p:cNvSpPr>
            <a:spLocks noGrp="1"/>
          </p:cNvSpPr>
          <p:nvPr>
            <p:ph type="sldNum" sz="quarter" idx="5"/>
          </p:nvPr>
        </p:nvSpPr>
        <p:spPr/>
        <p:txBody>
          <a:bodyPr/>
          <a:lstStyle/>
          <a:p>
            <a:fld id="{F12BFE14-EB5B-4657-83FF-A1A6CFA4422F}" type="slidenum">
              <a:rPr lang="en-GB" smtClean="0"/>
              <a:t>13</a:t>
            </a:fld>
            <a:endParaRPr lang="en-GB"/>
          </a:p>
        </p:txBody>
      </p:sp>
    </p:spTree>
    <p:extLst>
      <p:ext uri="{BB962C8B-B14F-4D97-AF65-F5344CB8AC3E}">
        <p14:creationId xmlns:p14="http://schemas.microsoft.com/office/powerpoint/2010/main" val="413485773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428625"/>
            <a:ext cx="5486400" cy="3086100"/>
          </a:xfrm>
        </p:spPr>
      </p:sp>
      <p:sp>
        <p:nvSpPr>
          <p:cNvPr id="3" name="Notes Placeholder 2"/>
          <p:cNvSpPr>
            <a:spLocks noGrp="1"/>
          </p:cNvSpPr>
          <p:nvPr>
            <p:ph type="body" idx="1"/>
          </p:nvPr>
        </p:nvSpPr>
        <p:spPr>
          <a:xfrm>
            <a:off x="685800" y="3810000"/>
            <a:ext cx="5486400" cy="4191000"/>
          </a:xfrm>
        </p:spPr>
        <p:txBody>
          <a:bodyPr/>
          <a:lstStyle/>
          <a:p>
            <a:pPr lvl="0"/>
            <a:r>
              <a:rPr lang="en-GB" dirty="0"/>
              <a:t>Observation of practitioners, both in their everyday work and at meetings, is an important element of quality assuring front line social work.  This enhances the quality assurance undertaken through case file audits to more fully understand the way practitioners work, support and build relationships with children and families. </a:t>
            </a:r>
          </a:p>
          <a:p>
            <a:pPr lvl="0"/>
            <a:r>
              <a:rPr lang="en-GB" dirty="0"/>
              <a:t> </a:t>
            </a:r>
          </a:p>
          <a:p>
            <a:pPr lvl="0"/>
            <a:r>
              <a:rPr lang="en-GB" dirty="0"/>
              <a:t>Observation of social work practice by senior managers helps senior managers to understand the experience both of practitioners and families</a:t>
            </a:r>
          </a:p>
          <a:p>
            <a:r>
              <a:rPr lang="en-GB" b="1" dirty="0"/>
              <a:t> </a:t>
            </a:r>
            <a:endParaRPr lang="en-GB" dirty="0"/>
          </a:p>
          <a:p>
            <a:endParaRPr lang="en-GB" dirty="0"/>
          </a:p>
        </p:txBody>
      </p:sp>
      <p:sp>
        <p:nvSpPr>
          <p:cNvPr id="4" name="Slide Number Placeholder 3"/>
          <p:cNvSpPr>
            <a:spLocks noGrp="1"/>
          </p:cNvSpPr>
          <p:nvPr>
            <p:ph type="sldNum" sz="quarter" idx="5"/>
          </p:nvPr>
        </p:nvSpPr>
        <p:spPr/>
        <p:txBody>
          <a:bodyPr/>
          <a:lstStyle/>
          <a:p>
            <a:fld id="{F12BFE14-EB5B-4657-83FF-A1A6CFA4422F}" type="slidenum">
              <a:rPr lang="en-GB" smtClean="0"/>
              <a:t>14</a:t>
            </a:fld>
            <a:endParaRPr lang="en-GB"/>
          </a:p>
        </p:txBody>
      </p:sp>
    </p:spTree>
    <p:extLst>
      <p:ext uri="{BB962C8B-B14F-4D97-AF65-F5344CB8AC3E}">
        <p14:creationId xmlns:p14="http://schemas.microsoft.com/office/powerpoint/2010/main" val="45241655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71525" y="295275"/>
            <a:ext cx="5486400" cy="3086100"/>
          </a:xfrm>
        </p:spPr>
      </p:sp>
      <p:sp>
        <p:nvSpPr>
          <p:cNvPr id="3" name="Notes Placeholder 2"/>
          <p:cNvSpPr>
            <a:spLocks noGrp="1"/>
          </p:cNvSpPr>
          <p:nvPr>
            <p:ph type="body" idx="1"/>
          </p:nvPr>
        </p:nvSpPr>
        <p:spPr>
          <a:xfrm>
            <a:off x="685800" y="3724275"/>
            <a:ext cx="5486400" cy="4276725"/>
          </a:xfrm>
        </p:spPr>
        <p:txBody>
          <a:bodyPr/>
          <a:lstStyle/>
          <a:p>
            <a:pPr lvl="0"/>
            <a:r>
              <a:rPr lang="en-GB" dirty="0"/>
              <a:t>Datasets include indicators which monitor children and young people’s participation</a:t>
            </a:r>
          </a:p>
          <a:p>
            <a:pPr lvl="0"/>
            <a:r>
              <a:rPr lang="en-GB" dirty="0"/>
              <a:t>Embed the voice of the child and family in assessment and care planning records</a:t>
            </a:r>
          </a:p>
          <a:p>
            <a:pPr lvl="0"/>
            <a:endParaRPr lang="en-GB" dirty="0"/>
          </a:p>
          <a:p>
            <a:pPr lvl="0"/>
            <a:r>
              <a:rPr lang="en-GB" dirty="0"/>
              <a:t>Participation activities that enable organisations to understand how their services and interventions is experienced by children and families, providing insight into how to improve services and practice to make a positive difference to children &amp; families</a:t>
            </a:r>
          </a:p>
          <a:p>
            <a:pPr lvl="0"/>
            <a:r>
              <a:rPr lang="en-GB" dirty="0"/>
              <a:t>Service user feedback, for example in case file audits, weeks in practice and peer reviews and You said, we did feedback</a:t>
            </a:r>
          </a:p>
          <a:p>
            <a:pPr lvl="0"/>
            <a:endParaRPr lang="en-GB" dirty="0"/>
          </a:p>
          <a:p>
            <a:pPr lvl="0"/>
            <a:r>
              <a:rPr lang="en-GB" dirty="0"/>
              <a:t>Engage technology – e.g. Mind of My Own (MOMO) app</a:t>
            </a:r>
          </a:p>
          <a:p>
            <a:pPr lvl="0"/>
            <a:endParaRPr lang="en-GB" dirty="0"/>
          </a:p>
          <a:p>
            <a:pPr lvl="0"/>
            <a:r>
              <a:rPr lang="en-GB" dirty="0"/>
              <a:t>Use learning from complaints and compliments</a:t>
            </a:r>
          </a:p>
          <a:p>
            <a:endParaRPr lang="en-GB" dirty="0"/>
          </a:p>
        </p:txBody>
      </p:sp>
      <p:sp>
        <p:nvSpPr>
          <p:cNvPr id="4" name="Slide Number Placeholder 3"/>
          <p:cNvSpPr>
            <a:spLocks noGrp="1"/>
          </p:cNvSpPr>
          <p:nvPr>
            <p:ph type="sldNum" sz="quarter" idx="5"/>
          </p:nvPr>
        </p:nvSpPr>
        <p:spPr/>
        <p:txBody>
          <a:bodyPr/>
          <a:lstStyle/>
          <a:p>
            <a:fld id="{F12BFE14-EB5B-4657-83FF-A1A6CFA4422F}" type="slidenum">
              <a:rPr lang="en-GB" smtClean="0"/>
              <a:t>15</a:t>
            </a:fld>
            <a:endParaRPr lang="en-GB"/>
          </a:p>
        </p:txBody>
      </p:sp>
    </p:spTree>
    <p:extLst>
      <p:ext uri="{BB962C8B-B14F-4D97-AF65-F5344CB8AC3E}">
        <p14:creationId xmlns:p14="http://schemas.microsoft.com/office/powerpoint/2010/main" val="37611501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314325"/>
            <a:ext cx="5486400" cy="3086100"/>
          </a:xfrm>
        </p:spPr>
      </p:sp>
      <p:sp>
        <p:nvSpPr>
          <p:cNvPr id="3" name="Notes Placeholder 2"/>
          <p:cNvSpPr>
            <a:spLocks noGrp="1"/>
          </p:cNvSpPr>
          <p:nvPr>
            <p:ph type="body" idx="1"/>
          </p:nvPr>
        </p:nvSpPr>
        <p:spPr>
          <a:xfrm>
            <a:off x="685800" y="3667125"/>
            <a:ext cx="5486400" cy="4333875"/>
          </a:xfrm>
        </p:spPr>
        <p:txBody>
          <a:bodyPr/>
          <a:lstStyle/>
          <a:p>
            <a:pPr lvl="0"/>
            <a:r>
              <a:rPr lang="en-GB" dirty="0"/>
              <a:t>It is important to create ownership and challenge throughout the organisation</a:t>
            </a:r>
          </a:p>
          <a:p>
            <a:pPr lvl="0"/>
            <a:endParaRPr lang="en-GB" dirty="0"/>
          </a:p>
          <a:p>
            <a:r>
              <a:rPr lang="en-GB" dirty="0"/>
              <a:t>Clarity of QA roles and responsibilities from political leader and senior managers through to front line practitioners and partners</a:t>
            </a:r>
          </a:p>
          <a:p>
            <a:endParaRPr lang="en-GB" dirty="0"/>
          </a:p>
          <a:p>
            <a:pPr lvl="0"/>
            <a:r>
              <a:rPr lang="en-GB" dirty="0"/>
              <a:t>This includes scrutiny Committee/Members and Chief Exec to frontline practitioners, include off line QA responsibilities of the PSW, Independent Reviewing Service and Local Safeguarding Children Partnership as well as data and information teams and corporate performance teams</a:t>
            </a:r>
          </a:p>
          <a:p>
            <a:endParaRPr lang="en-GB" dirty="0"/>
          </a:p>
        </p:txBody>
      </p:sp>
      <p:sp>
        <p:nvSpPr>
          <p:cNvPr id="4" name="Slide Number Placeholder 3"/>
          <p:cNvSpPr>
            <a:spLocks noGrp="1"/>
          </p:cNvSpPr>
          <p:nvPr>
            <p:ph type="sldNum" sz="quarter" idx="5"/>
          </p:nvPr>
        </p:nvSpPr>
        <p:spPr/>
        <p:txBody>
          <a:bodyPr/>
          <a:lstStyle/>
          <a:p>
            <a:fld id="{F12BFE14-EB5B-4657-83FF-A1A6CFA4422F}" type="slidenum">
              <a:rPr lang="en-GB" smtClean="0"/>
              <a:t>16</a:t>
            </a:fld>
            <a:endParaRPr lang="en-GB"/>
          </a:p>
        </p:txBody>
      </p:sp>
    </p:spTree>
    <p:extLst>
      <p:ext uri="{BB962C8B-B14F-4D97-AF65-F5344CB8AC3E}">
        <p14:creationId xmlns:p14="http://schemas.microsoft.com/office/powerpoint/2010/main" val="313335181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800100" y="714375"/>
            <a:ext cx="5486400" cy="3086100"/>
          </a:xfrm>
        </p:spPr>
      </p:sp>
      <p:sp>
        <p:nvSpPr>
          <p:cNvPr id="3" name="Notes Placeholder 2"/>
          <p:cNvSpPr>
            <a:spLocks noGrp="1"/>
          </p:cNvSpPr>
          <p:nvPr>
            <p:ph type="body" idx="1"/>
          </p:nvPr>
        </p:nvSpPr>
        <p:spPr>
          <a:xfrm>
            <a:off x="685800" y="4019550"/>
            <a:ext cx="5486400" cy="3981450"/>
          </a:xfrm>
        </p:spPr>
        <p:txBody>
          <a:bodyPr/>
          <a:lstStyle/>
          <a:p>
            <a:pPr lvl="0"/>
            <a:r>
              <a:rPr lang="en-GB" dirty="0"/>
              <a:t>Ensure staff are part of QA activity and find ways to support them to see QA as a learning tool</a:t>
            </a:r>
          </a:p>
          <a:p>
            <a:pPr lvl="0"/>
            <a:endParaRPr lang="en-GB" dirty="0"/>
          </a:p>
          <a:p>
            <a:pPr lvl="0"/>
            <a:endParaRPr lang="en-GB" dirty="0"/>
          </a:p>
          <a:p>
            <a:pPr lvl="0"/>
            <a:r>
              <a:rPr lang="en-GB" dirty="0"/>
              <a:t>Celebrate success and identify what needs to be better and encourage reflective feedback from practitioners, asking them what they have done well and what didn’t go well, what would help them.</a:t>
            </a:r>
          </a:p>
          <a:p>
            <a:pPr lvl="0"/>
            <a:endParaRPr lang="en-GB" dirty="0"/>
          </a:p>
          <a:p>
            <a:pPr lvl="0"/>
            <a:r>
              <a:rPr lang="en-GB" dirty="0"/>
              <a:t>Listen to staff about their experience of working for the organisation </a:t>
            </a:r>
          </a:p>
          <a:p>
            <a:pPr lvl="0"/>
            <a:endParaRPr lang="en-GB" dirty="0"/>
          </a:p>
          <a:p>
            <a:pPr lvl="0"/>
            <a:r>
              <a:rPr lang="en-GB" dirty="0"/>
              <a:t>Use staff surveys and health checks</a:t>
            </a:r>
          </a:p>
          <a:p>
            <a:endParaRPr lang="en-GB" dirty="0"/>
          </a:p>
        </p:txBody>
      </p:sp>
      <p:sp>
        <p:nvSpPr>
          <p:cNvPr id="4" name="Slide Number Placeholder 3"/>
          <p:cNvSpPr>
            <a:spLocks noGrp="1"/>
          </p:cNvSpPr>
          <p:nvPr>
            <p:ph type="sldNum" sz="quarter" idx="5"/>
          </p:nvPr>
        </p:nvSpPr>
        <p:spPr/>
        <p:txBody>
          <a:bodyPr/>
          <a:lstStyle/>
          <a:p>
            <a:fld id="{F12BFE14-EB5B-4657-83FF-A1A6CFA4422F}" type="slidenum">
              <a:rPr lang="en-GB" smtClean="0"/>
              <a:t>17</a:t>
            </a:fld>
            <a:endParaRPr lang="en-GB"/>
          </a:p>
        </p:txBody>
      </p:sp>
    </p:spTree>
    <p:extLst>
      <p:ext uri="{BB962C8B-B14F-4D97-AF65-F5344CB8AC3E}">
        <p14:creationId xmlns:p14="http://schemas.microsoft.com/office/powerpoint/2010/main" val="171142525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52475" y="438150"/>
            <a:ext cx="5486400" cy="3086100"/>
          </a:xfrm>
        </p:spPr>
      </p:sp>
      <p:sp>
        <p:nvSpPr>
          <p:cNvPr id="3" name="Notes Placeholder 2"/>
          <p:cNvSpPr>
            <a:spLocks noGrp="1"/>
          </p:cNvSpPr>
          <p:nvPr>
            <p:ph type="body" idx="1"/>
          </p:nvPr>
        </p:nvSpPr>
        <p:spPr>
          <a:xfrm>
            <a:off x="685800" y="3667125"/>
            <a:ext cx="5486400" cy="4333875"/>
          </a:xfrm>
        </p:spPr>
        <p:txBody>
          <a:bodyPr/>
          <a:lstStyle/>
          <a:p>
            <a:pPr lvl="0"/>
            <a:r>
              <a:rPr lang="en-GB" dirty="0"/>
              <a:t>Develop a QA culture which encourages everyone to speak up or identify emerging problems at an early stage.</a:t>
            </a:r>
          </a:p>
          <a:p>
            <a:pPr lvl="0"/>
            <a:endParaRPr lang="en-GB" dirty="0"/>
          </a:p>
          <a:p>
            <a:pPr lvl="0"/>
            <a:r>
              <a:rPr lang="en-GB" dirty="0"/>
              <a:t>Recognise that poor practice will happen and needs to be identified as early as possible so that any system issues can be corrected and poor practice reduced.</a:t>
            </a:r>
          </a:p>
          <a:p>
            <a:pPr lvl="0"/>
            <a:endParaRPr lang="en-GB" dirty="0"/>
          </a:p>
          <a:p>
            <a:pPr lvl="0"/>
            <a:r>
              <a:rPr lang="en-GB" dirty="0"/>
              <a:t>Focus on what has gone well and how to build on those strengths</a:t>
            </a:r>
          </a:p>
          <a:p>
            <a:pPr lvl="0"/>
            <a:endParaRPr lang="en-GB" dirty="0"/>
          </a:p>
          <a:p>
            <a:pPr lvl="0"/>
            <a:r>
              <a:rPr lang="en-GB" dirty="0"/>
              <a:t>Share examples of good practice through team meetings, service bulletins. </a:t>
            </a:r>
          </a:p>
          <a:p>
            <a:pPr lvl="0"/>
            <a:endParaRPr lang="en-GB" dirty="0"/>
          </a:p>
          <a:p>
            <a:pPr lvl="0"/>
            <a:r>
              <a:rPr lang="en-GB" dirty="0"/>
              <a:t>Use opportunities for families to feedback on where things have worked well</a:t>
            </a:r>
          </a:p>
          <a:p>
            <a:pPr lvl="0"/>
            <a:endParaRPr lang="en-GB" dirty="0"/>
          </a:p>
          <a:p>
            <a:pPr lvl="0"/>
            <a:r>
              <a:rPr lang="en-GB" dirty="0"/>
              <a:t>Incorporate learning from outside the organisation, e.g. learning from SCRs, OLA Ofsted inspections and Peer Challenges and self-assess against this learning</a:t>
            </a:r>
          </a:p>
          <a:p>
            <a:pPr lvl="0"/>
            <a:endParaRPr lang="en-GB" dirty="0"/>
          </a:p>
          <a:p>
            <a:pPr lvl="0"/>
            <a:r>
              <a:rPr lang="en-GB" dirty="0"/>
              <a:t>Develop a clear role of the PSW and workforce development in supporting learning and practice development, especially for ASYEs</a:t>
            </a:r>
          </a:p>
          <a:p>
            <a:endParaRPr lang="en-GB" dirty="0"/>
          </a:p>
        </p:txBody>
      </p:sp>
      <p:sp>
        <p:nvSpPr>
          <p:cNvPr id="4" name="Slide Number Placeholder 3"/>
          <p:cNvSpPr>
            <a:spLocks noGrp="1"/>
          </p:cNvSpPr>
          <p:nvPr>
            <p:ph type="sldNum" sz="quarter" idx="5"/>
          </p:nvPr>
        </p:nvSpPr>
        <p:spPr/>
        <p:txBody>
          <a:bodyPr/>
          <a:lstStyle/>
          <a:p>
            <a:fld id="{F12BFE14-EB5B-4657-83FF-A1A6CFA4422F}" type="slidenum">
              <a:rPr lang="en-GB" smtClean="0"/>
              <a:t>18</a:t>
            </a:fld>
            <a:endParaRPr lang="en-GB"/>
          </a:p>
        </p:txBody>
      </p:sp>
    </p:spTree>
    <p:extLst>
      <p:ext uri="{BB962C8B-B14F-4D97-AF65-F5344CB8AC3E}">
        <p14:creationId xmlns:p14="http://schemas.microsoft.com/office/powerpoint/2010/main" val="380818745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52475" y="742950"/>
            <a:ext cx="5486400" cy="3086100"/>
          </a:xfrm>
        </p:spPr>
      </p:sp>
      <p:sp>
        <p:nvSpPr>
          <p:cNvPr id="3" name="Notes Placeholder 2"/>
          <p:cNvSpPr>
            <a:spLocks noGrp="1"/>
          </p:cNvSpPr>
          <p:nvPr>
            <p:ph type="body" idx="1"/>
          </p:nvPr>
        </p:nvSpPr>
        <p:spPr>
          <a:xfrm>
            <a:off x="685800" y="4019550"/>
            <a:ext cx="5486400" cy="3981450"/>
          </a:xfrm>
        </p:spPr>
        <p:txBody>
          <a:bodyPr/>
          <a:lstStyle/>
          <a:p>
            <a:pPr lvl="0"/>
            <a:r>
              <a:rPr lang="en-GB" dirty="0"/>
              <a:t>Moderation of case audit within the organisation provides challenge and supports consistency of understanding about the quality of practice and what good looks like</a:t>
            </a:r>
          </a:p>
          <a:p>
            <a:pPr lvl="0"/>
            <a:endParaRPr lang="en-GB" dirty="0"/>
          </a:p>
          <a:p>
            <a:pPr lvl="0"/>
            <a:r>
              <a:rPr lang="en-GB" dirty="0"/>
              <a:t>Peer moderation in an organisation promotes reflective discussion and debate</a:t>
            </a:r>
          </a:p>
          <a:p>
            <a:pPr lvl="0"/>
            <a:endParaRPr lang="en-GB" dirty="0"/>
          </a:p>
          <a:p>
            <a:pPr lvl="0"/>
            <a:r>
              <a:rPr lang="en-GB" dirty="0"/>
              <a:t>External challenge is increasingly common in authorities seeking to hold a mirror up to practice, often providing a useful benchmark for self-assessment and validation and/or challenge of what has already been identified as areas of strength and areas for improvement</a:t>
            </a:r>
          </a:p>
          <a:p>
            <a:pPr lvl="0"/>
            <a:endParaRPr lang="en-GB" dirty="0"/>
          </a:p>
          <a:p>
            <a:pPr lvl="0"/>
            <a:r>
              <a:rPr lang="en-GB" dirty="0"/>
              <a:t>External audit could be undertaken at the same time as the organisation auditing the same cases in parallel (rather than before) and comparing findings</a:t>
            </a:r>
          </a:p>
          <a:p>
            <a:endParaRPr lang="en-GB" dirty="0"/>
          </a:p>
        </p:txBody>
      </p:sp>
      <p:sp>
        <p:nvSpPr>
          <p:cNvPr id="4" name="Slide Number Placeholder 3"/>
          <p:cNvSpPr>
            <a:spLocks noGrp="1"/>
          </p:cNvSpPr>
          <p:nvPr>
            <p:ph type="sldNum" sz="quarter" idx="5"/>
          </p:nvPr>
        </p:nvSpPr>
        <p:spPr/>
        <p:txBody>
          <a:bodyPr/>
          <a:lstStyle/>
          <a:p>
            <a:fld id="{F12BFE14-EB5B-4657-83FF-A1A6CFA4422F}" type="slidenum">
              <a:rPr lang="en-GB" smtClean="0"/>
              <a:t>19</a:t>
            </a:fld>
            <a:endParaRPr lang="en-GB"/>
          </a:p>
        </p:txBody>
      </p:sp>
    </p:spTree>
    <p:extLst>
      <p:ext uri="{BB962C8B-B14F-4D97-AF65-F5344CB8AC3E}">
        <p14:creationId xmlns:p14="http://schemas.microsoft.com/office/powerpoint/2010/main" val="315520489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19125" y="76200"/>
            <a:ext cx="5486400" cy="3086100"/>
          </a:xfrm>
        </p:spPr>
      </p:sp>
      <p:sp>
        <p:nvSpPr>
          <p:cNvPr id="3" name="Notes Placeholder 2"/>
          <p:cNvSpPr>
            <a:spLocks noGrp="1"/>
          </p:cNvSpPr>
          <p:nvPr>
            <p:ph type="body" idx="1"/>
          </p:nvPr>
        </p:nvSpPr>
        <p:spPr>
          <a:xfrm>
            <a:off x="685800" y="3162300"/>
            <a:ext cx="5486400" cy="4895850"/>
          </a:xfrm>
        </p:spPr>
        <p:txBody>
          <a:bodyPr/>
          <a:lstStyle/>
          <a:p>
            <a:r>
              <a:rPr lang="en-GB" dirty="0"/>
              <a:t>Quality assurance is often expressed as a continuous improvement cycle using a range of interdependent methods to measure prevalence, monitor practice, listen to people’s experiences, identify areas for improvement and enact change as a result.</a:t>
            </a:r>
          </a:p>
          <a:p>
            <a:endParaRPr lang="en-GB" dirty="0"/>
          </a:p>
          <a:p>
            <a:r>
              <a:rPr lang="en-GB" dirty="0"/>
              <a:t> An effective model will identify both ‘what is working well and why’ and ‘what we need to do better’</a:t>
            </a:r>
          </a:p>
          <a:p>
            <a:endParaRPr lang="en-GB" dirty="0"/>
          </a:p>
          <a:p>
            <a:r>
              <a:rPr lang="en-GB" dirty="0"/>
              <a:t>The quality assurance framework should provide a clear structure, which ensures that practice is thoroughly explored and analysed through the routine oversight of case work, a robust cycle of case auditing, learning from complaints and consultation, and detailed scrutiny by the independent reviewing officer. Learning is translated into whole-service change through the service improvement plan. (Ofsted, City of London (2016))</a:t>
            </a:r>
          </a:p>
          <a:p>
            <a:endParaRPr lang="en-GB" dirty="0"/>
          </a:p>
        </p:txBody>
      </p:sp>
      <p:sp>
        <p:nvSpPr>
          <p:cNvPr id="4" name="Slide Number Placeholder 3"/>
          <p:cNvSpPr>
            <a:spLocks noGrp="1"/>
          </p:cNvSpPr>
          <p:nvPr>
            <p:ph type="sldNum" sz="quarter" idx="5"/>
          </p:nvPr>
        </p:nvSpPr>
        <p:spPr/>
        <p:txBody>
          <a:bodyPr/>
          <a:lstStyle/>
          <a:p>
            <a:fld id="{F12BFE14-EB5B-4657-83FF-A1A6CFA4422F}" type="slidenum">
              <a:rPr lang="en-GB" smtClean="0"/>
              <a:t>2</a:t>
            </a:fld>
            <a:endParaRPr lang="en-GB"/>
          </a:p>
        </p:txBody>
      </p:sp>
    </p:spTree>
    <p:extLst>
      <p:ext uri="{BB962C8B-B14F-4D97-AF65-F5344CB8AC3E}">
        <p14:creationId xmlns:p14="http://schemas.microsoft.com/office/powerpoint/2010/main" val="3978823974"/>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295275"/>
            <a:ext cx="5486400" cy="3086100"/>
          </a:xfrm>
        </p:spPr>
      </p:sp>
      <p:sp>
        <p:nvSpPr>
          <p:cNvPr id="3" name="Notes Placeholder 2"/>
          <p:cNvSpPr>
            <a:spLocks noGrp="1"/>
          </p:cNvSpPr>
          <p:nvPr>
            <p:ph type="body" idx="1"/>
          </p:nvPr>
        </p:nvSpPr>
        <p:spPr>
          <a:xfrm>
            <a:off x="685800" y="3524250"/>
            <a:ext cx="5486400" cy="4476750"/>
          </a:xfrm>
        </p:spPr>
        <p:txBody>
          <a:bodyPr/>
          <a:lstStyle/>
          <a:p>
            <a:pPr lvl="0"/>
            <a:r>
              <a:rPr lang="en-GB" dirty="0"/>
              <a:t>Based on the Ofsted framework, the self-assessment looks at where the service is, what we know about the quality of front- line practice, how we know this and what areas need to be focussed on in the next year. </a:t>
            </a:r>
          </a:p>
          <a:p>
            <a:pPr lvl="0"/>
            <a:endParaRPr lang="en-GB" dirty="0"/>
          </a:p>
          <a:p>
            <a:pPr lvl="0"/>
            <a:r>
              <a:rPr lang="en-GB" dirty="0"/>
              <a:t>Ensure the SEF is evidence based and demonstrates management grip</a:t>
            </a:r>
          </a:p>
          <a:p>
            <a:pPr lvl="0"/>
            <a:endParaRPr lang="en-GB" dirty="0"/>
          </a:p>
          <a:p>
            <a:pPr lvl="0"/>
            <a:r>
              <a:rPr lang="en-GB" dirty="0"/>
              <a:t>The SEF needs to present as whole system around the priorities and the journey and experience for the child</a:t>
            </a:r>
          </a:p>
          <a:p>
            <a:pPr lvl="0"/>
            <a:endParaRPr lang="en-GB" dirty="0"/>
          </a:p>
          <a:p>
            <a:pPr lvl="0"/>
            <a:r>
              <a:rPr lang="en-GB" dirty="0"/>
              <a:t>Ensure strengths are clearly backed up with tangible evidence, including impact on children and families</a:t>
            </a:r>
          </a:p>
          <a:p>
            <a:pPr lvl="0"/>
            <a:endParaRPr lang="en-GB" dirty="0"/>
          </a:p>
          <a:p>
            <a:pPr lvl="0"/>
            <a:r>
              <a:rPr lang="en-GB" dirty="0"/>
              <a:t>Clearly articulate the improvement journey with evidence from the QA system</a:t>
            </a:r>
          </a:p>
          <a:p>
            <a:pPr lvl="0"/>
            <a:r>
              <a:rPr lang="en-GB" dirty="0"/>
              <a:t>Evidence </a:t>
            </a:r>
            <a:r>
              <a:rPr lang="en-GB"/>
              <a:t>Learning throughout</a:t>
            </a:r>
          </a:p>
          <a:p>
            <a:pPr lvl="0"/>
            <a:endParaRPr lang="en-GB" dirty="0"/>
          </a:p>
          <a:p>
            <a:pPr lvl="0"/>
            <a:r>
              <a:rPr lang="en-GB" dirty="0"/>
              <a:t>From the self-assessment a quality improvement plan is formulated, monitored and reported to senior managers with additional action and activities undertaken where necessary and the cycle begins again</a:t>
            </a:r>
          </a:p>
          <a:p>
            <a:pPr lvl="0"/>
            <a:endParaRPr lang="en-GB" dirty="0"/>
          </a:p>
          <a:p>
            <a:pPr lvl="0"/>
            <a:endParaRPr lang="en-GB" dirty="0"/>
          </a:p>
          <a:p>
            <a:endParaRPr lang="en-GB" dirty="0"/>
          </a:p>
        </p:txBody>
      </p:sp>
      <p:sp>
        <p:nvSpPr>
          <p:cNvPr id="4" name="Slide Number Placeholder 3"/>
          <p:cNvSpPr>
            <a:spLocks noGrp="1"/>
          </p:cNvSpPr>
          <p:nvPr>
            <p:ph type="sldNum" sz="quarter" idx="5"/>
          </p:nvPr>
        </p:nvSpPr>
        <p:spPr/>
        <p:txBody>
          <a:bodyPr/>
          <a:lstStyle/>
          <a:p>
            <a:fld id="{F12BFE14-EB5B-4657-83FF-A1A6CFA4422F}" type="slidenum">
              <a:rPr lang="en-GB" smtClean="0"/>
              <a:t>20</a:t>
            </a:fld>
            <a:endParaRPr lang="en-GB"/>
          </a:p>
        </p:txBody>
      </p:sp>
    </p:spTree>
    <p:extLst>
      <p:ext uri="{BB962C8B-B14F-4D97-AF65-F5344CB8AC3E}">
        <p14:creationId xmlns:p14="http://schemas.microsoft.com/office/powerpoint/2010/main" val="215181358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04875" y="419100"/>
            <a:ext cx="5486400" cy="3086100"/>
          </a:xfrm>
        </p:spPr>
      </p:sp>
      <p:sp>
        <p:nvSpPr>
          <p:cNvPr id="3" name="Notes Placeholder 2"/>
          <p:cNvSpPr>
            <a:spLocks noGrp="1"/>
          </p:cNvSpPr>
          <p:nvPr>
            <p:ph type="body" idx="1"/>
          </p:nvPr>
        </p:nvSpPr>
        <p:spPr>
          <a:xfrm>
            <a:off x="685800" y="3609975"/>
            <a:ext cx="5486400" cy="4391025"/>
          </a:xfrm>
        </p:spPr>
        <p:txBody>
          <a:bodyPr/>
          <a:lstStyle/>
          <a:p>
            <a:pPr lvl="1"/>
            <a:r>
              <a:rPr lang="en-GB" dirty="0"/>
              <a:t>Understanding practice should focus on three Ofsted self evaluation questions, </a:t>
            </a:r>
            <a:endParaRPr lang="en-GB" sz="1100" dirty="0"/>
          </a:p>
          <a:p>
            <a:pPr lvl="2"/>
            <a:r>
              <a:rPr lang="en-GB" dirty="0"/>
              <a:t>What do you know about the quality and impact of social work practice in your local authority?  </a:t>
            </a:r>
            <a:endParaRPr lang="en-GB" sz="1100" dirty="0"/>
          </a:p>
          <a:p>
            <a:pPr lvl="2"/>
            <a:r>
              <a:rPr lang="en-GB" dirty="0"/>
              <a:t>How do you know it?   </a:t>
            </a:r>
            <a:endParaRPr lang="en-GB" sz="1100" dirty="0"/>
          </a:p>
          <a:p>
            <a:pPr lvl="2"/>
            <a:r>
              <a:rPr lang="en-GB" dirty="0"/>
              <a:t>What are your plans for the next 12 months to maintain or improve practice?</a:t>
            </a:r>
          </a:p>
          <a:p>
            <a:pPr lvl="2"/>
            <a:endParaRPr lang="en-GB" sz="1100" dirty="0"/>
          </a:p>
          <a:p>
            <a:pPr lvl="2"/>
            <a:endParaRPr lang="en-GB" sz="1100" dirty="0"/>
          </a:p>
          <a:p>
            <a:r>
              <a:rPr lang="en-GB" dirty="0"/>
              <a:t>These questions need to be underpinned by professional curiosity to understand the lived experience of the child, what professional intervention might feel like to children and young people and what impact it has on their life.</a:t>
            </a:r>
            <a:endParaRPr lang="en-GB" sz="1100" dirty="0"/>
          </a:p>
          <a:p>
            <a:r>
              <a:rPr lang="en-GB" dirty="0"/>
              <a:t> </a:t>
            </a:r>
            <a:endParaRPr lang="en-GB" sz="1100" dirty="0"/>
          </a:p>
          <a:p>
            <a:endParaRPr lang="en-GB" dirty="0"/>
          </a:p>
        </p:txBody>
      </p:sp>
      <p:sp>
        <p:nvSpPr>
          <p:cNvPr id="4" name="Slide Number Placeholder 3"/>
          <p:cNvSpPr>
            <a:spLocks noGrp="1"/>
          </p:cNvSpPr>
          <p:nvPr>
            <p:ph type="sldNum" sz="quarter" idx="5"/>
          </p:nvPr>
        </p:nvSpPr>
        <p:spPr/>
        <p:txBody>
          <a:bodyPr/>
          <a:lstStyle/>
          <a:p>
            <a:fld id="{F12BFE14-EB5B-4657-83FF-A1A6CFA4422F}" type="slidenum">
              <a:rPr lang="en-GB" smtClean="0"/>
              <a:t>3</a:t>
            </a:fld>
            <a:endParaRPr lang="en-GB"/>
          </a:p>
        </p:txBody>
      </p:sp>
    </p:spTree>
    <p:extLst>
      <p:ext uri="{BB962C8B-B14F-4D97-AF65-F5344CB8AC3E}">
        <p14:creationId xmlns:p14="http://schemas.microsoft.com/office/powerpoint/2010/main" val="157302890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71525" y="228600"/>
            <a:ext cx="5486400" cy="3086100"/>
          </a:xfrm>
        </p:spPr>
      </p:sp>
      <p:sp>
        <p:nvSpPr>
          <p:cNvPr id="3" name="Notes Placeholder 2"/>
          <p:cNvSpPr>
            <a:spLocks noGrp="1"/>
          </p:cNvSpPr>
          <p:nvPr>
            <p:ph type="body" idx="1"/>
          </p:nvPr>
        </p:nvSpPr>
        <p:spPr>
          <a:xfrm>
            <a:off x="685800" y="3438525"/>
            <a:ext cx="5486400" cy="4562475"/>
          </a:xfrm>
        </p:spPr>
        <p:txBody>
          <a:bodyPr/>
          <a:lstStyle/>
          <a:p>
            <a:r>
              <a:rPr lang="en-GB" dirty="0"/>
              <a:t>There are some common themes in stronger local authorities that have been identified by Ofsted through inspections. </a:t>
            </a:r>
          </a:p>
          <a:p>
            <a:endParaRPr lang="en-GB" sz="1100" dirty="0"/>
          </a:p>
          <a:p>
            <a:pPr marL="171450" indent="-171450">
              <a:buFont typeface="Arial" panose="020B0604020202020204" pitchFamily="34" charset="0"/>
              <a:buChar char="•"/>
            </a:pPr>
            <a:r>
              <a:rPr lang="en-GB" dirty="0"/>
              <a:t>A strong culture of continuous learning and improvement within the local authority and across the partnership, informed by audits and links to training</a:t>
            </a:r>
            <a:endParaRPr lang="en-GB" sz="1100" dirty="0"/>
          </a:p>
          <a:p>
            <a:pPr marL="171450" lvl="0" indent="-171450">
              <a:buFont typeface="Arial" panose="020B0604020202020204" pitchFamily="34" charset="0"/>
              <a:buChar char="•"/>
            </a:pPr>
            <a:r>
              <a:rPr lang="en-GB" dirty="0"/>
              <a:t>Good quality performance data that is used effectively to identify potential strengths and weaknesses. </a:t>
            </a:r>
          </a:p>
          <a:p>
            <a:pPr marL="171450" lvl="0" indent="-171450">
              <a:buFont typeface="Arial" panose="020B0604020202020204" pitchFamily="34" charset="0"/>
              <a:buChar char="•"/>
            </a:pPr>
            <a:endParaRPr lang="en-GB" sz="1100" dirty="0"/>
          </a:p>
          <a:p>
            <a:pPr marL="171450" lvl="0" indent="-171450">
              <a:buFont typeface="Arial" panose="020B0604020202020204" pitchFamily="34" charset="0"/>
              <a:buChar char="•"/>
            </a:pPr>
            <a:r>
              <a:rPr lang="en-GB" dirty="0"/>
              <a:t>Scrutiny and analysis of performance data results in effective exploration of underlying practice issues and leads to effective action</a:t>
            </a:r>
          </a:p>
          <a:p>
            <a:pPr marL="171450" lvl="0" indent="-171450">
              <a:buFont typeface="Arial" panose="020B0604020202020204" pitchFamily="34" charset="0"/>
              <a:buChar char="•"/>
            </a:pPr>
            <a:endParaRPr lang="en-GB" sz="1100" dirty="0"/>
          </a:p>
          <a:p>
            <a:pPr marL="171450" lvl="0" indent="-171450">
              <a:buFont typeface="Arial" panose="020B0604020202020204" pitchFamily="34" charset="0"/>
              <a:buChar char="•"/>
            </a:pPr>
            <a:r>
              <a:rPr lang="en-GB" dirty="0"/>
              <a:t>Wide ranging quality assurance programme with a variety of methods including group supervision, audit, multi-agency audits, external scrutiny and peer review.</a:t>
            </a:r>
          </a:p>
          <a:p>
            <a:pPr marL="171450" lvl="0" indent="-171450">
              <a:buFont typeface="Arial" panose="020B0604020202020204" pitchFamily="34" charset="0"/>
              <a:buChar char="•"/>
            </a:pPr>
            <a:endParaRPr lang="en-GB" sz="1100" dirty="0"/>
          </a:p>
          <a:p>
            <a:pPr marL="171450" lvl="0" indent="-171450">
              <a:buFont typeface="Arial" panose="020B0604020202020204" pitchFamily="34" charset="0"/>
              <a:buChar char="•"/>
            </a:pPr>
            <a:r>
              <a:rPr lang="en-GB" dirty="0"/>
              <a:t>A range of good-quality performance and quality assurance reports with clear</a:t>
            </a:r>
          </a:p>
          <a:p>
            <a:pPr lvl="0"/>
            <a:r>
              <a:rPr lang="en-GB" dirty="0"/>
              <a:t> narrative explaining the findings and actions required to improve practice. This gives senior managers an effective line of sight to the quality of frontline. Being able to effectively articulate and evidence the impact of quality assurance activity is key to securing a positive judgement for the impact of leaders on improving practice. </a:t>
            </a:r>
            <a:endParaRPr lang="en-GB" sz="1100" dirty="0"/>
          </a:p>
          <a:p>
            <a:r>
              <a:rPr lang="en-GB" dirty="0"/>
              <a:t>	</a:t>
            </a:r>
            <a:endParaRPr lang="en-GB" sz="1100" dirty="0"/>
          </a:p>
          <a:p>
            <a:r>
              <a:rPr lang="en-GB" dirty="0"/>
              <a:t>Excerpt from Practice and Principles Quality Assurance (1) - Ofsted and NW ADCS</a:t>
            </a:r>
          </a:p>
        </p:txBody>
      </p:sp>
      <p:sp>
        <p:nvSpPr>
          <p:cNvPr id="4" name="Slide Number Placeholder 3"/>
          <p:cNvSpPr>
            <a:spLocks noGrp="1"/>
          </p:cNvSpPr>
          <p:nvPr>
            <p:ph type="sldNum" sz="quarter" idx="5"/>
          </p:nvPr>
        </p:nvSpPr>
        <p:spPr/>
        <p:txBody>
          <a:bodyPr/>
          <a:lstStyle/>
          <a:p>
            <a:fld id="{F12BFE14-EB5B-4657-83FF-A1A6CFA4422F}" type="slidenum">
              <a:rPr lang="en-GB" smtClean="0"/>
              <a:t>4</a:t>
            </a:fld>
            <a:endParaRPr lang="en-GB"/>
          </a:p>
        </p:txBody>
      </p:sp>
    </p:spTree>
    <p:extLst>
      <p:ext uri="{BB962C8B-B14F-4D97-AF65-F5344CB8AC3E}">
        <p14:creationId xmlns:p14="http://schemas.microsoft.com/office/powerpoint/2010/main" val="195662539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866775" y="-114300"/>
            <a:ext cx="5486400" cy="3086100"/>
          </a:xfrm>
        </p:spPr>
      </p:sp>
      <p:sp>
        <p:nvSpPr>
          <p:cNvPr id="3" name="Notes Placeholder 2"/>
          <p:cNvSpPr>
            <a:spLocks noGrp="1"/>
          </p:cNvSpPr>
          <p:nvPr>
            <p:ph type="body" idx="1"/>
          </p:nvPr>
        </p:nvSpPr>
        <p:spPr>
          <a:xfrm>
            <a:off x="685800" y="3047999"/>
            <a:ext cx="5486400" cy="5876925"/>
          </a:xfrm>
        </p:spPr>
        <p:txBody>
          <a:bodyPr/>
          <a:lstStyle/>
          <a:p>
            <a:r>
              <a:rPr lang="en-GB" dirty="0"/>
              <a:t> </a:t>
            </a:r>
            <a:endParaRPr lang="en-GB" sz="1600" dirty="0"/>
          </a:p>
          <a:p>
            <a:r>
              <a:rPr lang="en-GB" dirty="0"/>
              <a:t>A key component of the ILACS inspection is the “Impact of Leaders on Social Work Practice.” </a:t>
            </a:r>
          </a:p>
          <a:p>
            <a:pPr lvl="1"/>
            <a:r>
              <a:rPr lang="en-GB" dirty="0"/>
              <a:t>This judgement is likely to be judged good if the following apply: </a:t>
            </a:r>
            <a:endParaRPr lang="en-GB" sz="1100" dirty="0"/>
          </a:p>
          <a:p>
            <a:pPr lvl="1"/>
            <a:r>
              <a:rPr lang="en-GB" b="1" dirty="0"/>
              <a:t>Strategic Leadership</a:t>
            </a:r>
            <a:r>
              <a:rPr lang="en-GB" dirty="0"/>
              <a:t> – “The chief executive and lead member are well informed and hold the DCS and their leadership team to account for the quality of practice and the challenges in the local area. This is exemplified through accurate assessments of practice that drive improvement”</a:t>
            </a:r>
          </a:p>
          <a:p>
            <a:pPr lvl="1"/>
            <a:endParaRPr lang="en-GB" sz="1100" dirty="0"/>
          </a:p>
          <a:p>
            <a:pPr lvl="1"/>
            <a:r>
              <a:rPr lang="en-GB" b="1" dirty="0"/>
              <a:t>Learning Culture</a:t>
            </a:r>
            <a:r>
              <a:rPr lang="en-GB" dirty="0"/>
              <a:t> -</a:t>
            </a:r>
            <a:r>
              <a:rPr lang="en-GB" sz="1100" dirty="0"/>
              <a:t> “</a:t>
            </a:r>
            <a:r>
              <a:rPr lang="en-GB" dirty="0"/>
              <a:t>The local authority has a track record of responding appropriately, effectively and quickly to areas for development, service deficiencies or new demands and shows resilience to new challenges. The local authority’s self-evaluation of practice is accurate…</a:t>
            </a:r>
            <a:r>
              <a:rPr lang="en-GB" sz="1100" dirty="0"/>
              <a:t> </a:t>
            </a:r>
            <a:r>
              <a:rPr lang="en-GB" dirty="0"/>
              <a:t>The local authority can demonstrate evidence of practice that is informed and sustainably improved by feedback, research and intelligence about the quality of services”</a:t>
            </a:r>
          </a:p>
          <a:p>
            <a:pPr lvl="1"/>
            <a:endParaRPr lang="en-GB" sz="1100" dirty="0"/>
          </a:p>
          <a:p>
            <a:pPr lvl="1"/>
            <a:r>
              <a:rPr lang="en-GB" b="1" dirty="0"/>
              <a:t>Performance management </a:t>
            </a:r>
            <a:r>
              <a:rPr lang="en-GB" dirty="0"/>
              <a:t>“The local authority, through performance management and monitoring, has an accurate and systematically updated understanding of its effectiveness and uses this to drive improvement…Management oversight of practice, including practice scrutiny by senior managers, is established, systematic and used clearly to improve the quality of decisions and the provision of help to children and young people”</a:t>
            </a:r>
          </a:p>
          <a:p>
            <a:pPr lvl="1"/>
            <a:endParaRPr lang="en-GB" sz="1100" dirty="0"/>
          </a:p>
          <a:p>
            <a:pPr lvl="1"/>
            <a:r>
              <a:rPr lang="en-GB" b="1" dirty="0"/>
              <a:t>Workforce</a:t>
            </a:r>
            <a:r>
              <a:rPr lang="en-GB" dirty="0"/>
              <a:t> – “Careful monitoring of workloads and oversight of the impact of wider systems on working conditions for practitioners ensures that they have the capacity and ability to develop meaningful relationships with children and families… There is effective organisational support for the training and professional development of social workers and managers. Leaders and managers have created an environment where good social work can flourish and this is evident in the overall quality and impact of social work”</a:t>
            </a:r>
            <a:endParaRPr lang="en-GB" sz="1100" dirty="0"/>
          </a:p>
          <a:p>
            <a:r>
              <a:rPr lang="en-GB" b="1" dirty="0"/>
              <a:t> </a:t>
            </a:r>
            <a:endParaRPr lang="en-GB" sz="1100" dirty="0"/>
          </a:p>
          <a:p>
            <a:endParaRPr lang="en-GB" dirty="0"/>
          </a:p>
        </p:txBody>
      </p:sp>
      <p:sp>
        <p:nvSpPr>
          <p:cNvPr id="4" name="Slide Number Placeholder 3"/>
          <p:cNvSpPr>
            <a:spLocks noGrp="1"/>
          </p:cNvSpPr>
          <p:nvPr>
            <p:ph type="sldNum" sz="quarter" idx="5"/>
          </p:nvPr>
        </p:nvSpPr>
        <p:spPr/>
        <p:txBody>
          <a:bodyPr/>
          <a:lstStyle/>
          <a:p>
            <a:fld id="{F12BFE14-EB5B-4657-83FF-A1A6CFA4422F}" type="slidenum">
              <a:rPr lang="en-GB" smtClean="0"/>
              <a:t>5</a:t>
            </a:fld>
            <a:endParaRPr lang="en-GB"/>
          </a:p>
        </p:txBody>
      </p:sp>
    </p:spTree>
    <p:extLst>
      <p:ext uri="{BB962C8B-B14F-4D97-AF65-F5344CB8AC3E}">
        <p14:creationId xmlns:p14="http://schemas.microsoft.com/office/powerpoint/2010/main" val="259810576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238125"/>
            <a:ext cx="5486400" cy="3086100"/>
          </a:xfrm>
        </p:spPr>
      </p:sp>
      <p:sp>
        <p:nvSpPr>
          <p:cNvPr id="3" name="Notes Placeholder 2"/>
          <p:cNvSpPr>
            <a:spLocks noGrp="1"/>
          </p:cNvSpPr>
          <p:nvPr>
            <p:ph type="body" idx="1"/>
          </p:nvPr>
        </p:nvSpPr>
        <p:spPr>
          <a:xfrm>
            <a:off x="685800" y="3429000"/>
            <a:ext cx="5486400" cy="4572000"/>
          </a:xfrm>
        </p:spPr>
        <p:txBody>
          <a:bodyPr/>
          <a:lstStyle/>
          <a:p>
            <a:r>
              <a:rPr lang="en-GB" dirty="0"/>
              <a:t>This proposal identifies 12 core components for a Quality Assurance Framework with brief (not exhaustive) explanatory notes to help to develop a common understanding that should be tailored for each organisation.</a:t>
            </a:r>
          </a:p>
          <a:p>
            <a:endParaRPr lang="en-GB" dirty="0"/>
          </a:p>
          <a:p>
            <a:r>
              <a:rPr lang="en-GB" dirty="0"/>
              <a:t> We have listed the 12 components discussed at the last meeting and organised them in way that holds together as a whole system.  The proposal and guidance  is based on our review of the QAFs across the region, review of some work done by the North West ADCS group and a briefing by Research in Practice.</a:t>
            </a:r>
          </a:p>
          <a:p>
            <a:endParaRPr lang="en-GB" dirty="0"/>
          </a:p>
          <a:p>
            <a:pPr marL="171450" indent="-171450">
              <a:buFont typeface="Arial" panose="020B0604020202020204" pitchFamily="34" charset="0"/>
              <a:buChar char="•"/>
            </a:pPr>
            <a:r>
              <a:rPr lang="en-GB" dirty="0"/>
              <a:t>Performance meetings and reports</a:t>
            </a:r>
          </a:p>
          <a:p>
            <a:pPr marL="171450" lvl="0" indent="-171450">
              <a:buFont typeface="Arial" panose="020B0604020202020204" pitchFamily="34" charset="0"/>
              <a:buChar char="•"/>
            </a:pPr>
            <a:r>
              <a:rPr lang="en-GB" dirty="0"/>
              <a:t>Performance data</a:t>
            </a:r>
          </a:p>
          <a:p>
            <a:pPr marL="171450" lvl="0" indent="-171450">
              <a:buFont typeface="Arial" panose="020B0604020202020204" pitchFamily="34" charset="0"/>
              <a:buChar char="•"/>
            </a:pPr>
            <a:r>
              <a:rPr lang="en-GB" dirty="0"/>
              <a:t>Practice standards, including procedures and regulation </a:t>
            </a:r>
          </a:p>
          <a:p>
            <a:pPr marL="171450" lvl="0" indent="-171450">
              <a:buFont typeface="Arial" panose="020B0604020202020204" pitchFamily="34" charset="0"/>
              <a:buChar char="•"/>
            </a:pPr>
            <a:r>
              <a:rPr lang="en-GB" dirty="0"/>
              <a:t>Case audit</a:t>
            </a:r>
          </a:p>
          <a:p>
            <a:pPr marL="171450" lvl="0" indent="-171450">
              <a:buFont typeface="Arial" panose="020B0604020202020204" pitchFamily="34" charset="0"/>
              <a:buChar char="•"/>
            </a:pPr>
            <a:r>
              <a:rPr lang="en-GB" dirty="0"/>
              <a:t>Supervision standards and audit</a:t>
            </a:r>
          </a:p>
          <a:p>
            <a:pPr marL="171450" lvl="0" indent="-171450">
              <a:buFont typeface="Arial" panose="020B0604020202020204" pitchFamily="34" charset="0"/>
              <a:buChar char="•"/>
            </a:pPr>
            <a:r>
              <a:rPr lang="en-GB" dirty="0"/>
              <a:t>Practice observation</a:t>
            </a:r>
          </a:p>
          <a:p>
            <a:endParaRPr lang="en-GB" dirty="0"/>
          </a:p>
        </p:txBody>
      </p:sp>
      <p:sp>
        <p:nvSpPr>
          <p:cNvPr id="4" name="Slide Number Placeholder 3"/>
          <p:cNvSpPr>
            <a:spLocks noGrp="1"/>
          </p:cNvSpPr>
          <p:nvPr>
            <p:ph type="sldNum" sz="quarter" idx="5"/>
          </p:nvPr>
        </p:nvSpPr>
        <p:spPr/>
        <p:txBody>
          <a:bodyPr/>
          <a:lstStyle/>
          <a:p>
            <a:fld id="{F12BFE14-EB5B-4657-83FF-A1A6CFA4422F}" type="slidenum">
              <a:rPr lang="en-GB" smtClean="0"/>
              <a:t>6</a:t>
            </a:fld>
            <a:endParaRPr lang="en-GB"/>
          </a:p>
        </p:txBody>
      </p:sp>
    </p:spTree>
    <p:extLst>
      <p:ext uri="{BB962C8B-B14F-4D97-AF65-F5344CB8AC3E}">
        <p14:creationId xmlns:p14="http://schemas.microsoft.com/office/powerpoint/2010/main" val="325058041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266700"/>
            <a:ext cx="5486400" cy="3086100"/>
          </a:xfrm>
        </p:spPr>
      </p:sp>
      <p:sp>
        <p:nvSpPr>
          <p:cNvPr id="3" name="Notes Placeholder 2"/>
          <p:cNvSpPr>
            <a:spLocks noGrp="1"/>
          </p:cNvSpPr>
          <p:nvPr>
            <p:ph type="body" idx="1"/>
          </p:nvPr>
        </p:nvSpPr>
        <p:spPr>
          <a:xfrm>
            <a:off x="685800" y="3762375"/>
            <a:ext cx="5486400" cy="4238625"/>
          </a:xfrm>
        </p:spPr>
        <p:txBody>
          <a:bodyPr/>
          <a:lstStyle/>
          <a:p>
            <a:r>
              <a:rPr lang="en-GB" dirty="0"/>
              <a:t>Feedback from children and families, inc learning from complaints and compliments</a:t>
            </a:r>
          </a:p>
          <a:p>
            <a:endParaRPr lang="en-GB" dirty="0"/>
          </a:p>
          <a:p>
            <a:pPr lvl="0"/>
            <a:r>
              <a:rPr lang="en-GB" dirty="0"/>
              <a:t>Distributed leadership and  accountability with clear roles and responsibilities – inc clear role for PSW</a:t>
            </a:r>
          </a:p>
          <a:p>
            <a:pPr lvl="0"/>
            <a:endParaRPr lang="en-GB" dirty="0"/>
          </a:p>
          <a:p>
            <a:pPr lvl="0"/>
            <a:r>
              <a:rPr lang="en-GB" dirty="0"/>
              <a:t>Voice of the workforce</a:t>
            </a:r>
          </a:p>
          <a:p>
            <a:pPr lvl="0"/>
            <a:endParaRPr lang="en-GB" dirty="0"/>
          </a:p>
          <a:p>
            <a:pPr lvl="0"/>
            <a:r>
              <a:rPr lang="en-GB" dirty="0"/>
              <a:t>Learning culture that informs training and practice development</a:t>
            </a:r>
          </a:p>
          <a:p>
            <a:pPr lvl="0"/>
            <a:endParaRPr lang="en-GB" dirty="0"/>
          </a:p>
          <a:p>
            <a:pPr lvl="0"/>
            <a:r>
              <a:rPr lang="en-GB" dirty="0"/>
              <a:t>Moderation system</a:t>
            </a:r>
          </a:p>
          <a:p>
            <a:pPr lvl="0"/>
            <a:endParaRPr lang="en-GB" dirty="0"/>
          </a:p>
          <a:p>
            <a:pPr lvl="0"/>
            <a:r>
              <a:rPr lang="en-GB" dirty="0"/>
              <a:t>Self-evaluation and improvement plan</a:t>
            </a:r>
          </a:p>
          <a:p>
            <a:endParaRPr lang="en-GB" dirty="0"/>
          </a:p>
        </p:txBody>
      </p:sp>
      <p:sp>
        <p:nvSpPr>
          <p:cNvPr id="4" name="Slide Number Placeholder 3"/>
          <p:cNvSpPr>
            <a:spLocks noGrp="1"/>
          </p:cNvSpPr>
          <p:nvPr>
            <p:ph type="sldNum" sz="quarter" idx="5"/>
          </p:nvPr>
        </p:nvSpPr>
        <p:spPr/>
        <p:txBody>
          <a:bodyPr/>
          <a:lstStyle/>
          <a:p>
            <a:fld id="{F12BFE14-EB5B-4657-83FF-A1A6CFA4422F}" type="slidenum">
              <a:rPr lang="en-GB" smtClean="0"/>
              <a:t>7</a:t>
            </a:fld>
            <a:endParaRPr lang="en-GB"/>
          </a:p>
        </p:txBody>
      </p:sp>
    </p:spTree>
    <p:extLst>
      <p:ext uri="{BB962C8B-B14F-4D97-AF65-F5344CB8AC3E}">
        <p14:creationId xmlns:p14="http://schemas.microsoft.com/office/powerpoint/2010/main" val="36029454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85725"/>
            <a:ext cx="5486400" cy="3086100"/>
          </a:xfrm>
        </p:spPr>
      </p:sp>
      <p:sp>
        <p:nvSpPr>
          <p:cNvPr id="3" name="Notes Placeholder 2"/>
          <p:cNvSpPr>
            <a:spLocks noGrp="1"/>
          </p:cNvSpPr>
          <p:nvPr>
            <p:ph type="body" idx="1"/>
          </p:nvPr>
        </p:nvSpPr>
        <p:spPr>
          <a:xfrm>
            <a:off x="685800" y="3248025"/>
            <a:ext cx="5486400" cy="4752975"/>
          </a:xfrm>
        </p:spPr>
        <p:txBody>
          <a:bodyPr/>
          <a:lstStyle/>
          <a:p>
            <a:r>
              <a:rPr lang="en-GB" dirty="0"/>
              <a:t>All the activity within the following 11 components should feed into some form of Performance Meeting or Board:</a:t>
            </a:r>
          </a:p>
          <a:p>
            <a:endParaRPr lang="en-GB" dirty="0"/>
          </a:p>
          <a:p>
            <a:pPr marL="171450" lvl="0" indent="-171450">
              <a:buFont typeface="Arial" panose="020B0604020202020204" pitchFamily="34" charset="0"/>
              <a:buChar char="•"/>
            </a:pPr>
            <a:r>
              <a:rPr lang="en-GB" dirty="0"/>
              <a:t>Performance boards/meetings consider performance data and reports, alongside workforce development and summary audit reports with an emphasis on analysis, findings, action and learning, with the ability to drill down into services or themes</a:t>
            </a:r>
          </a:p>
          <a:p>
            <a:pPr marL="171450" lvl="0" indent="-171450">
              <a:buFont typeface="Arial" panose="020B0604020202020204" pitchFamily="34" charset="0"/>
              <a:buChar char="•"/>
            </a:pPr>
            <a:endParaRPr lang="en-GB" dirty="0"/>
          </a:p>
          <a:p>
            <a:pPr marL="171450" lvl="0" indent="-171450">
              <a:buFont typeface="Arial" panose="020B0604020202020204" pitchFamily="34" charset="0"/>
              <a:buChar char="•"/>
            </a:pPr>
            <a:r>
              <a:rPr lang="en-GB" dirty="0"/>
              <a:t>Performance meetings will be tailored to the needs of the organisation but need to have a golden thread through the organisation</a:t>
            </a:r>
          </a:p>
          <a:p>
            <a:pPr marL="171450" lvl="0" indent="-171450">
              <a:buFont typeface="Arial" panose="020B0604020202020204" pitchFamily="34" charset="0"/>
              <a:buChar char="•"/>
            </a:pPr>
            <a:endParaRPr lang="en-GB" dirty="0"/>
          </a:p>
          <a:p>
            <a:pPr marL="171450" indent="-171450">
              <a:buFont typeface="Arial" panose="020B0604020202020204" pitchFamily="34" charset="0"/>
              <a:buChar char="•"/>
            </a:pPr>
            <a:r>
              <a:rPr lang="en-GB" dirty="0"/>
              <a:t>Discussions about quality of practice and learning from audits should be an integral part of regular performance discussions and learning</a:t>
            </a:r>
          </a:p>
        </p:txBody>
      </p:sp>
      <p:sp>
        <p:nvSpPr>
          <p:cNvPr id="4" name="Slide Number Placeholder 3"/>
          <p:cNvSpPr>
            <a:spLocks noGrp="1"/>
          </p:cNvSpPr>
          <p:nvPr>
            <p:ph type="sldNum" sz="quarter" idx="5"/>
          </p:nvPr>
        </p:nvSpPr>
        <p:spPr/>
        <p:txBody>
          <a:bodyPr/>
          <a:lstStyle/>
          <a:p>
            <a:fld id="{F12BFE14-EB5B-4657-83FF-A1A6CFA4422F}" type="slidenum">
              <a:rPr lang="en-GB" smtClean="0"/>
              <a:t>8</a:t>
            </a:fld>
            <a:endParaRPr lang="en-GB"/>
          </a:p>
        </p:txBody>
      </p:sp>
    </p:spTree>
    <p:extLst>
      <p:ext uri="{BB962C8B-B14F-4D97-AF65-F5344CB8AC3E}">
        <p14:creationId xmlns:p14="http://schemas.microsoft.com/office/powerpoint/2010/main" val="52790511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800100" y="0"/>
            <a:ext cx="5486400" cy="3086100"/>
          </a:xfrm>
        </p:spPr>
      </p:sp>
      <p:sp>
        <p:nvSpPr>
          <p:cNvPr id="3" name="Notes Placeholder 2"/>
          <p:cNvSpPr>
            <a:spLocks noGrp="1"/>
          </p:cNvSpPr>
          <p:nvPr>
            <p:ph type="body" idx="1"/>
          </p:nvPr>
        </p:nvSpPr>
        <p:spPr>
          <a:xfrm>
            <a:off x="685800" y="3333749"/>
            <a:ext cx="5486400" cy="5351463"/>
          </a:xfrm>
        </p:spPr>
        <p:txBody>
          <a:bodyPr/>
          <a:lstStyle/>
          <a:p>
            <a:pPr lvl="0"/>
            <a:r>
              <a:rPr lang="en-GB" dirty="0"/>
              <a:t>Quantitative reviews of data are a means of indirect QA (rather than a direct examination of practice), most often focused on monitoring compliance through process measures that tell us how much and how often and less often looking at outcome performance measures.</a:t>
            </a:r>
          </a:p>
          <a:p>
            <a:r>
              <a:rPr lang="en-GB" dirty="0"/>
              <a:t> </a:t>
            </a:r>
          </a:p>
          <a:p>
            <a:r>
              <a:rPr lang="en-GB" dirty="0"/>
              <a:t>There is separate SESLIP data group so this group will not lead on data although of course there are links and the DCS group are keen that we share ideas about how we develop data confidence.</a:t>
            </a:r>
          </a:p>
          <a:p>
            <a:endParaRPr lang="en-GB" dirty="0"/>
          </a:p>
          <a:p>
            <a:pPr lvl="0"/>
            <a:r>
              <a:rPr lang="en-GB" dirty="0"/>
              <a:t>Data confidence requires understanding of:</a:t>
            </a:r>
          </a:p>
          <a:p>
            <a:pPr lvl="0"/>
            <a:r>
              <a:rPr lang="en-GB" dirty="0"/>
              <a:t>Data source– where is it drawn from on the case recording system</a:t>
            </a:r>
          </a:p>
          <a:p>
            <a:pPr lvl="0"/>
            <a:r>
              <a:rPr lang="en-GB" dirty="0"/>
              <a:t>Accuracy and timeliness of recording</a:t>
            </a:r>
          </a:p>
          <a:p>
            <a:pPr lvl="0"/>
            <a:r>
              <a:rPr lang="en-GB" dirty="0"/>
              <a:t>Purpose - what it is describing/measuring and what it may be telling us about practice and impact</a:t>
            </a:r>
          </a:p>
          <a:p>
            <a:pPr lvl="0"/>
            <a:r>
              <a:rPr lang="en-GB" dirty="0"/>
              <a:t>Trend and comparison (internal and external)</a:t>
            </a:r>
          </a:p>
          <a:p>
            <a:r>
              <a:rPr lang="en-GB" dirty="0"/>
              <a:t> Data output is only as good as the input, therefore recording needs to be addressed, as does the understanding of whether the reports are drawing information from the correct sources</a:t>
            </a:r>
          </a:p>
          <a:p>
            <a:endParaRPr lang="en-GB" dirty="0"/>
          </a:p>
          <a:p>
            <a:pPr lvl="0"/>
            <a:r>
              <a:rPr lang="en-GB" dirty="0"/>
              <a:t>Performance information should not be treated as a straightforward measure of good or bad practice but interrogated to see what lies behind it. A low number of children being removed from their birth families, for example, can arise from skilled help making the children safe or from a poor quality assessment of risk. Munro (2011)</a:t>
            </a:r>
          </a:p>
          <a:p>
            <a:r>
              <a:rPr lang="en-GB" dirty="0"/>
              <a:t> </a:t>
            </a:r>
          </a:p>
          <a:p>
            <a:pPr lvl="0"/>
            <a:r>
              <a:rPr lang="en-GB" dirty="0"/>
              <a:t>Effective organisations will be drawing a range of data from across the system to triangulate with other evidence. Since ‘not everything that counts can be counted’, data must be analysed in combination with qualitative analysis of written records, observation of practice and feedback from children, families and young people</a:t>
            </a:r>
          </a:p>
          <a:p>
            <a:endParaRPr lang="en-GB" dirty="0"/>
          </a:p>
        </p:txBody>
      </p:sp>
      <p:sp>
        <p:nvSpPr>
          <p:cNvPr id="4" name="Slide Number Placeholder 3"/>
          <p:cNvSpPr>
            <a:spLocks noGrp="1"/>
          </p:cNvSpPr>
          <p:nvPr>
            <p:ph type="sldNum" sz="quarter" idx="5"/>
          </p:nvPr>
        </p:nvSpPr>
        <p:spPr/>
        <p:txBody>
          <a:bodyPr/>
          <a:lstStyle/>
          <a:p>
            <a:fld id="{F12BFE14-EB5B-4657-83FF-A1A6CFA4422F}" type="slidenum">
              <a:rPr lang="en-GB" smtClean="0"/>
              <a:t>9</a:t>
            </a:fld>
            <a:endParaRPr lang="en-GB"/>
          </a:p>
        </p:txBody>
      </p:sp>
    </p:spTree>
    <p:extLst>
      <p:ext uri="{BB962C8B-B14F-4D97-AF65-F5344CB8AC3E}">
        <p14:creationId xmlns:p14="http://schemas.microsoft.com/office/powerpoint/2010/main" val="270487650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DC6F650A-0C4F-477E-9777-DAB4961AE487}" type="datetimeFigureOut">
              <a:rPr lang="en-GB" smtClean="0"/>
              <a:t>17/02/2020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B6810CF-3C34-46D3-B68B-42C2C1DD82B1}" type="slidenum">
              <a:rPr lang="en-GB" smtClean="0"/>
              <a:t>‹#›</a:t>
            </a:fld>
            <a:endParaRPr lang="en-GB"/>
          </a:p>
        </p:txBody>
      </p:sp>
    </p:spTree>
    <p:extLst>
      <p:ext uri="{BB962C8B-B14F-4D97-AF65-F5344CB8AC3E}">
        <p14:creationId xmlns:p14="http://schemas.microsoft.com/office/powerpoint/2010/main" val="146103651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C6F650A-0C4F-477E-9777-DAB4961AE487}" type="datetimeFigureOut">
              <a:rPr lang="en-GB" smtClean="0"/>
              <a:t>17/02/2020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B6810CF-3C34-46D3-B68B-42C2C1DD82B1}" type="slidenum">
              <a:rPr lang="en-GB" smtClean="0"/>
              <a:t>‹#›</a:t>
            </a:fld>
            <a:endParaRPr lang="en-GB"/>
          </a:p>
        </p:txBody>
      </p:sp>
    </p:spTree>
    <p:extLst>
      <p:ext uri="{BB962C8B-B14F-4D97-AF65-F5344CB8AC3E}">
        <p14:creationId xmlns:p14="http://schemas.microsoft.com/office/powerpoint/2010/main" val="347611616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C6F650A-0C4F-477E-9777-DAB4961AE487}" type="datetimeFigureOut">
              <a:rPr lang="en-GB" smtClean="0"/>
              <a:t>17/02/2020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B6810CF-3C34-46D3-B68B-42C2C1DD82B1}" type="slidenum">
              <a:rPr lang="en-GB" smtClean="0"/>
              <a:t>‹#›</a:t>
            </a:fld>
            <a:endParaRPr lang="en-GB"/>
          </a:p>
        </p:txBody>
      </p:sp>
    </p:spTree>
    <p:extLst>
      <p:ext uri="{BB962C8B-B14F-4D97-AF65-F5344CB8AC3E}">
        <p14:creationId xmlns:p14="http://schemas.microsoft.com/office/powerpoint/2010/main" val="14533053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C6F650A-0C4F-477E-9777-DAB4961AE487}" type="datetimeFigureOut">
              <a:rPr lang="en-GB" smtClean="0"/>
              <a:t>17/02/2020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B6810CF-3C34-46D3-B68B-42C2C1DD82B1}" type="slidenum">
              <a:rPr lang="en-GB" smtClean="0"/>
              <a:t>‹#›</a:t>
            </a:fld>
            <a:endParaRPr lang="en-GB"/>
          </a:p>
        </p:txBody>
      </p:sp>
    </p:spTree>
    <p:extLst>
      <p:ext uri="{BB962C8B-B14F-4D97-AF65-F5344CB8AC3E}">
        <p14:creationId xmlns:p14="http://schemas.microsoft.com/office/powerpoint/2010/main" val="375592433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C6F650A-0C4F-477E-9777-DAB4961AE487}" type="datetimeFigureOut">
              <a:rPr lang="en-GB" smtClean="0"/>
              <a:t>17/02/2020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B6810CF-3C34-46D3-B68B-42C2C1DD82B1}" type="slidenum">
              <a:rPr lang="en-GB" smtClean="0"/>
              <a:t>‹#›</a:t>
            </a:fld>
            <a:endParaRPr lang="en-GB"/>
          </a:p>
        </p:txBody>
      </p:sp>
    </p:spTree>
    <p:extLst>
      <p:ext uri="{BB962C8B-B14F-4D97-AF65-F5344CB8AC3E}">
        <p14:creationId xmlns:p14="http://schemas.microsoft.com/office/powerpoint/2010/main" val="36612092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DC6F650A-0C4F-477E-9777-DAB4961AE487}" type="datetimeFigureOut">
              <a:rPr lang="en-GB" smtClean="0"/>
              <a:t>17/02/2020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B6810CF-3C34-46D3-B68B-42C2C1DD82B1}" type="slidenum">
              <a:rPr lang="en-GB" smtClean="0"/>
              <a:t>‹#›</a:t>
            </a:fld>
            <a:endParaRPr lang="en-GB"/>
          </a:p>
        </p:txBody>
      </p:sp>
    </p:spTree>
    <p:extLst>
      <p:ext uri="{BB962C8B-B14F-4D97-AF65-F5344CB8AC3E}">
        <p14:creationId xmlns:p14="http://schemas.microsoft.com/office/powerpoint/2010/main" val="200246118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DC6F650A-0C4F-477E-9777-DAB4961AE487}" type="datetimeFigureOut">
              <a:rPr lang="en-GB" smtClean="0"/>
              <a:t>17/02/2020</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3B6810CF-3C34-46D3-B68B-42C2C1DD82B1}" type="slidenum">
              <a:rPr lang="en-GB" smtClean="0"/>
              <a:t>‹#›</a:t>
            </a:fld>
            <a:endParaRPr lang="en-GB"/>
          </a:p>
        </p:txBody>
      </p:sp>
    </p:spTree>
    <p:extLst>
      <p:ext uri="{BB962C8B-B14F-4D97-AF65-F5344CB8AC3E}">
        <p14:creationId xmlns:p14="http://schemas.microsoft.com/office/powerpoint/2010/main" val="283961100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DC6F650A-0C4F-477E-9777-DAB4961AE487}" type="datetimeFigureOut">
              <a:rPr lang="en-GB" smtClean="0"/>
              <a:t>17/02/2020</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3B6810CF-3C34-46D3-B68B-42C2C1DD82B1}" type="slidenum">
              <a:rPr lang="en-GB" smtClean="0"/>
              <a:t>‹#›</a:t>
            </a:fld>
            <a:endParaRPr lang="en-GB"/>
          </a:p>
        </p:txBody>
      </p:sp>
    </p:spTree>
    <p:extLst>
      <p:ext uri="{BB962C8B-B14F-4D97-AF65-F5344CB8AC3E}">
        <p14:creationId xmlns:p14="http://schemas.microsoft.com/office/powerpoint/2010/main" val="33754051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C6F650A-0C4F-477E-9777-DAB4961AE487}" type="datetimeFigureOut">
              <a:rPr lang="en-GB" smtClean="0"/>
              <a:t>17/02/2020</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3B6810CF-3C34-46D3-B68B-42C2C1DD82B1}" type="slidenum">
              <a:rPr lang="en-GB" smtClean="0"/>
              <a:t>‹#›</a:t>
            </a:fld>
            <a:endParaRPr lang="en-GB"/>
          </a:p>
        </p:txBody>
      </p:sp>
    </p:spTree>
    <p:extLst>
      <p:ext uri="{BB962C8B-B14F-4D97-AF65-F5344CB8AC3E}">
        <p14:creationId xmlns:p14="http://schemas.microsoft.com/office/powerpoint/2010/main" val="372472769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DC6F650A-0C4F-477E-9777-DAB4961AE487}" type="datetimeFigureOut">
              <a:rPr lang="en-GB" smtClean="0"/>
              <a:t>17/02/2020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B6810CF-3C34-46D3-B68B-42C2C1DD82B1}" type="slidenum">
              <a:rPr lang="en-GB" smtClean="0"/>
              <a:t>‹#›</a:t>
            </a:fld>
            <a:endParaRPr lang="en-GB"/>
          </a:p>
        </p:txBody>
      </p:sp>
    </p:spTree>
    <p:extLst>
      <p:ext uri="{BB962C8B-B14F-4D97-AF65-F5344CB8AC3E}">
        <p14:creationId xmlns:p14="http://schemas.microsoft.com/office/powerpoint/2010/main" val="34079675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DC6F650A-0C4F-477E-9777-DAB4961AE487}" type="datetimeFigureOut">
              <a:rPr lang="en-GB" smtClean="0"/>
              <a:t>17/02/2020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B6810CF-3C34-46D3-B68B-42C2C1DD82B1}" type="slidenum">
              <a:rPr lang="en-GB" smtClean="0"/>
              <a:t>‹#›</a:t>
            </a:fld>
            <a:endParaRPr lang="en-GB"/>
          </a:p>
        </p:txBody>
      </p:sp>
    </p:spTree>
    <p:extLst>
      <p:ext uri="{BB962C8B-B14F-4D97-AF65-F5344CB8AC3E}">
        <p14:creationId xmlns:p14="http://schemas.microsoft.com/office/powerpoint/2010/main" val="28503313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rgbClr val="7030A0"/>
            </a:gs>
            <a:gs pos="4000">
              <a:schemeClr val="accent1">
                <a:lumMod val="45000"/>
                <a:lumOff val="55000"/>
              </a:schemeClr>
            </a:gs>
            <a:gs pos="83000">
              <a:schemeClr val="accent1">
                <a:lumMod val="45000"/>
                <a:lumOff val="55000"/>
              </a:schemeClr>
            </a:gs>
            <a:gs pos="100000">
              <a:schemeClr val="accent1">
                <a:lumMod val="30000"/>
                <a:lumOff val="70000"/>
              </a:schemeClr>
            </a:gs>
          </a:gsLst>
          <a:lin ang="54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C6F650A-0C4F-477E-9777-DAB4961AE487}" type="datetimeFigureOut">
              <a:rPr lang="en-GB" smtClean="0"/>
              <a:t>17/02/2020</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B6810CF-3C34-46D3-B68B-42C2C1DD82B1}" type="slidenum">
              <a:rPr lang="en-GB" smtClean="0"/>
              <a:t>‹#›</a:t>
            </a:fld>
            <a:endParaRPr lang="en-GB"/>
          </a:p>
        </p:txBody>
      </p:sp>
    </p:spTree>
    <p:extLst>
      <p:ext uri="{BB962C8B-B14F-4D97-AF65-F5344CB8AC3E}">
        <p14:creationId xmlns:p14="http://schemas.microsoft.com/office/powerpoint/2010/main" val="551884204"/>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5D38F5-C573-460A-A657-78099223FCE3}"/>
              </a:ext>
            </a:extLst>
          </p:cNvPr>
          <p:cNvSpPr>
            <a:spLocks noGrp="1"/>
          </p:cNvSpPr>
          <p:nvPr>
            <p:ph type="ctrTitle"/>
          </p:nvPr>
        </p:nvSpPr>
        <p:spPr/>
        <p:txBody>
          <a:bodyPr>
            <a:normAutofit fontScale="90000"/>
          </a:bodyPr>
          <a:lstStyle/>
          <a:p>
            <a:r>
              <a:rPr lang="en-GB" dirty="0"/>
              <a:t>Common Components of a Quality Assurance Framework</a:t>
            </a:r>
          </a:p>
        </p:txBody>
      </p:sp>
      <p:sp>
        <p:nvSpPr>
          <p:cNvPr id="3" name="Subtitle 2">
            <a:extLst>
              <a:ext uri="{FF2B5EF4-FFF2-40B4-BE49-F238E27FC236}">
                <a16:creationId xmlns:a16="http://schemas.microsoft.com/office/drawing/2014/main" id="{6AC6F136-25BD-4709-8A0B-28E3003B69C3}"/>
              </a:ext>
            </a:extLst>
          </p:cNvPr>
          <p:cNvSpPr>
            <a:spLocks noGrp="1"/>
          </p:cNvSpPr>
          <p:nvPr>
            <p:ph type="subTitle" idx="1"/>
          </p:nvPr>
        </p:nvSpPr>
        <p:spPr/>
        <p:txBody>
          <a:bodyPr/>
          <a:lstStyle/>
          <a:p>
            <a:r>
              <a:rPr lang="en-GB" dirty="0"/>
              <a:t>SESLIP Regional Quality Assurance Network</a:t>
            </a:r>
          </a:p>
          <a:p>
            <a:r>
              <a:rPr lang="en-GB" dirty="0"/>
              <a:t>Sponsor: Stuart Ashley, Assistant Director, Hampshire County Council</a:t>
            </a:r>
          </a:p>
          <a:p>
            <a:r>
              <a:rPr lang="en-GB" dirty="0"/>
              <a:t>SESLIP Consultant: Diane Williamson</a:t>
            </a:r>
          </a:p>
        </p:txBody>
      </p:sp>
    </p:spTree>
    <p:extLst>
      <p:ext uri="{BB962C8B-B14F-4D97-AF65-F5344CB8AC3E}">
        <p14:creationId xmlns:p14="http://schemas.microsoft.com/office/powerpoint/2010/main" val="359805322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BA9A99-370E-49D5-8B1A-591B73A77CCA}"/>
              </a:ext>
            </a:extLst>
          </p:cNvPr>
          <p:cNvSpPr>
            <a:spLocks noGrp="1"/>
          </p:cNvSpPr>
          <p:nvPr>
            <p:ph type="title"/>
          </p:nvPr>
        </p:nvSpPr>
        <p:spPr>
          <a:xfrm>
            <a:off x="838200" y="365125"/>
            <a:ext cx="10515600" cy="1132205"/>
          </a:xfrm>
        </p:spPr>
        <p:txBody>
          <a:bodyPr>
            <a:normAutofit fontScale="90000"/>
          </a:bodyPr>
          <a:lstStyle/>
          <a:p>
            <a:r>
              <a:rPr lang="en-GB" sz="4000" b="1" dirty="0"/>
              <a:t>Practice Standards, including Procedures and Regulation </a:t>
            </a:r>
            <a:br>
              <a:rPr lang="en-GB" dirty="0"/>
            </a:br>
            <a:endParaRPr lang="en-GB" dirty="0"/>
          </a:p>
        </p:txBody>
      </p:sp>
      <p:sp>
        <p:nvSpPr>
          <p:cNvPr id="3" name="Content Placeholder 2">
            <a:extLst>
              <a:ext uri="{FF2B5EF4-FFF2-40B4-BE49-F238E27FC236}">
                <a16:creationId xmlns:a16="http://schemas.microsoft.com/office/drawing/2014/main" id="{3FA32962-B8F5-4BAC-A3DD-F9AF91BBC807}"/>
              </a:ext>
            </a:extLst>
          </p:cNvPr>
          <p:cNvSpPr>
            <a:spLocks noGrp="1"/>
          </p:cNvSpPr>
          <p:nvPr>
            <p:ph idx="1"/>
          </p:nvPr>
        </p:nvSpPr>
        <p:spPr>
          <a:xfrm>
            <a:off x="838200" y="1314450"/>
            <a:ext cx="10515600" cy="5006340"/>
          </a:xfrm>
        </p:spPr>
        <p:txBody>
          <a:bodyPr/>
          <a:lstStyle/>
          <a:p>
            <a:r>
              <a:rPr lang="en-GB" dirty="0"/>
              <a:t>Practice standards that promote a shared understanding of good practice and support consistency of practice</a:t>
            </a:r>
          </a:p>
          <a:p>
            <a:r>
              <a:rPr lang="en-GB" dirty="0"/>
              <a:t>informed by the local authority’s social work model </a:t>
            </a:r>
          </a:p>
          <a:p>
            <a:pPr lvl="0"/>
            <a:r>
              <a:rPr lang="en-GB" dirty="0"/>
              <a:t>Informed by national professional guidance and legislation, Ofsted criteria, social work principles and standards of proficiency, and drawing on sources such as the Professional Capabilities Framework, the Knowledge and Skills Statements for child and family social work, as well as practice frameworks used in your organisation</a:t>
            </a:r>
          </a:p>
          <a:p>
            <a:r>
              <a:rPr lang="en-GB" dirty="0"/>
              <a:t>Informed by asking children and young people what is important to them.</a:t>
            </a:r>
          </a:p>
        </p:txBody>
      </p:sp>
    </p:spTree>
    <p:extLst>
      <p:ext uri="{BB962C8B-B14F-4D97-AF65-F5344CB8AC3E}">
        <p14:creationId xmlns:p14="http://schemas.microsoft.com/office/powerpoint/2010/main" val="290329854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9A69E1-932B-4B58-A145-152DD3B658FB}"/>
              </a:ext>
            </a:extLst>
          </p:cNvPr>
          <p:cNvSpPr>
            <a:spLocks noGrp="1"/>
          </p:cNvSpPr>
          <p:nvPr>
            <p:ph type="title"/>
          </p:nvPr>
        </p:nvSpPr>
        <p:spPr/>
        <p:txBody>
          <a:bodyPr/>
          <a:lstStyle/>
          <a:p>
            <a:r>
              <a:rPr lang="en-GB" sz="3600" b="1" dirty="0"/>
              <a:t>Case Audit (1</a:t>
            </a:r>
            <a:r>
              <a:rPr lang="en-GB" b="1" dirty="0"/>
              <a:t>)</a:t>
            </a:r>
            <a:br>
              <a:rPr lang="en-GB" dirty="0"/>
            </a:br>
            <a:endParaRPr lang="en-GB" dirty="0"/>
          </a:p>
        </p:txBody>
      </p:sp>
      <p:sp>
        <p:nvSpPr>
          <p:cNvPr id="3" name="Content Placeholder 2">
            <a:extLst>
              <a:ext uri="{FF2B5EF4-FFF2-40B4-BE49-F238E27FC236}">
                <a16:creationId xmlns:a16="http://schemas.microsoft.com/office/drawing/2014/main" id="{ACA244A9-C745-45D2-B699-119F74228D5C}"/>
              </a:ext>
            </a:extLst>
          </p:cNvPr>
          <p:cNvSpPr>
            <a:spLocks noGrp="1"/>
          </p:cNvSpPr>
          <p:nvPr>
            <p:ph idx="1"/>
          </p:nvPr>
        </p:nvSpPr>
        <p:spPr>
          <a:xfrm>
            <a:off x="529590" y="1452196"/>
            <a:ext cx="10515600" cy="5239117"/>
          </a:xfrm>
        </p:spPr>
        <p:txBody>
          <a:bodyPr/>
          <a:lstStyle/>
          <a:p>
            <a:r>
              <a:rPr lang="en-GB" dirty="0"/>
              <a:t>Case files should be a rich source of information about the presenting needs and services provided, quality of practice, case recording, management support and the views, experiences and outcomes of the child</a:t>
            </a:r>
          </a:p>
          <a:p>
            <a:r>
              <a:rPr lang="en-GB" dirty="0"/>
              <a:t>opportunity for staff and managers to use audit as a means to promote reflection, professional curiosity and debate and for organisational learning</a:t>
            </a:r>
          </a:p>
          <a:p>
            <a:r>
              <a:rPr lang="en-GB" dirty="0"/>
              <a:t>Themes and issues fed back into the culture of learning and improvement and remedial actions and recommendations followed up with a clear tracking system.</a:t>
            </a:r>
          </a:p>
          <a:p>
            <a:r>
              <a:rPr lang="en-GB" dirty="0"/>
              <a:t>Frequency and nature of audits will be dependent on the needs of the organisation</a:t>
            </a:r>
          </a:p>
          <a:p>
            <a:endParaRPr lang="en-GB" dirty="0"/>
          </a:p>
        </p:txBody>
      </p:sp>
    </p:spTree>
    <p:extLst>
      <p:ext uri="{BB962C8B-B14F-4D97-AF65-F5344CB8AC3E}">
        <p14:creationId xmlns:p14="http://schemas.microsoft.com/office/powerpoint/2010/main" val="62368629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F92FF6-F91C-486C-BAF0-54C0D49BD1C1}"/>
              </a:ext>
            </a:extLst>
          </p:cNvPr>
          <p:cNvSpPr>
            <a:spLocks noGrp="1"/>
          </p:cNvSpPr>
          <p:nvPr>
            <p:ph type="title"/>
          </p:nvPr>
        </p:nvSpPr>
        <p:spPr>
          <a:xfrm>
            <a:off x="838200" y="365125"/>
            <a:ext cx="10515600" cy="857885"/>
          </a:xfrm>
        </p:spPr>
        <p:txBody>
          <a:bodyPr>
            <a:normAutofit fontScale="90000"/>
          </a:bodyPr>
          <a:lstStyle/>
          <a:p>
            <a:r>
              <a:rPr lang="en-GB" sz="3600" b="1" dirty="0"/>
              <a:t>Case Audit (2)</a:t>
            </a:r>
            <a:br>
              <a:rPr lang="en-GB" sz="3600" dirty="0"/>
            </a:br>
            <a:endParaRPr lang="en-GB" sz="3600" dirty="0"/>
          </a:p>
        </p:txBody>
      </p:sp>
      <p:sp>
        <p:nvSpPr>
          <p:cNvPr id="3" name="Content Placeholder 2">
            <a:extLst>
              <a:ext uri="{FF2B5EF4-FFF2-40B4-BE49-F238E27FC236}">
                <a16:creationId xmlns:a16="http://schemas.microsoft.com/office/drawing/2014/main" id="{1249C82E-D799-4733-BABF-DC529B6F7A62}"/>
              </a:ext>
            </a:extLst>
          </p:cNvPr>
          <p:cNvSpPr>
            <a:spLocks noGrp="1"/>
          </p:cNvSpPr>
          <p:nvPr>
            <p:ph idx="1"/>
          </p:nvPr>
        </p:nvSpPr>
        <p:spPr>
          <a:xfrm>
            <a:off x="838200" y="1017270"/>
            <a:ext cx="10515600" cy="5159693"/>
          </a:xfrm>
        </p:spPr>
        <p:txBody>
          <a:bodyPr/>
          <a:lstStyle/>
          <a:p>
            <a:r>
              <a:rPr lang="en-GB" dirty="0"/>
              <a:t>Purpose of audits should be clear and understood throughout the organisation </a:t>
            </a:r>
            <a:endParaRPr lang="en-GB" sz="2400" dirty="0"/>
          </a:p>
          <a:p>
            <a:pPr lvl="0"/>
            <a:r>
              <a:rPr lang="en-GB" dirty="0"/>
              <a:t>Audits may fall into 5 main types</a:t>
            </a:r>
            <a:endParaRPr lang="en-GB" sz="2400" dirty="0"/>
          </a:p>
          <a:p>
            <a:pPr lvl="2">
              <a:buFont typeface="Wingdings" panose="05000000000000000000" pitchFamily="2" charset="2"/>
              <a:buChar char="ü"/>
            </a:pPr>
            <a:r>
              <a:rPr lang="en-GB" sz="2800" dirty="0"/>
              <a:t>Regular case audit </a:t>
            </a:r>
          </a:p>
          <a:p>
            <a:pPr lvl="2">
              <a:buFont typeface="Wingdings" panose="05000000000000000000" pitchFamily="2" charset="2"/>
              <a:buChar char="ü"/>
            </a:pPr>
            <a:r>
              <a:rPr lang="en-GB" sz="2800"/>
              <a:t>Thematic/deep dive </a:t>
            </a:r>
            <a:r>
              <a:rPr lang="en-GB" sz="2800" dirty="0"/>
              <a:t>audit</a:t>
            </a:r>
          </a:p>
          <a:p>
            <a:pPr lvl="2">
              <a:buFont typeface="Wingdings" panose="05000000000000000000" pitchFamily="2" charset="2"/>
              <a:buChar char="ü"/>
            </a:pPr>
            <a:r>
              <a:rPr lang="en-GB" sz="2800" dirty="0"/>
              <a:t>Multi-agency audit</a:t>
            </a:r>
          </a:p>
          <a:p>
            <a:pPr lvl="2">
              <a:buFont typeface="Wingdings" panose="05000000000000000000" pitchFamily="2" charset="2"/>
              <a:buChar char="ü"/>
            </a:pPr>
            <a:r>
              <a:rPr lang="en-GB" sz="2800" dirty="0"/>
              <a:t>Focused audit as a result of identified performance management issues </a:t>
            </a:r>
          </a:p>
          <a:p>
            <a:pPr lvl="2">
              <a:buFont typeface="Wingdings" panose="05000000000000000000" pitchFamily="2" charset="2"/>
              <a:buChar char="ü"/>
            </a:pPr>
            <a:r>
              <a:rPr lang="en-GB" sz="2800" dirty="0"/>
              <a:t>Externally commissioned audit</a:t>
            </a:r>
          </a:p>
          <a:p>
            <a:pPr marL="0" indent="0">
              <a:buNone/>
            </a:pPr>
            <a:endParaRPr lang="en-GB" dirty="0"/>
          </a:p>
        </p:txBody>
      </p:sp>
    </p:spTree>
    <p:extLst>
      <p:ext uri="{BB962C8B-B14F-4D97-AF65-F5344CB8AC3E}">
        <p14:creationId xmlns:p14="http://schemas.microsoft.com/office/powerpoint/2010/main" val="103531141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7E2CA5-5ED7-4505-9CFD-1CF87AB27612}"/>
              </a:ext>
            </a:extLst>
          </p:cNvPr>
          <p:cNvSpPr>
            <a:spLocks noGrp="1"/>
          </p:cNvSpPr>
          <p:nvPr>
            <p:ph type="title"/>
          </p:nvPr>
        </p:nvSpPr>
        <p:spPr>
          <a:xfrm>
            <a:off x="838200" y="365125"/>
            <a:ext cx="10515600" cy="915035"/>
          </a:xfrm>
        </p:spPr>
        <p:txBody>
          <a:bodyPr>
            <a:normAutofit fontScale="90000"/>
          </a:bodyPr>
          <a:lstStyle/>
          <a:p>
            <a:r>
              <a:rPr lang="en-GB" sz="3600" b="1" dirty="0"/>
              <a:t>Supervision Standards and Audit</a:t>
            </a:r>
            <a:br>
              <a:rPr lang="en-GB" dirty="0"/>
            </a:br>
            <a:endParaRPr lang="en-GB" dirty="0"/>
          </a:p>
        </p:txBody>
      </p:sp>
      <p:sp>
        <p:nvSpPr>
          <p:cNvPr id="3" name="Content Placeholder 2">
            <a:extLst>
              <a:ext uri="{FF2B5EF4-FFF2-40B4-BE49-F238E27FC236}">
                <a16:creationId xmlns:a16="http://schemas.microsoft.com/office/drawing/2014/main" id="{44AA1C67-A4A7-4FD4-B893-875E6D49FD0A}"/>
              </a:ext>
            </a:extLst>
          </p:cNvPr>
          <p:cNvSpPr>
            <a:spLocks noGrp="1"/>
          </p:cNvSpPr>
          <p:nvPr>
            <p:ph idx="1"/>
          </p:nvPr>
        </p:nvSpPr>
        <p:spPr>
          <a:xfrm>
            <a:off x="838200" y="937260"/>
            <a:ext cx="10515600" cy="5239703"/>
          </a:xfrm>
        </p:spPr>
        <p:txBody>
          <a:bodyPr/>
          <a:lstStyle/>
          <a:p>
            <a:pPr lvl="0"/>
            <a:r>
              <a:rPr lang="en-GB" dirty="0"/>
              <a:t>Supervision and management oversight is a fundamental way of understanding and quality assuring practice.  </a:t>
            </a:r>
          </a:p>
          <a:p>
            <a:pPr marL="0" lvl="0" indent="0">
              <a:buNone/>
            </a:pPr>
            <a:endParaRPr lang="en-GB" dirty="0"/>
          </a:p>
          <a:p>
            <a:pPr lvl="0"/>
            <a:r>
              <a:rPr lang="en-GB" dirty="0"/>
              <a:t>The quality assurance of supervision itself helps to identify variability in the quality and regularity of supervision and management oversight.  </a:t>
            </a:r>
          </a:p>
          <a:p>
            <a:pPr marL="0" lvl="0" indent="0">
              <a:buNone/>
            </a:pPr>
            <a:endParaRPr lang="en-GB" dirty="0"/>
          </a:p>
          <a:p>
            <a:pPr lvl="0"/>
            <a:r>
              <a:rPr lang="en-GB" dirty="0"/>
              <a:t>Quality assurance of supervision involves the audit of supervision records as well as the observation of supervision and 360-degree feedback.  If done throughout the organisation it provides a golden thread from senior managers to frontline practice</a:t>
            </a:r>
          </a:p>
          <a:p>
            <a:endParaRPr lang="en-GB" dirty="0"/>
          </a:p>
        </p:txBody>
      </p:sp>
    </p:spTree>
    <p:extLst>
      <p:ext uri="{BB962C8B-B14F-4D97-AF65-F5344CB8AC3E}">
        <p14:creationId xmlns:p14="http://schemas.microsoft.com/office/powerpoint/2010/main" val="173362917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46E23D-BDC5-486F-A069-454B72D47E21}"/>
              </a:ext>
            </a:extLst>
          </p:cNvPr>
          <p:cNvSpPr>
            <a:spLocks noGrp="1"/>
          </p:cNvSpPr>
          <p:nvPr>
            <p:ph type="title"/>
          </p:nvPr>
        </p:nvSpPr>
        <p:spPr>
          <a:xfrm>
            <a:off x="838200" y="365125"/>
            <a:ext cx="10515600" cy="892175"/>
          </a:xfrm>
        </p:spPr>
        <p:txBody>
          <a:bodyPr>
            <a:normAutofit fontScale="90000"/>
          </a:bodyPr>
          <a:lstStyle/>
          <a:p>
            <a:r>
              <a:rPr lang="en-GB" sz="3600" b="1" dirty="0"/>
              <a:t>Practice Observation</a:t>
            </a:r>
            <a:br>
              <a:rPr lang="en-GB" dirty="0"/>
            </a:br>
            <a:endParaRPr lang="en-GB" dirty="0"/>
          </a:p>
        </p:txBody>
      </p:sp>
      <p:sp>
        <p:nvSpPr>
          <p:cNvPr id="3" name="Content Placeholder 2">
            <a:extLst>
              <a:ext uri="{FF2B5EF4-FFF2-40B4-BE49-F238E27FC236}">
                <a16:creationId xmlns:a16="http://schemas.microsoft.com/office/drawing/2014/main" id="{E738FABB-805D-45CE-AE49-D7B906EF1D03}"/>
              </a:ext>
            </a:extLst>
          </p:cNvPr>
          <p:cNvSpPr>
            <a:spLocks noGrp="1"/>
          </p:cNvSpPr>
          <p:nvPr>
            <p:ph idx="1"/>
          </p:nvPr>
        </p:nvSpPr>
        <p:spPr>
          <a:xfrm>
            <a:off x="838200" y="1177290"/>
            <a:ext cx="10515600" cy="4999673"/>
          </a:xfrm>
        </p:spPr>
        <p:txBody>
          <a:bodyPr/>
          <a:lstStyle/>
          <a:p>
            <a:pPr lvl="0"/>
            <a:r>
              <a:rPr lang="en-GB" dirty="0"/>
              <a:t>Observation of practitioners, both in their everyday work and at meetings, is an important element of quality assuring front line social work.  This enhances the quality assurance undertaken through case file audits to more fully understand the way practitioners work, support and build relationships with children and families. </a:t>
            </a:r>
          </a:p>
          <a:p>
            <a:pPr marL="0" lvl="0" indent="0">
              <a:buNone/>
            </a:pPr>
            <a:r>
              <a:rPr lang="en-GB" dirty="0"/>
              <a:t> </a:t>
            </a:r>
          </a:p>
          <a:p>
            <a:pPr lvl="0"/>
            <a:r>
              <a:rPr lang="en-GB" dirty="0"/>
              <a:t>Observation of social work practice by senior managers helps senior managers to understand the experience both of practitioners and families</a:t>
            </a:r>
          </a:p>
          <a:p>
            <a:pPr marL="0" indent="0">
              <a:buNone/>
            </a:pPr>
            <a:r>
              <a:rPr lang="en-GB" b="1" dirty="0"/>
              <a:t> </a:t>
            </a:r>
            <a:endParaRPr lang="en-GB" dirty="0"/>
          </a:p>
          <a:p>
            <a:endParaRPr lang="en-GB" dirty="0"/>
          </a:p>
        </p:txBody>
      </p:sp>
    </p:spTree>
    <p:extLst>
      <p:ext uri="{BB962C8B-B14F-4D97-AF65-F5344CB8AC3E}">
        <p14:creationId xmlns:p14="http://schemas.microsoft.com/office/powerpoint/2010/main" val="423494042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7F93A6-FCB4-4D97-9FCE-A5DF3F3CA2F4}"/>
              </a:ext>
            </a:extLst>
          </p:cNvPr>
          <p:cNvSpPr>
            <a:spLocks noGrp="1"/>
          </p:cNvSpPr>
          <p:nvPr>
            <p:ph type="title"/>
          </p:nvPr>
        </p:nvSpPr>
        <p:spPr/>
        <p:txBody>
          <a:bodyPr>
            <a:normAutofit/>
          </a:bodyPr>
          <a:lstStyle/>
          <a:p>
            <a:r>
              <a:rPr lang="en-GB" sz="3600" b="1" dirty="0"/>
              <a:t>Feedback From Children and Families</a:t>
            </a:r>
            <a:endParaRPr lang="en-GB" sz="3600" dirty="0"/>
          </a:p>
        </p:txBody>
      </p:sp>
      <p:sp>
        <p:nvSpPr>
          <p:cNvPr id="3" name="Content Placeholder 2">
            <a:extLst>
              <a:ext uri="{FF2B5EF4-FFF2-40B4-BE49-F238E27FC236}">
                <a16:creationId xmlns:a16="http://schemas.microsoft.com/office/drawing/2014/main" id="{083AFBC5-1AE3-42A9-9A5E-9949B6E44251}"/>
              </a:ext>
            </a:extLst>
          </p:cNvPr>
          <p:cNvSpPr>
            <a:spLocks noGrp="1"/>
          </p:cNvSpPr>
          <p:nvPr>
            <p:ph idx="1"/>
          </p:nvPr>
        </p:nvSpPr>
        <p:spPr>
          <a:xfrm>
            <a:off x="838200" y="1508760"/>
            <a:ext cx="10515600" cy="4668203"/>
          </a:xfrm>
        </p:spPr>
        <p:txBody>
          <a:bodyPr>
            <a:normAutofit/>
          </a:bodyPr>
          <a:lstStyle/>
          <a:p>
            <a:pPr lvl="0"/>
            <a:r>
              <a:rPr lang="en-GB" dirty="0"/>
              <a:t>Datasets include indicators which monitor children and young people’s participation</a:t>
            </a:r>
          </a:p>
          <a:p>
            <a:pPr lvl="0"/>
            <a:r>
              <a:rPr lang="en-GB" dirty="0"/>
              <a:t>Embed the voice of the child and family in assessment and care planning records</a:t>
            </a:r>
          </a:p>
          <a:p>
            <a:pPr lvl="0"/>
            <a:r>
              <a:rPr lang="en-GB" dirty="0"/>
              <a:t>Participation activities</a:t>
            </a:r>
          </a:p>
          <a:p>
            <a:pPr lvl="0"/>
            <a:r>
              <a:rPr lang="en-GB" dirty="0"/>
              <a:t>Service user feedback, </a:t>
            </a:r>
          </a:p>
          <a:p>
            <a:pPr lvl="0"/>
            <a:r>
              <a:rPr lang="en-GB" dirty="0"/>
              <a:t>Engage technology</a:t>
            </a:r>
          </a:p>
          <a:p>
            <a:pPr lvl="0"/>
            <a:r>
              <a:rPr lang="en-GB" dirty="0"/>
              <a:t>Use learning from complaints and compliments</a:t>
            </a:r>
          </a:p>
          <a:p>
            <a:endParaRPr lang="en-GB" dirty="0"/>
          </a:p>
        </p:txBody>
      </p:sp>
    </p:spTree>
    <p:extLst>
      <p:ext uri="{BB962C8B-B14F-4D97-AF65-F5344CB8AC3E}">
        <p14:creationId xmlns:p14="http://schemas.microsoft.com/office/powerpoint/2010/main" val="286222214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DFE82C-283E-4212-B878-8B0ED1676C50}"/>
              </a:ext>
            </a:extLst>
          </p:cNvPr>
          <p:cNvSpPr>
            <a:spLocks noGrp="1"/>
          </p:cNvSpPr>
          <p:nvPr>
            <p:ph type="title"/>
          </p:nvPr>
        </p:nvSpPr>
        <p:spPr>
          <a:xfrm>
            <a:off x="491490" y="365125"/>
            <a:ext cx="11155680" cy="1325563"/>
          </a:xfrm>
        </p:spPr>
        <p:txBody>
          <a:bodyPr>
            <a:normAutofit/>
          </a:bodyPr>
          <a:lstStyle/>
          <a:p>
            <a:r>
              <a:rPr lang="en-GB" sz="3600" b="1" dirty="0"/>
              <a:t>Distributed </a:t>
            </a:r>
            <a:r>
              <a:rPr lang="en-GB" sz="3600" b="1"/>
              <a:t>Leadership and Accountability </a:t>
            </a:r>
            <a:r>
              <a:rPr lang="en-GB" sz="3600" b="1" dirty="0"/>
              <a:t>With Clear Roles &amp; Responsibilities </a:t>
            </a:r>
            <a:endParaRPr lang="en-GB" sz="3600" dirty="0"/>
          </a:p>
        </p:txBody>
      </p:sp>
      <p:sp>
        <p:nvSpPr>
          <p:cNvPr id="3" name="Content Placeholder 2">
            <a:extLst>
              <a:ext uri="{FF2B5EF4-FFF2-40B4-BE49-F238E27FC236}">
                <a16:creationId xmlns:a16="http://schemas.microsoft.com/office/drawing/2014/main" id="{7FC294D4-F33D-4D9C-AE36-1E62362BA71F}"/>
              </a:ext>
            </a:extLst>
          </p:cNvPr>
          <p:cNvSpPr>
            <a:spLocks noGrp="1"/>
          </p:cNvSpPr>
          <p:nvPr>
            <p:ph idx="1"/>
          </p:nvPr>
        </p:nvSpPr>
        <p:spPr>
          <a:xfrm>
            <a:off x="838200" y="2708909"/>
            <a:ext cx="10515600" cy="3468053"/>
          </a:xfrm>
        </p:spPr>
        <p:txBody>
          <a:bodyPr/>
          <a:lstStyle/>
          <a:p>
            <a:pPr lvl="0"/>
            <a:r>
              <a:rPr lang="en-GB" dirty="0"/>
              <a:t>It is important to create ownership and challenge throughout the organisation with clarity of QA roles and responsibilities from political leader and senior managers through to front line practitioners and partners</a:t>
            </a:r>
          </a:p>
          <a:p>
            <a:endParaRPr lang="en-GB" dirty="0"/>
          </a:p>
        </p:txBody>
      </p:sp>
    </p:spTree>
    <p:extLst>
      <p:ext uri="{BB962C8B-B14F-4D97-AF65-F5344CB8AC3E}">
        <p14:creationId xmlns:p14="http://schemas.microsoft.com/office/powerpoint/2010/main" val="21659468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00C71E-923C-43EF-8B2D-6DBB19ECD78C}"/>
              </a:ext>
            </a:extLst>
          </p:cNvPr>
          <p:cNvSpPr>
            <a:spLocks noGrp="1"/>
          </p:cNvSpPr>
          <p:nvPr>
            <p:ph type="title"/>
          </p:nvPr>
        </p:nvSpPr>
        <p:spPr/>
        <p:txBody>
          <a:bodyPr/>
          <a:lstStyle/>
          <a:p>
            <a:r>
              <a:rPr lang="en-GB" sz="3600" b="1" dirty="0"/>
              <a:t>Voice of the Workforce</a:t>
            </a:r>
            <a:br>
              <a:rPr lang="en-GB" dirty="0"/>
            </a:br>
            <a:endParaRPr lang="en-GB" dirty="0"/>
          </a:p>
        </p:txBody>
      </p:sp>
      <p:sp>
        <p:nvSpPr>
          <p:cNvPr id="3" name="Content Placeholder 2">
            <a:extLst>
              <a:ext uri="{FF2B5EF4-FFF2-40B4-BE49-F238E27FC236}">
                <a16:creationId xmlns:a16="http://schemas.microsoft.com/office/drawing/2014/main" id="{4CC0BAE2-2D60-4447-AE96-0492497E49D1}"/>
              </a:ext>
            </a:extLst>
          </p:cNvPr>
          <p:cNvSpPr>
            <a:spLocks noGrp="1"/>
          </p:cNvSpPr>
          <p:nvPr>
            <p:ph idx="1"/>
          </p:nvPr>
        </p:nvSpPr>
        <p:spPr/>
        <p:txBody>
          <a:bodyPr/>
          <a:lstStyle/>
          <a:p>
            <a:pPr lvl="0"/>
            <a:r>
              <a:rPr lang="en-GB" dirty="0"/>
              <a:t>Ensure staff are part of QA activity and find ways to support them to see QA as a learning tool</a:t>
            </a:r>
          </a:p>
          <a:p>
            <a:pPr lvl="0"/>
            <a:r>
              <a:rPr lang="en-GB" dirty="0"/>
              <a:t>Celebrate success and identify what needs to be better and encourage reflective feedback from practitioners, asking them what they have done well and what didn’t go well, what would help them.</a:t>
            </a:r>
          </a:p>
          <a:p>
            <a:pPr lvl="0"/>
            <a:r>
              <a:rPr lang="en-GB" dirty="0"/>
              <a:t>Listen to staff about their experience of working for the organisation </a:t>
            </a:r>
          </a:p>
          <a:p>
            <a:pPr lvl="0"/>
            <a:r>
              <a:rPr lang="en-GB" dirty="0"/>
              <a:t>Use staff surveys and health checks</a:t>
            </a:r>
          </a:p>
          <a:p>
            <a:endParaRPr lang="en-GB" dirty="0"/>
          </a:p>
        </p:txBody>
      </p:sp>
    </p:spTree>
    <p:extLst>
      <p:ext uri="{BB962C8B-B14F-4D97-AF65-F5344CB8AC3E}">
        <p14:creationId xmlns:p14="http://schemas.microsoft.com/office/powerpoint/2010/main" val="3946358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F947DC-09A6-44B7-BF0D-B1E17EAF679E}"/>
              </a:ext>
            </a:extLst>
          </p:cNvPr>
          <p:cNvSpPr>
            <a:spLocks noGrp="1"/>
          </p:cNvSpPr>
          <p:nvPr>
            <p:ph type="title"/>
          </p:nvPr>
        </p:nvSpPr>
        <p:spPr>
          <a:xfrm>
            <a:off x="525780" y="365125"/>
            <a:ext cx="11532870" cy="697865"/>
          </a:xfrm>
        </p:spPr>
        <p:txBody>
          <a:bodyPr>
            <a:normAutofit/>
          </a:bodyPr>
          <a:lstStyle/>
          <a:p>
            <a:r>
              <a:rPr lang="en-GB" sz="3600" b="1" dirty="0"/>
              <a:t>Learning Culture That Informs Training &amp; Practice Development</a:t>
            </a:r>
            <a:endParaRPr lang="en-GB" sz="3600" dirty="0"/>
          </a:p>
        </p:txBody>
      </p:sp>
      <p:sp>
        <p:nvSpPr>
          <p:cNvPr id="3" name="Content Placeholder 2">
            <a:extLst>
              <a:ext uri="{FF2B5EF4-FFF2-40B4-BE49-F238E27FC236}">
                <a16:creationId xmlns:a16="http://schemas.microsoft.com/office/drawing/2014/main" id="{A9AFC99E-399C-4FCC-937B-C296053FEB37}"/>
              </a:ext>
            </a:extLst>
          </p:cNvPr>
          <p:cNvSpPr>
            <a:spLocks noGrp="1"/>
          </p:cNvSpPr>
          <p:nvPr>
            <p:ph idx="1"/>
          </p:nvPr>
        </p:nvSpPr>
        <p:spPr>
          <a:xfrm>
            <a:off x="838200" y="1291590"/>
            <a:ext cx="10515600" cy="5201285"/>
          </a:xfrm>
        </p:spPr>
        <p:txBody>
          <a:bodyPr>
            <a:normAutofit lnSpcReduction="10000"/>
          </a:bodyPr>
          <a:lstStyle/>
          <a:p>
            <a:pPr lvl="0"/>
            <a:r>
              <a:rPr lang="en-GB" dirty="0"/>
              <a:t>Develop a QA culture which encourages everyone to speak up or identify emerging problems at an early stage.</a:t>
            </a:r>
          </a:p>
          <a:p>
            <a:pPr lvl="0"/>
            <a:r>
              <a:rPr lang="en-GB" dirty="0"/>
              <a:t>Recognise that poor practice will happen </a:t>
            </a:r>
          </a:p>
          <a:p>
            <a:pPr lvl="0"/>
            <a:r>
              <a:rPr lang="en-GB" dirty="0"/>
              <a:t>Focus on what has gone well and how to build on those strengths</a:t>
            </a:r>
          </a:p>
          <a:p>
            <a:pPr lvl="0"/>
            <a:r>
              <a:rPr lang="en-GB" dirty="0"/>
              <a:t>Share examples of good practice through team meetings, service bulletins. </a:t>
            </a:r>
          </a:p>
          <a:p>
            <a:pPr lvl="0"/>
            <a:r>
              <a:rPr lang="en-GB" dirty="0"/>
              <a:t>Use opportunities for families to feedback on where things have worked well</a:t>
            </a:r>
          </a:p>
          <a:p>
            <a:pPr lvl="0"/>
            <a:r>
              <a:rPr lang="en-GB" dirty="0"/>
              <a:t>Incorporate learning from outside the organisation, e.g. learning from SCRs, OLA Ofsted inspections and Peer Challenges and self-assess against this learning</a:t>
            </a:r>
          </a:p>
          <a:p>
            <a:r>
              <a:rPr lang="en-GB" b="1" dirty="0"/>
              <a:t> </a:t>
            </a:r>
            <a:r>
              <a:rPr lang="en-GB" dirty="0"/>
              <a:t>Develop a clear role of the PSW and workforce development</a:t>
            </a:r>
          </a:p>
          <a:p>
            <a:endParaRPr lang="en-GB" dirty="0"/>
          </a:p>
          <a:p>
            <a:endParaRPr lang="en-GB" dirty="0"/>
          </a:p>
        </p:txBody>
      </p:sp>
    </p:spTree>
    <p:extLst>
      <p:ext uri="{BB962C8B-B14F-4D97-AF65-F5344CB8AC3E}">
        <p14:creationId xmlns:p14="http://schemas.microsoft.com/office/powerpoint/2010/main" val="84126981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552C30-30E6-41FD-AB3B-FA603D29B52D}"/>
              </a:ext>
            </a:extLst>
          </p:cNvPr>
          <p:cNvSpPr>
            <a:spLocks noGrp="1"/>
          </p:cNvSpPr>
          <p:nvPr>
            <p:ph type="title"/>
          </p:nvPr>
        </p:nvSpPr>
        <p:spPr>
          <a:xfrm>
            <a:off x="838200" y="365125"/>
            <a:ext cx="10515600" cy="812165"/>
          </a:xfrm>
        </p:spPr>
        <p:txBody>
          <a:bodyPr>
            <a:normAutofit fontScale="90000"/>
          </a:bodyPr>
          <a:lstStyle/>
          <a:p>
            <a:r>
              <a:rPr lang="en-GB" sz="3600" b="1" dirty="0"/>
              <a:t>Moderation System</a:t>
            </a:r>
            <a:br>
              <a:rPr lang="en-GB" dirty="0"/>
            </a:br>
            <a:endParaRPr lang="en-GB" dirty="0"/>
          </a:p>
        </p:txBody>
      </p:sp>
      <p:sp>
        <p:nvSpPr>
          <p:cNvPr id="3" name="Content Placeholder 2">
            <a:extLst>
              <a:ext uri="{FF2B5EF4-FFF2-40B4-BE49-F238E27FC236}">
                <a16:creationId xmlns:a16="http://schemas.microsoft.com/office/drawing/2014/main" id="{E51F85A6-E8E7-484B-B3C4-BA53131805B0}"/>
              </a:ext>
            </a:extLst>
          </p:cNvPr>
          <p:cNvSpPr>
            <a:spLocks noGrp="1"/>
          </p:cNvSpPr>
          <p:nvPr>
            <p:ph idx="1"/>
          </p:nvPr>
        </p:nvSpPr>
        <p:spPr>
          <a:xfrm>
            <a:off x="838200" y="1177290"/>
            <a:ext cx="10515600" cy="5315585"/>
          </a:xfrm>
        </p:spPr>
        <p:txBody>
          <a:bodyPr>
            <a:normAutofit/>
          </a:bodyPr>
          <a:lstStyle/>
          <a:p>
            <a:pPr lvl="0"/>
            <a:r>
              <a:rPr lang="en-GB" dirty="0"/>
              <a:t>Moderation of case audit within the organisation provides challenge and supports consistency of understanding about the quality of practice</a:t>
            </a:r>
          </a:p>
          <a:p>
            <a:pPr lvl="0"/>
            <a:r>
              <a:rPr lang="en-GB" dirty="0"/>
              <a:t>Peer moderation in an organisation promotes reflective discussion and debate</a:t>
            </a:r>
          </a:p>
          <a:p>
            <a:pPr lvl="0"/>
            <a:r>
              <a:rPr lang="en-GB" dirty="0"/>
              <a:t>External challenge is increasingly common in authorities seeking to hold a mirror up to practice, often providing a useful benchmark for self-assessment and validation and/or challenge of what has already been identified as areas of strength and areas for improvement</a:t>
            </a:r>
          </a:p>
          <a:p>
            <a:pPr lvl="0"/>
            <a:r>
              <a:rPr lang="en-GB" dirty="0"/>
              <a:t>External audit could be undertaken at the same time as the organisation auditing the same cases in parallel (rather than before) and comparing findings</a:t>
            </a:r>
          </a:p>
          <a:p>
            <a:endParaRPr lang="en-GB" dirty="0"/>
          </a:p>
          <a:p>
            <a:endParaRPr lang="en-GB" dirty="0"/>
          </a:p>
        </p:txBody>
      </p:sp>
    </p:spTree>
    <p:extLst>
      <p:ext uri="{BB962C8B-B14F-4D97-AF65-F5344CB8AC3E}">
        <p14:creationId xmlns:p14="http://schemas.microsoft.com/office/powerpoint/2010/main" val="29422483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1ECD09-B75A-4427-BD0D-9CFDCA2DDCA6}"/>
              </a:ext>
            </a:extLst>
          </p:cNvPr>
          <p:cNvSpPr>
            <a:spLocks noGrp="1"/>
          </p:cNvSpPr>
          <p:nvPr>
            <p:ph type="title"/>
          </p:nvPr>
        </p:nvSpPr>
        <p:spPr>
          <a:xfrm>
            <a:off x="838200" y="365125"/>
            <a:ext cx="10515600" cy="777875"/>
          </a:xfrm>
        </p:spPr>
        <p:txBody>
          <a:bodyPr>
            <a:normAutofit/>
          </a:bodyPr>
          <a:lstStyle/>
          <a:p>
            <a:r>
              <a:rPr lang="en-GB" sz="3600" b="1" dirty="0"/>
              <a:t>Introduction</a:t>
            </a:r>
          </a:p>
        </p:txBody>
      </p:sp>
      <p:sp>
        <p:nvSpPr>
          <p:cNvPr id="3" name="Content Placeholder 2">
            <a:extLst>
              <a:ext uri="{FF2B5EF4-FFF2-40B4-BE49-F238E27FC236}">
                <a16:creationId xmlns:a16="http://schemas.microsoft.com/office/drawing/2014/main" id="{D3498D4D-0EAD-468B-B8EA-33B638878E6E}"/>
              </a:ext>
            </a:extLst>
          </p:cNvPr>
          <p:cNvSpPr>
            <a:spLocks noGrp="1"/>
          </p:cNvSpPr>
          <p:nvPr>
            <p:ph idx="1"/>
          </p:nvPr>
        </p:nvSpPr>
        <p:spPr>
          <a:xfrm>
            <a:off x="838200" y="1143000"/>
            <a:ext cx="10515600" cy="5634990"/>
          </a:xfrm>
        </p:spPr>
        <p:txBody>
          <a:bodyPr>
            <a:normAutofit lnSpcReduction="10000"/>
          </a:bodyPr>
          <a:lstStyle/>
          <a:p>
            <a:r>
              <a:rPr lang="en-GB" dirty="0"/>
              <a:t>Quality assurance as a continuous improvement cycle using a range of interdependent methods to measure prevalence, monitor practice, listen to people’s experiences, identify areas for improvement and enact change as a result. </a:t>
            </a:r>
          </a:p>
          <a:p>
            <a:r>
              <a:rPr lang="en-GB" dirty="0"/>
              <a:t>An effective model will identify both ‘what is working well and why’ and ‘what we need to do better’</a:t>
            </a:r>
          </a:p>
          <a:p>
            <a:r>
              <a:rPr lang="en-GB" dirty="0"/>
              <a:t>The QAF should provide a clear structure, which ensures that practice is thoroughly explored and analysed through the routine oversight of case work, a robust cycle of case auditing, learning from complaints and consultation, and detailed scrutiny by the independent reviewing officer. </a:t>
            </a:r>
          </a:p>
          <a:p>
            <a:r>
              <a:rPr lang="en-GB" dirty="0"/>
              <a:t>Learning is translated into whole-service change through the service improvement plan. </a:t>
            </a:r>
          </a:p>
          <a:p>
            <a:pPr marL="0" indent="0" algn="r">
              <a:buNone/>
            </a:pPr>
            <a:r>
              <a:rPr lang="en-GB" sz="1600" dirty="0"/>
              <a:t>(Ofsted, City of London (2016))</a:t>
            </a:r>
          </a:p>
          <a:p>
            <a:endParaRPr lang="en-GB" dirty="0"/>
          </a:p>
        </p:txBody>
      </p:sp>
    </p:spTree>
    <p:extLst>
      <p:ext uri="{BB962C8B-B14F-4D97-AF65-F5344CB8AC3E}">
        <p14:creationId xmlns:p14="http://schemas.microsoft.com/office/powerpoint/2010/main" val="117495913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46D5BF-E8F1-461B-A341-842FAD4159F1}"/>
              </a:ext>
            </a:extLst>
          </p:cNvPr>
          <p:cNvSpPr>
            <a:spLocks noGrp="1"/>
          </p:cNvSpPr>
          <p:nvPr>
            <p:ph type="title"/>
          </p:nvPr>
        </p:nvSpPr>
        <p:spPr>
          <a:xfrm>
            <a:off x="838200" y="365125"/>
            <a:ext cx="10515600" cy="857885"/>
          </a:xfrm>
        </p:spPr>
        <p:txBody>
          <a:bodyPr>
            <a:normAutofit fontScale="90000"/>
          </a:bodyPr>
          <a:lstStyle/>
          <a:p>
            <a:r>
              <a:rPr lang="en-GB" sz="3600" b="1" dirty="0"/>
              <a:t>Self Evaluation And Improvement Plan</a:t>
            </a:r>
            <a:br>
              <a:rPr lang="en-GB" dirty="0"/>
            </a:br>
            <a:endParaRPr lang="en-GB" dirty="0"/>
          </a:p>
        </p:txBody>
      </p:sp>
      <p:sp>
        <p:nvSpPr>
          <p:cNvPr id="3" name="Content Placeholder 2">
            <a:extLst>
              <a:ext uri="{FF2B5EF4-FFF2-40B4-BE49-F238E27FC236}">
                <a16:creationId xmlns:a16="http://schemas.microsoft.com/office/drawing/2014/main" id="{BA35071F-BB6F-434F-A3E0-232CC941A667}"/>
              </a:ext>
            </a:extLst>
          </p:cNvPr>
          <p:cNvSpPr>
            <a:spLocks noGrp="1"/>
          </p:cNvSpPr>
          <p:nvPr>
            <p:ph idx="1"/>
          </p:nvPr>
        </p:nvSpPr>
        <p:spPr>
          <a:xfrm>
            <a:off x="838200" y="880110"/>
            <a:ext cx="10515600" cy="5612765"/>
          </a:xfrm>
        </p:spPr>
        <p:txBody>
          <a:bodyPr>
            <a:normAutofit lnSpcReduction="10000"/>
          </a:bodyPr>
          <a:lstStyle/>
          <a:p>
            <a:pPr lvl="0"/>
            <a:r>
              <a:rPr lang="en-GB" dirty="0"/>
              <a:t>Based on the Ofsted framework- looks at where the service is, what we know, how we know this and what areas need to be focussed</a:t>
            </a:r>
          </a:p>
          <a:p>
            <a:pPr lvl="0"/>
            <a:r>
              <a:rPr lang="en-GB" dirty="0"/>
              <a:t>Ensure the SEF is evidence based and demonstrates management grip</a:t>
            </a:r>
          </a:p>
          <a:p>
            <a:pPr lvl="0"/>
            <a:r>
              <a:rPr lang="en-GB" dirty="0"/>
              <a:t>The SEF needs to present as whole system around the priorities and the journey and experience for the child</a:t>
            </a:r>
          </a:p>
          <a:p>
            <a:pPr lvl="0"/>
            <a:r>
              <a:rPr lang="en-GB" dirty="0"/>
              <a:t>Ensure strengths are clearly backed up with tangible evidence, including impact on children and families</a:t>
            </a:r>
          </a:p>
          <a:p>
            <a:pPr lvl="0"/>
            <a:r>
              <a:rPr lang="en-GB" dirty="0"/>
              <a:t>Clearly articulate the improvement journey with evidence from the QA system</a:t>
            </a:r>
          </a:p>
          <a:p>
            <a:pPr lvl="0"/>
            <a:r>
              <a:rPr lang="en-GB" dirty="0"/>
              <a:t>Evidence Learning throughout</a:t>
            </a:r>
          </a:p>
          <a:p>
            <a:pPr lvl="0"/>
            <a:r>
              <a:rPr lang="en-GB" dirty="0"/>
              <a:t>From the self-assessment a quality improvement plan is formulated, monitored and reported to senior managers with additional action and activities undertaken where necessary and the cycle begins again</a:t>
            </a:r>
          </a:p>
          <a:p>
            <a:endParaRPr lang="en-GB" dirty="0"/>
          </a:p>
        </p:txBody>
      </p:sp>
    </p:spTree>
    <p:extLst>
      <p:ext uri="{BB962C8B-B14F-4D97-AF65-F5344CB8AC3E}">
        <p14:creationId xmlns:p14="http://schemas.microsoft.com/office/powerpoint/2010/main" val="60068953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B6978F-21C3-442D-BA9D-7192AEECE427}"/>
              </a:ext>
            </a:extLst>
          </p:cNvPr>
          <p:cNvSpPr>
            <a:spLocks noGrp="1"/>
          </p:cNvSpPr>
          <p:nvPr>
            <p:ph type="title"/>
          </p:nvPr>
        </p:nvSpPr>
        <p:spPr>
          <a:xfrm>
            <a:off x="838200" y="365125"/>
            <a:ext cx="10515600" cy="606425"/>
          </a:xfrm>
        </p:spPr>
        <p:txBody>
          <a:bodyPr>
            <a:normAutofit/>
          </a:bodyPr>
          <a:lstStyle/>
          <a:p>
            <a:r>
              <a:rPr lang="en-GB" sz="3600" b="1" dirty="0"/>
              <a:t>Understanding Practice</a:t>
            </a:r>
          </a:p>
        </p:txBody>
      </p:sp>
      <p:sp>
        <p:nvSpPr>
          <p:cNvPr id="3" name="Content Placeholder 2">
            <a:extLst>
              <a:ext uri="{FF2B5EF4-FFF2-40B4-BE49-F238E27FC236}">
                <a16:creationId xmlns:a16="http://schemas.microsoft.com/office/drawing/2014/main" id="{4629154C-CF55-4302-AED0-0DC236F59EE8}"/>
              </a:ext>
            </a:extLst>
          </p:cNvPr>
          <p:cNvSpPr>
            <a:spLocks noGrp="1"/>
          </p:cNvSpPr>
          <p:nvPr>
            <p:ph idx="1"/>
          </p:nvPr>
        </p:nvSpPr>
        <p:spPr>
          <a:xfrm>
            <a:off x="838200" y="971550"/>
            <a:ext cx="10515600" cy="5205413"/>
          </a:xfrm>
        </p:spPr>
        <p:txBody>
          <a:bodyPr>
            <a:normAutofit/>
          </a:bodyPr>
          <a:lstStyle/>
          <a:p>
            <a:pPr marL="0" indent="0">
              <a:buNone/>
            </a:pPr>
            <a:r>
              <a:rPr lang="en-GB" dirty="0"/>
              <a:t>Should focus on the 3 Ofsted self evaluation questions</a:t>
            </a:r>
            <a:r>
              <a:rPr lang="en-GB" sz="3600" dirty="0"/>
              <a:t>:</a:t>
            </a:r>
          </a:p>
          <a:p>
            <a:pPr marL="0" indent="0">
              <a:buNone/>
            </a:pPr>
            <a:endParaRPr lang="en-GB" sz="3600" dirty="0"/>
          </a:p>
          <a:p>
            <a:pPr lvl="1"/>
            <a:r>
              <a:rPr lang="en-GB" sz="2800" dirty="0"/>
              <a:t>What do you know about the quality and impact of social work practice in your local authority?  </a:t>
            </a:r>
          </a:p>
          <a:p>
            <a:pPr lvl="1"/>
            <a:r>
              <a:rPr lang="en-GB" sz="2800" dirty="0"/>
              <a:t>How do you know it?   </a:t>
            </a:r>
          </a:p>
          <a:p>
            <a:pPr lvl="1"/>
            <a:r>
              <a:rPr lang="en-GB" sz="2800" dirty="0"/>
              <a:t>What are your plans for the next 12 months to maintain or improve practice</a:t>
            </a:r>
            <a:r>
              <a:rPr lang="en-GB" sz="3200" dirty="0"/>
              <a:t>?</a:t>
            </a:r>
          </a:p>
          <a:p>
            <a:pPr marL="457200" lvl="1" indent="0">
              <a:buNone/>
            </a:pPr>
            <a:endParaRPr lang="en-GB" sz="2800" dirty="0"/>
          </a:p>
          <a:p>
            <a:pPr marL="0" indent="0">
              <a:buNone/>
            </a:pPr>
            <a:r>
              <a:rPr lang="en-GB" dirty="0"/>
              <a:t>Underpinned by professional curiosity to understand the lived experience of the child, what professional intervention might feel like to children and young people and what impact it has on their life</a:t>
            </a:r>
          </a:p>
        </p:txBody>
      </p:sp>
    </p:spTree>
    <p:extLst>
      <p:ext uri="{BB962C8B-B14F-4D97-AF65-F5344CB8AC3E}">
        <p14:creationId xmlns:p14="http://schemas.microsoft.com/office/powerpoint/2010/main" val="427674204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0303E1-416C-4083-A709-DCBB567FD288}"/>
              </a:ext>
            </a:extLst>
          </p:cNvPr>
          <p:cNvSpPr>
            <a:spLocks noGrp="1"/>
          </p:cNvSpPr>
          <p:nvPr>
            <p:ph type="title"/>
          </p:nvPr>
        </p:nvSpPr>
        <p:spPr>
          <a:xfrm>
            <a:off x="838200" y="365125"/>
            <a:ext cx="10515600" cy="457835"/>
          </a:xfrm>
        </p:spPr>
        <p:txBody>
          <a:bodyPr>
            <a:noAutofit/>
          </a:bodyPr>
          <a:lstStyle/>
          <a:p>
            <a:r>
              <a:rPr lang="en-GB" sz="3600" b="1" dirty="0"/>
              <a:t>Common Themes Identified by Ofsted</a:t>
            </a:r>
          </a:p>
        </p:txBody>
      </p:sp>
      <p:sp>
        <p:nvSpPr>
          <p:cNvPr id="3" name="Content Placeholder 2">
            <a:extLst>
              <a:ext uri="{FF2B5EF4-FFF2-40B4-BE49-F238E27FC236}">
                <a16:creationId xmlns:a16="http://schemas.microsoft.com/office/drawing/2014/main" id="{B4AAC861-F32D-4662-A2BA-87CCC9746AE5}"/>
              </a:ext>
            </a:extLst>
          </p:cNvPr>
          <p:cNvSpPr>
            <a:spLocks noGrp="1"/>
          </p:cNvSpPr>
          <p:nvPr>
            <p:ph idx="1"/>
          </p:nvPr>
        </p:nvSpPr>
        <p:spPr>
          <a:xfrm>
            <a:off x="838200" y="1131570"/>
            <a:ext cx="10515600" cy="5361305"/>
          </a:xfrm>
        </p:spPr>
        <p:txBody>
          <a:bodyPr>
            <a:normAutofit fontScale="77500" lnSpcReduction="20000"/>
          </a:bodyPr>
          <a:lstStyle/>
          <a:p>
            <a:r>
              <a:rPr lang="en-GB" sz="4000" dirty="0"/>
              <a:t> A strong culture of continuous learning and improvement</a:t>
            </a:r>
          </a:p>
          <a:p>
            <a:r>
              <a:rPr lang="en-GB" sz="4000" dirty="0"/>
              <a:t>Good quality performance data that is used effectively</a:t>
            </a:r>
          </a:p>
          <a:p>
            <a:r>
              <a:rPr lang="en-GB" sz="4000" dirty="0"/>
              <a:t>Scrutiny and analysis of performance data results in effective exploration of underlying practice issues and leads to effective action</a:t>
            </a:r>
          </a:p>
          <a:p>
            <a:r>
              <a:rPr lang="en-GB" sz="4000" dirty="0"/>
              <a:t>Wide ranging quality assurance programme </a:t>
            </a:r>
          </a:p>
          <a:p>
            <a:r>
              <a:rPr lang="en-GB" sz="4000" dirty="0"/>
              <a:t>A range of good-quality performance and quality assurance reports with clear narrative explaining the findings and actions required to improve practice. This gives senior managers an effective line of sight to the quality of frontline.</a:t>
            </a:r>
          </a:p>
          <a:p>
            <a:r>
              <a:rPr lang="en-GB" sz="4000" dirty="0"/>
              <a:t> Being able to effectively articulate and evidence the impact of quality assurance activity is key to securing a positive judgement for the impact of leaders on improving practice. </a:t>
            </a:r>
          </a:p>
          <a:p>
            <a:endParaRPr lang="en-GB" dirty="0"/>
          </a:p>
        </p:txBody>
      </p:sp>
    </p:spTree>
    <p:extLst>
      <p:ext uri="{BB962C8B-B14F-4D97-AF65-F5344CB8AC3E}">
        <p14:creationId xmlns:p14="http://schemas.microsoft.com/office/powerpoint/2010/main" val="392214050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E913C5-1FC8-425E-A28A-4E8E12E38879}"/>
              </a:ext>
            </a:extLst>
          </p:cNvPr>
          <p:cNvSpPr>
            <a:spLocks noGrp="1"/>
          </p:cNvSpPr>
          <p:nvPr>
            <p:ph type="title"/>
          </p:nvPr>
        </p:nvSpPr>
        <p:spPr/>
        <p:txBody>
          <a:bodyPr>
            <a:normAutofit/>
          </a:bodyPr>
          <a:lstStyle/>
          <a:p>
            <a:r>
              <a:rPr lang="en-GB" sz="3600" dirty="0"/>
              <a:t>“Impact of Leaders on Social Work Practice” </a:t>
            </a:r>
          </a:p>
        </p:txBody>
      </p:sp>
      <p:sp>
        <p:nvSpPr>
          <p:cNvPr id="3" name="Content Placeholder 2">
            <a:extLst>
              <a:ext uri="{FF2B5EF4-FFF2-40B4-BE49-F238E27FC236}">
                <a16:creationId xmlns:a16="http://schemas.microsoft.com/office/drawing/2014/main" id="{96B5F775-7722-4F07-85B5-1A5369478F16}"/>
              </a:ext>
            </a:extLst>
          </p:cNvPr>
          <p:cNvSpPr>
            <a:spLocks noGrp="1"/>
          </p:cNvSpPr>
          <p:nvPr>
            <p:ph idx="1"/>
          </p:nvPr>
        </p:nvSpPr>
        <p:spPr>
          <a:xfrm>
            <a:off x="1840230" y="1690688"/>
            <a:ext cx="8298180" cy="4486275"/>
          </a:xfrm>
        </p:spPr>
        <p:txBody>
          <a:bodyPr>
            <a:normAutofit/>
          </a:bodyPr>
          <a:lstStyle/>
          <a:p>
            <a:pPr lvl="2"/>
            <a:r>
              <a:rPr lang="en-GB" sz="2800" dirty="0"/>
              <a:t>Strategic Leadership</a:t>
            </a:r>
          </a:p>
          <a:p>
            <a:pPr marL="914400" lvl="2" indent="0">
              <a:buNone/>
            </a:pPr>
            <a:endParaRPr lang="en-GB" sz="2800" dirty="0"/>
          </a:p>
          <a:p>
            <a:pPr lvl="2"/>
            <a:r>
              <a:rPr lang="en-GB" sz="2800" dirty="0"/>
              <a:t>Learning Culture</a:t>
            </a:r>
          </a:p>
          <a:p>
            <a:pPr marL="914400" lvl="2" indent="0">
              <a:buNone/>
            </a:pPr>
            <a:endParaRPr lang="en-GB" sz="2800" dirty="0"/>
          </a:p>
          <a:p>
            <a:pPr lvl="2"/>
            <a:r>
              <a:rPr lang="en-GB" sz="2800" dirty="0"/>
              <a:t>Performance management</a:t>
            </a:r>
          </a:p>
          <a:p>
            <a:pPr marL="914400" lvl="2" indent="0">
              <a:buNone/>
            </a:pPr>
            <a:endParaRPr lang="en-GB" sz="2800" dirty="0"/>
          </a:p>
          <a:p>
            <a:pPr lvl="2"/>
            <a:r>
              <a:rPr lang="en-GB" sz="2800" dirty="0"/>
              <a:t>Workforce</a:t>
            </a:r>
          </a:p>
        </p:txBody>
      </p:sp>
    </p:spTree>
    <p:extLst>
      <p:ext uri="{BB962C8B-B14F-4D97-AF65-F5344CB8AC3E}">
        <p14:creationId xmlns:p14="http://schemas.microsoft.com/office/powerpoint/2010/main" val="274511922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3C5AFE-6D1A-44F3-8EAC-C1F855B3C11F}"/>
              </a:ext>
            </a:extLst>
          </p:cNvPr>
          <p:cNvSpPr>
            <a:spLocks noGrp="1"/>
          </p:cNvSpPr>
          <p:nvPr>
            <p:ph type="title"/>
          </p:nvPr>
        </p:nvSpPr>
        <p:spPr>
          <a:xfrm>
            <a:off x="838200" y="365125"/>
            <a:ext cx="11151870" cy="1325563"/>
          </a:xfrm>
        </p:spPr>
        <p:txBody>
          <a:bodyPr>
            <a:normAutofit/>
          </a:bodyPr>
          <a:lstStyle/>
          <a:p>
            <a:r>
              <a:rPr lang="en-GB" sz="3600" b="1" dirty="0"/>
              <a:t>Proposed Components of a Quality Assurance framework (1)</a:t>
            </a:r>
            <a:endParaRPr lang="en-GB" sz="3600" dirty="0"/>
          </a:p>
        </p:txBody>
      </p:sp>
      <p:sp>
        <p:nvSpPr>
          <p:cNvPr id="3" name="Content Placeholder 2">
            <a:extLst>
              <a:ext uri="{FF2B5EF4-FFF2-40B4-BE49-F238E27FC236}">
                <a16:creationId xmlns:a16="http://schemas.microsoft.com/office/drawing/2014/main" id="{F508297E-43C0-4FAA-B3F2-48DF15F19DB2}"/>
              </a:ext>
            </a:extLst>
          </p:cNvPr>
          <p:cNvSpPr>
            <a:spLocks noGrp="1"/>
          </p:cNvSpPr>
          <p:nvPr>
            <p:ph idx="1"/>
          </p:nvPr>
        </p:nvSpPr>
        <p:spPr/>
        <p:txBody>
          <a:bodyPr>
            <a:normAutofit/>
          </a:bodyPr>
          <a:lstStyle/>
          <a:p>
            <a:r>
              <a:rPr lang="en-GB" dirty="0"/>
              <a:t>Performance meetings and reports</a:t>
            </a:r>
          </a:p>
          <a:p>
            <a:pPr lvl="0"/>
            <a:r>
              <a:rPr lang="en-GB" dirty="0"/>
              <a:t>Performance data</a:t>
            </a:r>
          </a:p>
          <a:p>
            <a:pPr lvl="0"/>
            <a:r>
              <a:rPr lang="en-GB" dirty="0"/>
              <a:t>Practice standards, including procedures and regulation </a:t>
            </a:r>
          </a:p>
          <a:p>
            <a:pPr lvl="0"/>
            <a:r>
              <a:rPr lang="en-GB" dirty="0"/>
              <a:t>Case audit</a:t>
            </a:r>
          </a:p>
          <a:p>
            <a:pPr lvl="0"/>
            <a:r>
              <a:rPr lang="en-GB" dirty="0"/>
              <a:t>Supervision standards and audit</a:t>
            </a:r>
          </a:p>
          <a:p>
            <a:pPr lvl="0"/>
            <a:r>
              <a:rPr lang="en-GB" dirty="0"/>
              <a:t>Practice observation</a:t>
            </a:r>
          </a:p>
          <a:p>
            <a:endParaRPr lang="en-GB" dirty="0"/>
          </a:p>
        </p:txBody>
      </p:sp>
    </p:spTree>
    <p:extLst>
      <p:ext uri="{BB962C8B-B14F-4D97-AF65-F5344CB8AC3E}">
        <p14:creationId xmlns:p14="http://schemas.microsoft.com/office/powerpoint/2010/main" val="319332836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22DD3B-D20C-47E8-BC16-FC5F90C99E7B}"/>
              </a:ext>
            </a:extLst>
          </p:cNvPr>
          <p:cNvSpPr>
            <a:spLocks noGrp="1"/>
          </p:cNvSpPr>
          <p:nvPr>
            <p:ph type="title"/>
          </p:nvPr>
        </p:nvSpPr>
        <p:spPr>
          <a:xfrm>
            <a:off x="838200" y="365125"/>
            <a:ext cx="11220450" cy="1325563"/>
          </a:xfrm>
        </p:spPr>
        <p:txBody>
          <a:bodyPr>
            <a:normAutofit/>
          </a:bodyPr>
          <a:lstStyle/>
          <a:p>
            <a:r>
              <a:rPr lang="en-GB" sz="3600" b="1" dirty="0"/>
              <a:t>Proposed Components of a Quality Assurance framework (2)</a:t>
            </a:r>
            <a:endParaRPr lang="en-GB" sz="3600" dirty="0"/>
          </a:p>
        </p:txBody>
      </p:sp>
      <p:sp>
        <p:nvSpPr>
          <p:cNvPr id="3" name="Content Placeholder 2">
            <a:extLst>
              <a:ext uri="{FF2B5EF4-FFF2-40B4-BE49-F238E27FC236}">
                <a16:creationId xmlns:a16="http://schemas.microsoft.com/office/drawing/2014/main" id="{EC129557-9D02-4D46-9C67-07EEBBBDA0B5}"/>
              </a:ext>
            </a:extLst>
          </p:cNvPr>
          <p:cNvSpPr>
            <a:spLocks noGrp="1"/>
          </p:cNvSpPr>
          <p:nvPr>
            <p:ph idx="1"/>
          </p:nvPr>
        </p:nvSpPr>
        <p:spPr/>
        <p:txBody>
          <a:bodyPr/>
          <a:lstStyle/>
          <a:p>
            <a:r>
              <a:rPr lang="en-GB" dirty="0"/>
              <a:t>Feedback from children and families, inc learning from complaints and compliments</a:t>
            </a:r>
          </a:p>
          <a:p>
            <a:pPr lvl="0"/>
            <a:r>
              <a:rPr lang="en-GB" dirty="0"/>
              <a:t>Distributed leadership and accountability with clear roles and responsibilities – inc clear role for PSW</a:t>
            </a:r>
          </a:p>
          <a:p>
            <a:pPr lvl="0"/>
            <a:r>
              <a:rPr lang="en-GB" dirty="0"/>
              <a:t>Voice of the workforce</a:t>
            </a:r>
          </a:p>
          <a:p>
            <a:pPr lvl="0"/>
            <a:r>
              <a:rPr lang="en-GB" dirty="0"/>
              <a:t>Learning culture that informs training and practice development</a:t>
            </a:r>
          </a:p>
          <a:p>
            <a:pPr lvl="0"/>
            <a:r>
              <a:rPr lang="en-GB" dirty="0"/>
              <a:t>Moderation system</a:t>
            </a:r>
          </a:p>
          <a:p>
            <a:pPr lvl="0"/>
            <a:r>
              <a:rPr lang="en-GB" dirty="0"/>
              <a:t>Self-evaluation and improvement plan</a:t>
            </a:r>
          </a:p>
          <a:p>
            <a:pPr marL="0" indent="0">
              <a:buNone/>
            </a:pPr>
            <a:endParaRPr lang="en-GB" dirty="0"/>
          </a:p>
        </p:txBody>
      </p:sp>
    </p:spTree>
    <p:extLst>
      <p:ext uri="{BB962C8B-B14F-4D97-AF65-F5344CB8AC3E}">
        <p14:creationId xmlns:p14="http://schemas.microsoft.com/office/powerpoint/2010/main" val="263834956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4C30E7-89D9-4F38-A8EA-70B57260D400}"/>
              </a:ext>
            </a:extLst>
          </p:cNvPr>
          <p:cNvSpPr>
            <a:spLocks noGrp="1"/>
          </p:cNvSpPr>
          <p:nvPr>
            <p:ph type="title"/>
          </p:nvPr>
        </p:nvSpPr>
        <p:spPr>
          <a:xfrm>
            <a:off x="838200" y="274320"/>
            <a:ext cx="10515600" cy="1234440"/>
          </a:xfrm>
        </p:spPr>
        <p:txBody>
          <a:bodyPr>
            <a:normAutofit fontScale="90000"/>
          </a:bodyPr>
          <a:lstStyle/>
          <a:p>
            <a:r>
              <a:rPr lang="en-GB" sz="4000" b="1" dirty="0"/>
              <a:t>Performance Meetings and Reports</a:t>
            </a:r>
            <a:br>
              <a:rPr lang="en-GB" dirty="0"/>
            </a:br>
            <a:endParaRPr lang="en-GB" dirty="0"/>
          </a:p>
        </p:txBody>
      </p:sp>
      <p:sp>
        <p:nvSpPr>
          <p:cNvPr id="3" name="Content Placeholder 2">
            <a:extLst>
              <a:ext uri="{FF2B5EF4-FFF2-40B4-BE49-F238E27FC236}">
                <a16:creationId xmlns:a16="http://schemas.microsoft.com/office/drawing/2014/main" id="{E16FC4EC-3064-4162-9EA6-F05F1F1ED7B7}"/>
              </a:ext>
            </a:extLst>
          </p:cNvPr>
          <p:cNvSpPr>
            <a:spLocks noGrp="1"/>
          </p:cNvSpPr>
          <p:nvPr>
            <p:ph idx="1"/>
          </p:nvPr>
        </p:nvSpPr>
        <p:spPr>
          <a:xfrm>
            <a:off x="838200" y="1325880"/>
            <a:ext cx="10515600" cy="4851083"/>
          </a:xfrm>
        </p:spPr>
        <p:txBody>
          <a:bodyPr/>
          <a:lstStyle/>
          <a:p>
            <a:pPr lvl="0"/>
            <a:r>
              <a:rPr lang="en-GB" dirty="0"/>
              <a:t>Performance boards/meetings consider performance data and reports, alongside workforce development and summary audit reports with an emphasis on analysis, findings, action and learning, with the ability to drill down into services or themes </a:t>
            </a:r>
          </a:p>
          <a:p>
            <a:pPr lvl="0"/>
            <a:r>
              <a:rPr lang="en-GB" dirty="0"/>
              <a:t>Performance meetings will be tailored to the needs of the organisation but need to have a golden thread through the organisation</a:t>
            </a:r>
          </a:p>
          <a:p>
            <a:pPr lvl="0"/>
            <a:r>
              <a:rPr lang="en-GB" dirty="0"/>
              <a:t>Discussions about quality of practice and learning from audits should be an integral part of regular performance discussions and learning.</a:t>
            </a:r>
          </a:p>
          <a:p>
            <a:endParaRPr lang="en-GB" dirty="0"/>
          </a:p>
          <a:p>
            <a:endParaRPr lang="en-GB" dirty="0"/>
          </a:p>
        </p:txBody>
      </p:sp>
    </p:spTree>
    <p:extLst>
      <p:ext uri="{BB962C8B-B14F-4D97-AF65-F5344CB8AC3E}">
        <p14:creationId xmlns:p14="http://schemas.microsoft.com/office/powerpoint/2010/main" val="178018705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F0C483-B71E-41E5-A531-B9AD077F9ECE}"/>
              </a:ext>
            </a:extLst>
          </p:cNvPr>
          <p:cNvSpPr>
            <a:spLocks noGrp="1"/>
          </p:cNvSpPr>
          <p:nvPr>
            <p:ph type="title"/>
          </p:nvPr>
        </p:nvSpPr>
        <p:spPr>
          <a:xfrm>
            <a:off x="838200" y="365125"/>
            <a:ext cx="10515600" cy="937895"/>
          </a:xfrm>
        </p:spPr>
        <p:txBody>
          <a:bodyPr>
            <a:normAutofit fontScale="90000"/>
          </a:bodyPr>
          <a:lstStyle/>
          <a:p>
            <a:r>
              <a:rPr lang="en-GB" sz="3600" b="1" dirty="0"/>
              <a:t>Performance Data</a:t>
            </a:r>
            <a:br>
              <a:rPr lang="en-GB" dirty="0"/>
            </a:br>
            <a:endParaRPr lang="en-GB" dirty="0"/>
          </a:p>
        </p:txBody>
      </p:sp>
      <p:sp>
        <p:nvSpPr>
          <p:cNvPr id="3" name="Content Placeholder 2">
            <a:extLst>
              <a:ext uri="{FF2B5EF4-FFF2-40B4-BE49-F238E27FC236}">
                <a16:creationId xmlns:a16="http://schemas.microsoft.com/office/drawing/2014/main" id="{3F0528F6-8175-4C31-85D0-9B93BC3F8A47}"/>
              </a:ext>
            </a:extLst>
          </p:cNvPr>
          <p:cNvSpPr>
            <a:spLocks noGrp="1"/>
          </p:cNvSpPr>
          <p:nvPr>
            <p:ph idx="1"/>
          </p:nvPr>
        </p:nvSpPr>
        <p:spPr>
          <a:xfrm>
            <a:off x="838200" y="1303020"/>
            <a:ext cx="10515600" cy="4873943"/>
          </a:xfrm>
        </p:spPr>
        <p:txBody>
          <a:bodyPr/>
          <a:lstStyle/>
          <a:p>
            <a:r>
              <a:rPr lang="en-GB" dirty="0"/>
              <a:t>Quantitative reviews of data </a:t>
            </a:r>
          </a:p>
          <a:p>
            <a:r>
              <a:rPr lang="en-GB" dirty="0"/>
              <a:t>Data confidence </a:t>
            </a:r>
          </a:p>
          <a:p>
            <a:r>
              <a:rPr lang="en-GB" dirty="0"/>
              <a:t>Accurate recording</a:t>
            </a:r>
          </a:p>
          <a:p>
            <a:r>
              <a:rPr lang="en-GB" dirty="0"/>
              <a:t>Interrogation and understanding</a:t>
            </a:r>
          </a:p>
          <a:p>
            <a:r>
              <a:rPr lang="en-GB" dirty="0"/>
              <a:t>Triangulation</a:t>
            </a:r>
          </a:p>
        </p:txBody>
      </p:sp>
    </p:spTree>
    <p:extLst>
      <p:ext uri="{BB962C8B-B14F-4D97-AF65-F5344CB8AC3E}">
        <p14:creationId xmlns:p14="http://schemas.microsoft.com/office/powerpoint/2010/main" val="28484453"/>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139</TotalTime>
  <Words>3943</Words>
  <Application>Microsoft Office PowerPoint</Application>
  <PresentationFormat>Widescreen</PresentationFormat>
  <Paragraphs>309</Paragraphs>
  <Slides>20</Slides>
  <Notes>20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20</vt:i4>
      </vt:variant>
    </vt:vector>
  </HeadingPairs>
  <TitlesOfParts>
    <vt:vector size="25" baseType="lpstr">
      <vt:lpstr>Arial</vt:lpstr>
      <vt:lpstr>Calibri</vt:lpstr>
      <vt:lpstr>Calibri Light</vt:lpstr>
      <vt:lpstr>Wingdings</vt:lpstr>
      <vt:lpstr>Office Theme</vt:lpstr>
      <vt:lpstr>Common Components of a Quality Assurance Framework</vt:lpstr>
      <vt:lpstr>Introduction</vt:lpstr>
      <vt:lpstr>Understanding Practice</vt:lpstr>
      <vt:lpstr>Common Themes Identified by Ofsted</vt:lpstr>
      <vt:lpstr>“Impact of Leaders on Social Work Practice” </vt:lpstr>
      <vt:lpstr>Proposed Components of a Quality Assurance framework (1)</vt:lpstr>
      <vt:lpstr>Proposed Components of a Quality Assurance framework (2)</vt:lpstr>
      <vt:lpstr>Performance Meetings and Reports </vt:lpstr>
      <vt:lpstr>Performance Data </vt:lpstr>
      <vt:lpstr>Practice Standards, including Procedures and Regulation  </vt:lpstr>
      <vt:lpstr>Case Audit (1) </vt:lpstr>
      <vt:lpstr>Case Audit (2) </vt:lpstr>
      <vt:lpstr>Supervision Standards and Audit </vt:lpstr>
      <vt:lpstr>Practice Observation </vt:lpstr>
      <vt:lpstr>Feedback From Children and Families</vt:lpstr>
      <vt:lpstr>Distributed Leadership and Accountability With Clear Roles &amp; Responsibilities </vt:lpstr>
      <vt:lpstr>Voice of the Workforce </vt:lpstr>
      <vt:lpstr>Learning Culture That Informs Training &amp; Practice Development</vt:lpstr>
      <vt:lpstr>Moderation System </vt:lpstr>
      <vt:lpstr>Self Evaluation And Improvement Plan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Common Components of a Quality Assurance Framework</dc:title>
  <dc:creator>Diane Williamson</dc:creator>
  <cp:lastModifiedBy>Diane Williamson</cp:lastModifiedBy>
  <cp:revision>7</cp:revision>
  <dcterms:created xsi:type="dcterms:W3CDTF">2020-01-27T16:05:24Z</dcterms:created>
  <dcterms:modified xsi:type="dcterms:W3CDTF">2020-02-17T09:30:57Z</dcterms:modified>
</cp:coreProperties>
</file>