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sldIdLst>
    <p:sldId id="256" r:id="rId2"/>
    <p:sldId id="257" r:id="rId3"/>
    <p:sldId id="258" r:id="rId4"/>
    <p:sldId id="259" r:id="rId5"/>
    <p:sldId id="260" r:id="rId6"/>
    <p:sldId id="273" r:id="rId7"/>
    <p:sldId id="261" r:id="rId8"/>
    <p:sldId id="262" r:id="rId9"/>
    <p:sldId id="266" r:id="rId10"/>
    <p:sldId id="272" r:id="rId11"/>
    <p:sldId id="267" r:id="rId12"/>
    <p:sldId id="268" r:id="rId13"/>
    <p:sldId id="269" r:id="rId14"/>
    <p:sldId id="270" r:id="rId15"/>
    <p:sldId id="271" r:id="rId16"/>
    <p:sldId id="263" r:id="rId17"/>
    <p:sldId id="264" r:id="rId18"/>
    <p:sldId id="265" r:id="rId19"/>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1pPr>
    <a:lvl2pPr marL="0" marR="0" indent="4572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2pPr>
    <a:lvl3pPr marL="0" marR="0" indent="9144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3pPr>
    <a:lvl4pPr marL="0" marR="0" indent="13716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4pPr>
    <a:lvl5pPr marL="0" marR="0" indent="18288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5pPr>
    <a:lvl6pPr marL="0" marR="0" indent="22860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6pPr>
    <a:lvl7pPr marL="0" marR="0" indent="27432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7pPr>
    <a:lvl8pPr marL="0" marR="0" indent="32004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8pPr>
    <a:lvl9pPr marL="0" marR="0" indent="36576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chemeClr val="accent3"/>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8BA00"/>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464646"/>
              </a:solidFill>
              <a:prstDash val="solid"/>
              <a:miter lim="400000"/>
            </a:ln>
          </a:left>
          <a:right>
            <a:ln w="12700" cap="flat">
              <a:solidFill>
                <a:srgbClr val="464646"/>
              </a:solidFill>
              <a:prstDash val="solid"/>
              <a:miter lim="400000"/>
            </a:ln>
          </a:right>
          <a:top>
            <a:ln w="12700" cap="flat">
              <a:solidFill>
                <a:srgbClr val="464646"/>
              </a:solidFill>
              <a:prstDash val="solid"/>
              <a:miter lim="400000"/>
            </a:ln>
          </a:top>
          <a:bottom>
            <a:ln w="12700" cap="flat">
              <a:solidFill>
                <a:srgbClr val="464646"/>
              </a:solidFill>
              <a:prstDash val="solid"/>
              <a:miter lim="400000"/>
            </a:ln>
          </a:bottom>
          <a:insideH>
            <a:ln w="12700" cap="flat">
              <a:solidFill>
                <a:srgbClr val="464646"/>
              </a:solidFill>
              <a:prstDash val="solid"/>
              <a:miter lim="400000"/>
            </a:ln>
          </a:insideH>
          <a:insideV>
            <a:ln w="12700" cap="flat">
              <a:solidFill>
                <a:srgbClr val="464646"/>
              </a:solidFill>
              <a:prstDash val="solid"/>
              <a:miter lim="400000"/>
            </a:ln>
          </a:insideV>
        </a:tcBdr>
        <a:fill>
          <a:noFill/>
        </a:fill>
      </a:tcStyle>
    </a:wholeTbl>
    <a:band2H>
      <a:tcTxStyle/>
      <a:tcStyle>
        <a:tcBdr/>
        <a:fill>
          <a:solidFill>
            <a:srgbClr val="D4D5D5"/>
          </a:solidFill>
        </a:fill>
      </a:tcStyle>
    </a:band2H>
    <a:firstCol>
      <a:tcTxStyle b="on" i="off">
        <a:fontRef idx="minor">
          <a:srgbClr val="FFFFFF"/>
        </a:fontRef>
        <a:srgbClr val="FFFFFF"/>
      </a:tcTxStyle>
      <a:tcStyle>
        <a:tcBdr>
          <a:left>
            <a:ln w="12700" cap="flat">
              <a:solidFill>
                <a:srgbClr val="5E5E5E"/>
              </a:solidFill>
              <a:prstDash val="solid"/>
              <a:miter lim="400000"/>
            </a:ln>
          </a:left>
          <a:right>
            <a:ln w="12700" cap="flat">
              <a:solidFill>
                <a:srgbClr val="A6AAA9"/>
              </a:solidFill>
              <a:prstDash val="solid"/>
              <a:miter lim="400000"/>
            </a:ln>
          </a:right>
          <a:top>
            <a:ln w="12700" cap="flat">
              <a:solidFill>
                <a:srgbClr val="C3C3C3"/>
              </a:solidFill>
              <a:prstDash val="solid"/>
              <a:miter lim="400000"/>
            </a:ln>
          </a:top>
          <a:bottom>
            <a:ln w="12700" cap="flat">
              <a:solidFill>
                <a:srgbClr val="C3C3C3"/>
              </a:solidFill>
              <a:prstDash val="solid"/>
              <a:miter lim="400000"/>
            </a:ln>
          </a:bottom>
          <a:insideH>
            <a:ln w="12700" cap="flat">
              <a:solidFill>
                <a:srgbClr val="C3C3C3"/>
              </a:solidFill>
              <a:prstDash val="solid"/>
              <a:miter lim="400000"/>
            </a:ln>
          </a:insideH>
          <a:insideV>
            <a:ln w="12700"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38100" cap="flat">
              <a:solidFill>
                <a:srgbClr val="CB297B"/>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FFFFFF"/>
          </a:solidFill>
        </a:fill>
      </a:tcStyle>
    </a:lastRow>
    <a:firstRow>
      <a:tcTxStyle b="on" i="off">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5E5E5E"/>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a:tcStyle>
        <a:tcBdr/>
        <a:fill>
          <a:solidFill>
            <a:srgbClr val="EDEEEE"/>
          </a:solidFill>
        </a:fill>
      </a:tcStyle>
    </a:band2H>
    <a:firstCol>
      <a:tcTxStyle b="on" i="off">
        <a:fontRef idx="minor">
          <a:srgbClr val="000000"/>
        </a:fontRef>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snapToGrid="0">
      <p:cViewPr varScale="1">
        <p:scale>
          <a:sx n="53" d="100"/>
          <a:sy n="53" d="100"/>
        </p:scale>
        <p:origin x="192" y="84"/>
      </p:cViewPr>
      <p:guideLst/>
    </p:cSldViewPr>
  </p:slideViewPr>
  <p:notesTextViewPr>
    <p:cViewPr>
      <p:scale>
        <a:sx n="1" d="1"/>
        <a:sy n="1" d="1"/>
      </p:scale>
      <p:origin x="0" y="0"/>
    </p:cViewPr>
  </p:notesTextViewPr>
  <p:sorterViewPr>
    <p:cViewPr>
      <p:scale>
        <a:sx n="100" d="100"/>
        <a:sy n="100" d="100"/>
      </p:scale>
      <p:origin x="0" y="-1477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8" name="Shape 148"/>
          <p:cNvSpPr>
            <a:spLocks noGrp="1" noRot="1" noChangeAspect="1"/>
          </p:cNvSpPr>
          <p:nvPr>
            <p:ph type="sldImg"/>
          </p:nvPr>
        </p:nvSpPr>
        <p:spPr>
          <a:xfrm>
            <a:off x="1143000" y="685800"/>
            <a:ext cx="4572000" cy="3429000"/>
          </a:xfrm>
          <a:prstGeom prst="rect">
            <a:avLst/>
          </a:prstGeom>
        </p:spPr>
        <p:txBody>
          <a:bodyPr/>
          <a:lstStyle/>
          <a:p>
            <a:endParaRPr/>
          </a:p>
        </p:txBody>
      </p:sp>
      <p:sp>
        <p:nvSpPr>
          <p:cNvPr id="149" name="Shape 14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1201340" y="11859862"/>
            <a:ext cx="21971003"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Author and Date</a:t>
            </a:r>
          </a:p>
        </p:txBody>
      </p:sp>
      <p:sp>
        <p:nvSpPr>
          <p:cNvPr id="12" name="Presentation Title"/>
          <p:cNvSpPr txBox="1">
            <a:spLocks noGrp="1"/>
          </p:cNvSpPr>
          <p:nvPr>
            <p:ph type="title" hasCustomPrompt="1"/>
          </p:nvPr>
        </p:nvSpPr>
        <p:spPr>
          <a:xfrm>
            <a:off x="1206496" y="2574991"/>
            <a:ext cx="21971004" cy="4648201"/>
          </a:xfrm>
          <a:prstGeom prst="rect">
            <a:avLst/>
          </a:prstGeom>
        </p:spPr>
        <p:txBody>
          <a:bodyPr anchor="b"/>
          <a:lstStyle>
            <a:lvl1pPr>
              <a:defRPr sz="11600" spc="-232"/>
            </a:lvl1pPr>
          </a:lstStyle>
          <a:p>
            <a:r>
              <a:t>Presentation Title</a:t>
            </a:r>
          </a:p>
        </p:txBody>
      </p:sp>
      <p:sp>
        <p:nvSpPr>
          <p:cNvPr id="13" name="Body Level One…"/>
          <p:cNvSpPr txBox="1">
            <a:spLocks noGrp="1"/>
          </p:cNvSpPr>
          <p:nvPr>
            <p:ph type="body" sz="quarter" idx="1" hasCustomPrompt="1"/>
          </p:nvPr>
        </p:nvSpPr>
        <p:spPr>
          <a:xfrm>
            <a:off x="1201342" y="7223190"/>
            <a:ext cx="21971001" cy="1905001"/>
          </a:xfrm>
          <a:prstGeom prst="rect">
            <a:avLst/>
          </a:prstGeom>
        </p:spPr>
        <p:txBody>
          <a:bodyPr/>
          <a:lstStyle>
            <a:lvl1pPr marL="0" indent="0" defTabSz="825500">
              <a:lnSpc>
                <a:spcPct val="100000"/>
              </a:lnSpc>
              <a:spcBef>
                <a:spcPts val="0"/>
              </a:spcBef>
              <a:buSzTx/>
              <a:buNone/>
              <a:defRPr sz="5500" b="1"/>
            </a:lvl1pPr>
            <a:lvl2pPr marL="0" indent="457200" defTabSz="825500">
              <a:lnSpc>
                <a:spcPct val="100000"/>
              </a:lnSpc>
              <a:spcBef>
                <a:spcPts val="0"/>
              </a:spcBef>
              <a:buSzTx/>
              <a:buNone/>
              <a:defRPr sz="5500" b="1"/>
            </a:lvl2pPr>
            <a:lvl3pPr marL="0" indent="914400" defTabSz="825500">
              <a:lnSpc>
                <a:spcPct val="100000"/>
              </a:lnSpc>
              <a:spcBef>
                <a:spcPts val="0"/>
              </a:spcBef>
              <a:buSzTx/>
              <a:buNone/>
              <a:defRPr sz="5500" b="1"/>
            </a:lvl3pPr>
            <a:lvl4pPr marL="0" indent="1371600" defTabSz="825500">
              <a:lnSpc>
                <a:spcPct val="100000"/>
              </a:lnSpc>
              <a:spcBef>
                <a:spcPts val="0"/>
              </a:spcBef>
              <a:buSzTx/>
              <a:buNone/>
              <a:defRPr sz="5500" b="1"/>
            </a:lvl4pPr>
            <a:lvl5pPr marL="0" indent="1828800" defTabSz="825500">
              <a:lnSpc>
                <a:spcPct val="100000"/>
              </a:lnSpc>
              <a:spcBef>
                <a:spcPts val="0"/>
              </a:spcBef>
              <a:buSzTx/>
              <a:buNone/>
              <a:defRPr sz="5500" b="1"/>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Statement">
    <p:spTree>
      <p:nvGrpSpPr>
        <p:cNvPr id="1" name=""/>
        <p:cNvGrpSpPr/>
        <p:nvPr/>
      </p:nvGrpSpPr>
      <p:grpSpPr>
        <a:xfrm>
          <a:off x="0" y="0"/>
          <a:ext cx="0" cy="0"/>
          <a:chOff x="0" y="0"/>
          <a:chExt cx="0" cy="0"/>
        </a:xfrm>
      </p:grpSpPr>
      <p:sp>
        <p:nvSpPr>
          <p:cNvPr id="98" name="Body Level One…"/>
          <p:cNvSpPr txBox="1">
            <a:spLocks noGrp="1"/>
          </p:cNvSpPr>
          <p:nvPr>
            <p:ph type="body" sz="half" idx="1" hasCustomPrompt="1"/>
          </p:nvPr>
        </p:nvSpPr>
        <p:spPr>
          <a:xfrm>
            <a:off x="1206500" y="4920843"/>
            <a:ext cx="21971000" cy="3874314"/>
          </a:xfrm>
          <a:prstGeom prst="rect">
            <a:avLst/>
          </a:prstGeom>
        </p:spPr>
        <p:txBody>
          <a:bodyPr anchor="ctr"/>
          <a:lstStyle>
            <a:lvl1pPr marL="0" indent="0" algn="ctr">
              <a:lnSpc>
                <a:spcPct val="80000"/>
              </a:lnSpc>
              <a:spcBef>
                <a:spcPts val="0"/>
              </a:spcBef>
              <a:buSzTx/>
              <a:buNone/>
              <a:defRPr sz="11600" spc="-232">
                <a:latin typeface="Helvetica Neue Medium"/>
                <a:ea typeface="Helvetica Neue Medium"/>
                <a:cs typeface="Helvetica Neue Medium"/>
                <a:sym typeface="Helvetica Neue Medium"/>
              </a:defRPr>
            </a:lvl1pPr>
            <a:lvl2pPr marL="0" indent="457200" algn="ctr">
              <a:lnSpc>
                <a:spcPct val="80000"/>
              </a:lnSpc>
              <a:spcBef>
                <a:spcPts val="0"/>
              </a:spcBef>
              <a:buSzTx/>
              <a:buNone/>
              <a:defRPr sz="11600" spc="-232">
                <a:latin typeface="Helvetica Neue Medium"/>
                <a:ea typeface="Helvetica Neue Medium"/>
                <a:cs typeface="Helvetica Neue Medium"/>
                <a:sym typeface="Helvetica Neue Medium"/>
              </a:defRPr>
            </a:lvl2pPr>
            <a:lvl3pPr marL="0" indent="914400" algn="ctr">
              <a:lnSpc>
                <a:spcPct val="80000"/>
              </a:lnSpc>
              <a:spcBef>
                <a:spcPts val="0"/>
              </a:spcBef>
              <a:buSzTx/>
              <a:buNone/>
              <a:defRPr sz="11600" spc="-232">
                <a:latin typeface="Helvetica Neue Medium"/>
                <a:ea typeface="Helvetica Neue Medium"/>
                <a:cs typeface="Helvetica Neue Medium"/>
                <a:sym typeface="Helvetica Neue Medium"/>
              </a:defRPr>
            </a:lvl3pPr>
            <a:lvl4pPr marL="0" indent="1371600" algn="ctr">
              <a:lnSpc>
                <a:spcPct val="80000"/>
              </a:lnSpc>
              <a:spcBef>
                <a:spcPts val="0"/>
              </a:spcBef>
              <a:buSzTx/>
              <a:buNone/>
              <a:defRPr sz="11600" spc="-232">
                <a:latin typeface="Helvetica Neue Medium"/>
                <a:ea typeface="Helvetica Neue Medium"/>
                <a:cs typeface="Helvetica Neue Medium"/>
                <a:sym typeface="Helvetica Neue Medium"/>
              </a:defRPr>
            </a:lvl4pPr>
            <a:lvl5pPr marL="0" indent="1828800" algn="ctr">
              <a:lnSpc>
                <a:spcPct val="80000"/>
              </a:lnSpc>
              <a:spcBef>
                <a:spcPts val="0"/>
              </a:spcBef>
              <a:buSzTx/>
              <a:buNone/>
              <a:defRPr sz="11600" spc="-232">
                <a:latin typeface="Helvetica Neue Medium"/>
                <a:ea typeface="Helvetica Neue Medium"/>
                <a:cs typeface="Helvetica Neue Medium"/>
                <a:sym typeface="Helvetica Neue Medium"/>
              </a:defRPr>
            </a:lvl5pPr>
          </a:lstStyle>
          <a:p>
            <a:r>
              <a:t>Statement</a:t>
            </a:r>
          </a:p>
          <a:p>
            <a:pPr lvl="1"/>
            <a:endParaRPr/>
          </a:p>
          <a:p>
            <a:pPr lvl="2"/>
            <a:endParaRPr/>
          </a:p>
          <a:p>
            <a:pPr lvl="3"/>
            <a:endParaRPr/>
          </a:p>
          <a:p>
            <a:pPr lvl="4"/>
            <a:endParaRPr/>
          </a:p>
        </p:txBody>
      </p:sp>
      <p:sp>
        <p:nvSpPr>
          <p:cNvPr id="9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Big Fact">
    <p:spTree>
      <p:nvGrpSpPr>
        <p:cNvPr id="1" name=""/>
        <p:cNvGrpSpPr/>
        <p:nvPr/>
      </p:nvGrpSpPr>
      <p:grpSpPr>
        <a:xfrm>
          <a:off x="0" y="0"/>
          <a:ext cx="0" cy="0"/>
          <a:chOff x="0" y="0"/>
          <a:chExt cx="0" cy="0"/>
        </a:xfrm>
      </p:grpSpPr>
      <p:sp>
        <p:nvSpPr>
          <p:cNvPr id="106" name="Body Level One…"/>
          <p:cNvSpPr txBox="1">
            <a:spLocks noGrp="1"/>
          </p:cNvSpPr>
          <p:nvPr>
            <p:ph type="body" idx="1" hasCustomPrompt="1"/>
          </p:nvPr>
        </p:nvSpPr>
        <p:spPr>
          <a:xfrm>
            <a:off x="1206500" y="1075927"/>
            <a:ext cx="21971000" cy="7241584"/>
          </a:xfrm>
          <a:prstGeom prst="rect">
            <a:avLst/>
          </a:prstGeom>
        </p:spPr>
        <p:txBody>
          <a:bodyPr anchor="b"/>
          <a:lstStyle>
            <a:lvl1pPr marL="0" indent="0" algn="ctr">
              <a:lnSpc>
                <a:spcPct val="80000"/>
              </a:lnSpc>
              <a:spcBef>
                <a:spcPts val="0"/>
              </a:spcBef>
              <a:buSzTx/>
              <a:buNone/>
              <a:defRPr sz="25000" b="1" spc="-250"/>
            </a:lvl1pPr>
            <a:lvl2pPr marL="0" indent="457200" algn="ctr">
              <a:lnSpc>
                <a:spcPct val="80000"/>
              </a:lnSpc>
              <a:spcBef>
                <a:spcPts val="0"/>
              </a:spcBef>
              <a:buSzTx/>
              <a:buNone/>
              <a:defRPr sz="25000" b="1" spc="-250"/>
            </a:lvl2pPr>
            <a:lvl3pPr marL="0" indent="914400" algn="ctr">
              <a:lnSpc>
                <a:spcPct val="80000"/>
              </a:lnSpc>
              <a:spcBef>
                <a:spcPts val="0"/>
              </a:spcBef>
              <a:buSzTx/>
              <a:buNone/>
              <a:defRPr sz="25000" b="1" spc="-250"/>
            </a:lvl3pPr>
            <a:lvl4pPr marL="0" indent="1371600" algn="ctr">
              <a:lnSpc>
                <a:spcPct val="80000"/>
              </a:lnSpc>
              <a:spcBef>
                <a:spcPts val="0"/>
              </a:spcBef>
              <a:buSzTx/>
              <a:buNone/>
              <a:defRPr sz="25000" b="1" spc="-250"/>
            </a:lvl4pPr>
            <a:lvl5pPr marL="0" indent="1828800" algn="ctr">
              <a:lnSpc>
                <a:spcPct val="80000"/>
              </a:lnSpc>
              <a:spcBef>
                <a:spcPts val="0"/>
              </a:spcBef>
              <a:buSzTx/>
              <a:buNone/>
              <a:defRPr sz="25000" b="1" spc="-250"/>
            </a:lvl5pPr>
          </a:lstStyle>
          <a:p>
            <a:r>
              <a:t>100%</a:t>
            </a:r>
          </a:p>
          <a:p>
            <a:pPr lvl="1"/>
            <a:endParaRPr/>
          </a:p>
          <a:p>
            <a:pPr lvl="2"/>
            <a:endParaRPr/>
          </a:p>
          <a:p>
            <a:pPr lvl="3"/>
            <a:endParaRPr/>
          </a:p>
          <a:p>
            <a:pPr lvl="4"/>
            <a:endParaRPr/>
          </a:p>
        </p:txBody>
      </p:sp>
      <p:sp>
        <p:nvSpPr>
          <p:cNvPr id="107" name="Fact information"/>
          <p:cNvSpPr txBox="1">
            <a:spLocks noGrp="1"/>
          </p:cNvSpPr>
          <p:nvPr>
            <p:ph type="body" sz="quarter" idx="21" hasCustomPrompt="1"/>
          </p:nvPr>
        </p:nvSpPr>
        <p:spPr>
          <a:xfrm>
            <a:off x="1206500" y="8262180"/>
            <a:ext cx="21971000" cy="934780"/>
          </a:xfrm>
          <a:prstGeom prst="rect">
            <a:avLst/>
          </a:prstGeom>
        </p:spPr>
        <p:txBody>
          <a:bodyPr lIns="45719" tIns="45719" rIns="45719" bIns="45719"/>
          <a:lstStyle>
            <a:lvl1pPr marL="0" indent="0" algn="ctr" defTabSz="825500">
              <a:lnSpc>
                <a:spcPct val="100000"/>
              </a:lnSpc>
              <a:spcBef>
                <a:spcPts val="0"/>
              </a:spcBef>
              <a:buSzTx/>
              <a:buNone/>
              <a:defRPr sz="5500" b="1"/>
            </a:lvl1pPr>
          </a:lstStyle>
          <a:p>
            <a:r>
              <a:t>Fact information</a:t>
            </a:r>
          </a:p>
        </p:txBody>
      </p:sp>
      <p:sp>
        <p:nvSpPr>
          <p:cNvPr id="10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115" name="Attribution"/>
          <p:cNvSpPr txBox="1">
            <a:spLocks noGrp="1"/>
          </p:cNvSpPr>
          <p:nvPr>
            <p:ph type="body" sz="quarter" idx="21" hasCustomPrompt="1"/>
          </p:nvPr>
        </p:nvSpPr>
        <p:spPr>
          <a:xfrm>
            <a:off x="2430025" y="10675453"/>
            <a:ext cx="20200052"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Attribution</a:t>
            </a:r>
          </a:p>
        </p:txBody>
      </p:sp>
      <p:sp>
        <p:nvSpPr>
          <p:cNvPr id="116" name="Body Level One…"/>
          <p:cNvSpPr txBox="1">
            <a:spLocks noGrp="1"/>
          </p:cNvSpPr>
          <p:nvPr>
            <p:ph type="body" sz="half" idx="1" hasCustomPrompt="1"/>
          </p:nvPr>
        </p:nvSpPr>
        <p:spPr>
          <a:xfrm>
            <a:off x="1753923" y="4939860"/>
            <a:ext cx="20876154" cy="3836280"/>
          </a:xfrm>
          <a:prstGeom prst="rect">
            <a:avLst/>
          </a:prstGeom>
        </p:spPr>
        <p:txBody>
          <a:bodyPr/>
          <a:lstStyle>
            <a:lvl1pPr marL="638923" indent="-469900">
              <a:spcBef>
                <a:spcPts val="0"/>
              </a:spcBef>
              <a:buSzTx/>
              <a:buNone/>
              <a:defRPr sz="8500" spc="-170">
                <a:latin typeface="Helvetica Neue Medium"/>
                <a:ea typeface="Helvetica Neue Medium"/>
                <a:cs typeface="Helvetica Neue Medium"/>
                <a:sym typeface="Helvetica Neue Medium"/>
              </a:defRPr>
            </a:lvl1pPr>
            <a:lvl2pPr marL="638923" indent="-12700">
              <a:spcBef>
                <a:spcPts val="0"/>
              </a:spcBef>
              <a:buSzTx/>
              <a:buNone/>
              <a:defRPr sz="8500" spc="-170">
                <a:latin typeface="Helvetica Neue Medium"/>
                <a:ea typeface="Helvetica Neue Medium"/>
                <a:cs typeface="Helvetica Neue Medium"/>
                <a:sym typeface="Helvetica Neue Medium"/>
              </a:defRPr>
            </a:lvl2pPr>
            <a:lvl3pPr marL="638923" indent="444500">
              <a:spcBef>
                <a:spcPts val="0"/>
              </a:spcBef>
              <a:buSzTx/>
              <a:buNone/>
              <a:defRPr sz="8500" spc="-170">
                <a:latin typeface="Helvetica Neue Medium"/>
                <a:ea typeface="Helvetica Neue Medium"/>
                <a:cs typeface="Helvetica Neue Medium"/>
                <a:sym typeface="Helvetica Neue Medium"/>
              </a:defRPr>
            </a:lvl3pPr>
            <a:lvl4pPr marL="638923" indent="901700">
              <a:spcBef>
                <a:spcPts val="0"/>
              </a:spcBef>
              <a:buSzTx/>
              <a:buNone/>
              <a:defRPr sz="8500" spc="-170">
                <a:latin typeface="Helvetica Neue Medium"/>
                <a:ea typeface="Helvetica Neue Medium"/>
                <a:cs typeface="Helvetica Neue Medium"/>
                <a:sym typeface="Helvetica Neue Medium"/>
              </a:defRPr>
            </a:lvl4pPr>
            <a:lvl5pPr marL="638923" indent="1358900">
              <a:spcBef>
                <a:spcPts val="0"/>
              </a:spcBef>
              <a:buSzTx/>
              <a:buNone/>
              <a:defRPr sz="8500" spc="-170">
                <a:latin typeface="Helvetica Neue Medium"/>
                <a:ea typeface="Helvetica Neue Medium"/>
                <a:cs typeface="Helvetica Neue Medium"/>
                <a:sym typeface="Helvetica Neue Medium"/>
              </a:defRPr>
            </a:lvl5pPr>
          </a:lstStyle>
          <a:p>
            <a:r>
              <a:t>“Notable Quote”</a:t>
            </a:r>
          </a:p>
          <a:p>
            <a:pPr lvl="1"/>
            <a:endParaRPr/>
          </a:p>
          <a:p>
            <a:pPr lvl="2"/>
            <a:endParaRPr/>
          </a:p>
          <a:p>
            <a:pPr lvl="3"/>
            <a:endParaRPr/>
          </a:p>
          <a:p>
            <a:pPr lvl="4"/>
            <a:endParaRPr/>
          </a:p>
        </p:txBody>
      </p:sp>
      <p:sp>
        <p:nvSpPr>
          <p:cNvPr id="11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124" name="Image"/>
          <p:cNvSpPr>
            <a:spLocks noGrp="1"/>
          </p:cNvSpPr>
          <p:nvPr>
            <p:ph type="pic" sz="quarter" idx="21"/>
          </p:nvPr>
        </p:nvSpPr>
        <p:spPr>
          <a:xfrm>
            <a:off x="15760700" y="1016000"/>
            <a:ext cx="7439099" cy="5949678"/>
          </a:xfrm>
          <a:prstGeom prst="rect">
            <a:avLst/>
          </a:prstGeom>
        </p:spPr>
        <p:txBody>
          <a:bodyPr lIns="91439" tIns="45719" rIns="91439" bIns="45719">
            <a:noAutofit/>
          </a:bodyPr>
          <a:lstStyle/>
          <a:p>
            <a:endParaRPr/>
          </a:p>
        </p:txBody>
      </p:sp>
      <p:sp>
        <p:nvSpPr>
          <p:cNvPr id="125" name="Image"/>
          <p:cNvSpPr>
            <a:spLocks noGrp="1"/>
          </p:cNvSpPr>
          <p:nvPr>
            <p:ph type="pic" sz="half" idx="22"/>
          </p:nvPr>
        </p:nvSpPr>
        <p:spPr>
          <a:xfrm>
            <a:off x="13500100" y="3978275"/>
            <a:ext cx="10439400" cy="12150181"/>
          </a:xfrm>
          <a:prstGeom prst="rect">
            <a:avLst/>
          </a:prstGeom>
        </p:spPr>
        <p:txBody>
          <a:bodyPr lIns="91439" tIns="45719" rIns="91439" bIns="45719">
            <a:noAutofit/>
          </a:bodyPr>
          <a:lstStyle/>
          <a:p>
            <a:endParaRPr/>
          </a:p>
        </p:txBody>
      </p:sp>
      <p:sp>
        <p:nvSpPr>
          <p:cNvPr id="126" name="Image"/>
          <p:cNvSpPr>
            <a:spLocks noGrp="1"/>
          </p:cNvSpPr>
          <p:nvPr>
            <p:ph type="pic" idx="23"/>
          </p:nvPr>
        </p:nvSpPr>
        <p:spPr>
          <a:xfrm>
            <a:off x="-139700" y="495300"/>
            <a:ext cx="16611600" cy="12458700"/>
          </a:xfrm>
          <a:prstGeom prst="rect">
            <a:avLst/>
          </a:prstGeom>
        </p:spPr>
        <p:txBody>
          <a:bodyPr lIns="91439" tIns="45719" rIns="91439" bIns="45719">
            <a:noAutofit/>
          </a:bodyPr>
          <a:lstStyle/>
          <a:p>
            <a:endParaRPr/>
          </a:p>
        </p:txBody>
      </p:sp>
      <p:sp>
        <p:nvSpPr>
          <p:cNvPr id="12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34" name="Image"/>
          <p:cNvSpPr>
            <a:spLocks noGrp="1"/>
          </p:cNvSpPr>
          <p:nvPr>
            <p:ph type="pic" idx="21"/>
          </p:nvPr>
        </p:nvSpPr>
        <p:spPr>
          <a:xfrm>
            <a:off x="-1333500" y="-5524500"/>
            <a:ext cx="27051000" cy="21640800"/>
          </a:xfrm>
          <a:prstGeom prst="rect">
            <a:avLst/>
          </a:prstGeom>
        </p:spPr>
        <p:txBody>
          <a:bodyPr lIns="91439" tIns="45719" rIns="91439" bIns="45719">
            <a:noAutofit/>
          </a:bodyPr>
          <a:lstStyle/>
          <a:p>
            <a:endParaRPr/>
          </a:p>
        </p:txBody>
      </p:sp>
      <p:sp>
        <p:nvSpPr>
          <p:cNvPr id="135"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4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Photo">
    <p:spTree>
      <p:nvGrpSpPr>
        <p:cNvPr id="1" name=""/>
        <p:cNvGrpSpPr/>
        <p:nvPr/>
      </p:nvGrpSpPr>
      <p:grpSpPr>
        <a:xfrm>
          <a:off x="0" y="0"/>
          <a:ext cx="0" cy="0"/>
          <a:chOff x="0" y="0"/>
          <a:chExt cx="0" cy="0"/>
        </a:xfrm>
      </p:grpSpPr>
      <p:sp>
        <p:nvSpPr>
          <p:cNvPr id="21" name="666699290_02_crop_3159x1892.jpg"/>
          <p:cNvSpPr>
            <a:spLocks noGrp="1"/>
          </p:cNvSpPr>
          <p:nvPr>
            <p:ph type="pic" idx="21"/>
          </p:nvPr>
        </p:nvSpPr>
        <p:spPr>
          <a:xfrm>
            <a:off x="-1155700" y="-1295400"/>
            <a:ext cx="26746200" cy="16018933"/>
          </a:xfrm>
          <a:prstGeom prst="rect">
            <a:avLst/>
          </a:prstGeom>
        </p:spPr>
        <p:txBody>
          <a:bodyPr lIns="91439" tIns="45719" rIns="91439" bIns="45719">
            <a:noAutofit/>
          </a:bodyPr>
          <a:lstStyle/>
          <a:p>
            <a:endParaRPr/>
          </a:p>
        </p:txBody>
      </p:sp>
      <p:sp>
        <p:nvSpPr>
          <p:cNvPr id="22" name="Presentation Title"/>
          <p:cNvSpPr txBox="1">
            <a:spLocks noGrp="1"/>
          </p:cNvSpPr>
          <p:nvPr>
            <p:ph type="title" hasCustomPrompt="1"/>
          </p:nvPr>
        </p:nvSpPr>
        <p:spPr>
          <a:xfrm>
            <a:off x="1206500" y="7124700"/>
            <a:ext cx="21971000" cy="4648200"/>
          </a:xfrm>
          <a:prstGeom prst="rect">
            <a:avLst/>
          </a:prstGeom>
        </p:spPr>
        <p:txBody>
          <a:bodyPr anchor="b"/>
          <a:lstStyle>
            <a:lvl1pPr>
              <a:defRPr sz="11600" spc="-232"/>
            </a:lvl1pPr>
          </a:lstStyle>
          <a:p>
            <a:r>
              <a:t>Presentation Title</a:t>
            </a:r>
          </a:p>
        </p:txBody>
      </p:sp>
      <p:sp>
        <p:nvSpPr>
          <p:cNvPr id="23" name="Author and Date"/>
          <p:cNvSpPr txBox="1">
            <a:spLocks noGrp="1"/>
          </p:cNvSpPr>
          <p:nvPr>
            <p:ph type="body" sz="quarter" idx="22" hasCustomPrompt="1"/>
          </p:nvPr>
        </p:nvSpPr>
        <p:spPr>
          <a:xfrm>
            <a:off x="1207690" y="1106137"/>
            <a:ext cx="21968621"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Author and Date</a:t>
            </a:r>
          </a:p>
        </p:txBody>
      </p:sp>
      <p:sp>
        <p:nvSpPr>
          <p:cNvPr id="24" name="Body Level One…"/>
          <p:cNvSpPr txBox="1">
            <a:spLocks noGrp="1"/>
          </p:cNvSpPr>
          <p:nvPr>
            <p:ph type="body" sz="quarter" idx="1" hasCustomPrompt="1"/>
          </p:nvPr>
        </p:nvSpPr>
        <p:spPr>
          <a:xfrm>
            <a:off x="1206500" y="11609910"/>
            <a:ext cx="21971000" cy="1116952"/>
          </a:xfrm>
          <a:prstGeom prst="rect">
            <a:avLst/>
          </a:prstGeom>
        </p:spPr>
        <p:txBody>
          <a:bodyPr/>
          <a:lstStyle>
            <a:lvl1pPr marL="0" indent="0" defTabSz="825500">
              <a:lnSpc>
                <a:spcPct val="100000"/>
              </a:lnSpc>
              <a:spcBef>
                <a:spcPts val="0"/>
              </a:spcBef>
              <a:buSzTx/>
              <a:buNone/>
              <a:defRPr sz="5500" b="1"/>
            </a:lvl1pPr>
            <a:lvl2pPr marL="0" indent="457200" defTabSz="825500">
              <a:lnSpc>
                <a:spcPct val="100000"/>
              </a:lnSpc>
              <a:spcBef>
                <a:spcPts val="0"/>
              </a:spcBef>
              <a:buSzTx/>
              <a:buNone/>
              <a:defRPr sz="5500" b="1"/>
            </a:lvl2pPr>
            <a:lvl3pPr marL="0" indent="914400" defTabSz="825500">
              <a:lnSpc>
                <a:spcPct val="100000"/>
              </a:lnSpc>
              <a:spcBef>
                <a:spcPts val="0"/>
              </a:spcBef>
              <a:buSzTx/>
              <a:buNone/>
              <a:defRPr sz="5500" b="1"/>
            </a:lvl3pPr>
            <a:lvl4pPr marL="0" indent="1371600" defTabSz="825500">
              <a:lnSpc>
                <a:spcPct val="100000"/>
              </a:lnSpc>
              <a:spcBef>
                <a:spcPts val="0"/>
              </a:spcBef>
              <a:buSzTx/>
              <a:buNone/>
              <a:defRPr sz="5500" b="1"/>
            </a:lvl4pPr>
            <a:lvl5pPr marL="0" indent="1828800" defTabSz="825500">
              <a:lnSpc>
                <a:spcPct val="100000"/>
              </a:lnSpc>
              <a:spcBef>
                <a:spcPts val="0"/>
              </a:spcBef>
              <a:buSzTx/>
              <a:buNone/>
              <a:defRPr sz="5500" b="1"/>
            </a:lvl5pPr>
          </a:lstStyle>
          <a:p>
            <a:r>
              <a:t>Presentation Subtitle</a:t>
            </a:r>
          </a:p>
          <a:p>
            <a:pPr lvl="1"/>
            <a:endParaRPr/>
          </a:p>
          <a:p>
            <a:pPr lvl="2"/>
            <a:endParaRPr/>
          </a:p>
          <a:p>
            <a:pPr lvl="3"/>
            <a:endParaRPr/>
          </a:p>
          <a:p>
            <a:pPr lvl="4"/>
            <a:endParaRPr/>
          </a:p>
        </p:txBody>
      </p:sp>
      <p:sp>
        <p:nvSpPr>
          <p:cNvPr id="2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mp; Photo Alt">
    <p:spTree>
      <p:nvGrpSpPr>
        <p:cNvPr id="1" name=""/>
        <p:cNvGrpSpPr/>
        <p:nvPr/>
      </p:nvGrpSpPr>
      <p:grpSpPr>
        <a:xfrm>
          <a:off x="0" y="0"/>
          <a:ext cx="0" cy="0"/>
          <a:chOff x="0" y="0"/>
          <a:chExt cx="0" cy="0"/>
        </a:xfrm>
      </p:grpSpPr>
      <p:sp>
        <p:nvSpPr>
          <p:cNvPr id="32" name="910457886_1434x1669.jpg"/>
          <p:cNvSpPr>
            <a:spLocks noGrp="1"/>
          </p:cNvSpPr>
          <p:nvPr>
            <p:ph type="pic" idx="21"/>
          </p:nvPr>
        </p:nvSpPr>
        <p:spPr>
          <a:xfrm>
            <a:off x="10972800" y="-203200"/>
            <a:ext cx="12144837" cy="14135100"/>
          </a:xfrm>
          <a:prstGeom prst="rect">
            <a:avLst/>
          </a:prstGeom>
        </p:spPr>
        <p:txBody>
          <a:bodyPr lIns="91439" tIns="45719" rIns="91439" bIns="45719">
            <a:noAutofit/>
          </a:bodyPr>
          <a:lstStyle/>
          <a:p>
            <a:endParaRPr/>
          </a:p>
        </p:txBody>
      </p:sp>
      <p:sp>
        <p:nvSpPr>
          <p:cNvPr id="33" name="Slide Title"/>
          <p:cNvSpPr txBox="1">
            <a:spLocks noGrp="1"/>
          </p:cNvSpPr>
          <p:nvPr>
            <p:ph type="title" hasCustomPrompt="1"/>
          </p:nvPr>
        </p:nvSpPr>
        <p:spPr>
          <a:xfrm>
            <a:off x="1206500" y="1270000"/>
            <a:ext cx="9779000" cy="5882273"/>
          </a:xfrm>
          <a:prstGeom prst="rect">
            <a:avLst/>
          </a:prstGeom>
        </p:spPr>
        <p:txBody>
          <a:bodyPr anchor="b"/>
          <a:lstStyle/>
          <a:p>
            <a:r>
              <a:t>Slide Title</a:t>
            </a:r>
          </a:p>
        </p:txBody>
      </p:sp>
      <p:sp>
        <p:nvSpPr>
          <p:cNvPr id="34" name="Body Level One…"/>
          <p:cNvSpPr txBox="1">
            <a:spLocks noGrp="1"/>
          </p:cNvSpPr>
          <p:nvPr>
            <p:ph type="body" sz="quarter" idx="1" hasCustomPrompt="1"/>
          </p:nvPr>
        </p:nvSpPr>
        <p:spPr>
          <a:xfrm>
            <a:off x="1206500" y="7060576"/>
            <a:ext cx="9779000" cy="5385424"/>
          </a:xfrm>
          <a:prstGeom prst="rect">
            <a:avLst/>
          </a:prstGeom>
        </p:spPr>
        <p:txBody>
          <a:bodyPr/>
          <a:lstStyle>
            <a:lvl1pPr marL="0" indent="0" defTabSz="825500">
              <a:lnSpc>
                <a:spcPct val="100000"/>
              </a:lnSpc>
              <a:spcBef>
                <a:spcPts val="0"/>
              </a:spcBef>
              <a:buSzTx/>
              <a:buNone/>
              <a:defRPr sz="5500" b="1"/>
            </a:lvl1pPr>
            <a:lvl2pPr marL="0" indent="457200" defTabSz="825500">
              <a:lnSpc>
                <a:spcPct val="100000"/>
              </a:lnSpc>
              <a:spcBef>
                <a:spcPts val="0"/>
              </a:spcBef>
              <a:buSzTx/>
              <a:buNone/>
              <a:defRPr sz="5500" b="1"/>
            </a:lvl2pPr>
            <a:lvl3pPr marL="0" indent="914400" defTabSz="825500">
              <a:lnSpc>
                <a:spcPct val="100000"/>
              </a:lnSpc>
              <a:spcBef>
                <a:spcPts val="0"/>
              </a:spcBef>
              <a:buSzTx/>
              <a:buNone/>
              <a:defRPr sz="5500" b="1"/>
            </a:lvl3pPr>
            <a:lvl4pPr marL="0" indent="1371600" defTabSz="825500">
              <a:lnSpc>
                <a:spcPct val="100000"/>
              </a:lnSpc>
              <a:spcBef>
                <a:spcPts val="0"/>
              </a:spcBef>
              <a:buSzTx/>
              <a:buNone/>
              <a:defRPr sz="5500" b="1"/>
            </a:lvl4pPr>
            <a:lvl5pPr marL="0" indent="1828800" defTabSz="825500">
              <a:lnSpc>
                <a:spcPct val="100000"/>
              </a:lnSpc>
              <a:spcBef>
                <a:spcPts val="0"/>
              </a:spcBef>
              <a:buSzTx/>
              <a:buNone/>
              <a:defRPr sz="5500" b="1"/>
            </a:lvl5pPr>
          </a:lstStyle>
          <a:p>
            <a:r>
              <a:t>Slide Subtitle</a:t>
            </a:r>
          </a:p>
          <a:p>
            <a:pPr lvl="1"/>
            <a:endParaRPr/>
          </a:p>
          <a:p>
            <a:pPr lvl="2"/>
            <a:endParaRPr/>
          </a:p>
          <a:p>
            <a:pPr lvl="3"/>
            <a:endParaRPr/>
          </a:p>
          <a:p>
            <a:pPr lvl="4"/>
            <a:endParaRPr/>
          </a:p>
        </p:txBody>
      </p:sp>
      <p:sp>
        <p:nvSpPr>
          <p:cNvPr id="35" name="Slide Number"/>
          <p:cNvSpPr txBox="1">
            <a:spLocks noGrp="1"/>
          </p:cNvSpPr>
          <p:nvPr>
            <p:ph type="sldNum" sz="quarter" idx="2"/>
          </p:nvPr>
        </p:nvSpPr>
        <p:spPr>
          <a:xfrm>
            <a:off x="12001499" y="13085233"/>
            <a:ext cx="368505" cy="3746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prstGeom prst="rect">
            <a:avLst/>
          </a:prstGeom>
        </p:spPr>
        <p:txBody>
          <a:bodyPr/>
          <a:lstStyle/>
          <a:p>
            <a:r>
              <a:t>Slide Title</a:t>
            </a:r>
          </a:p>
        </p:txBody>
      </p:sp>
      <p:sp>
        <p:nvSpPr>
          <p:cNvPr id="43" name="Slide Subtitle"/>
          <p:cNvSpPr txBox="1">
            <a:spLocks noGrp="1"/>
          </p:cNvSpPr>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Slide Subtitle</a:t>
            </a:r>
          </a:p>
        </p:txBody>
      </p:sp>
      <p:sp>
        <p:nvSpPr>
          <p:cNvPr id="44"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52" name="Body Level One…"/>
          <p:cNvSpPr txBox="1">
            <a:spLocks noGrp="1"/>
          </p:cNvSpPr>
          <p:nvPr>
            <p:ph type="body" idx="1" hasCustomPrompt="1"/>
          </p:nvPr>
        </p:nvSpPr>
        <p:spPr>
          <a:prstGeom prst="rect">
            <a:avLst/>
          </a:prstGeom>
        </p:spPr>
        <p:txBody>
          <a:bodyPr numCol="2" spcCol="1098550"/>
          <a:lstStyle/>
          <a:p>
            <a:r>
              <a:t>Slide bullet text</a:t>
            </a:r>
          </a:p>
          <a:p>
            <a:pPr lvl="1"/>
            <a:endParaRPr/>
          </a:p>
          <a:p>
            <a:pPr lvl="2"/>
            <a:endParaRPr/>
          </a:p>
          <a:p>
            <a:pPr lvl="3"/>
            <a:endParaRPr/>
          </a:p>
          <a:p>
            <a:pPr lvl="4"/>
            <a:endParaRPr/>
          </a:p>
        </p:txBody>
      </p:sp>
      <p:sp>
        <p:nvSpPr>
          <p:cNvPr id="5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0" name="Slide Subtitle"/>
          <p:cNvSpPr txBox="1">
            <a:spLocks noGrp="1"/>
          </p:cNvSpPr>
          <p:nvPr>
            <p:ph type="body" sz="quarter" idx="21" hasCustomPrompt="1"/>
          </p:nvPr>
        </p:nvSpPr>
        <p:spPr>
          <a:xfrm>
            <a:off x="1206500" y="2372962"/>
            <a:ext cx="9779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Slide Subtitle</a:t>
            </a:r>
          </a:p>
        </p:txBody>
      </p:sp>
      <p:sp>
        <p:nvSpPr>
          <p:cNvPr id="61" name="Body Level One…"/>
          <p:cNvSpPr txBox="1">
            <a:spLocks noGrp="1"/>
          </p:cNvSpPr>
          <p:nvPr>
            <p:ph type="body" sz="half" idx="1" hasCustomPrompt="1"/>
          </p:nvPr>
        </p:nvSpPr>
        <p:spPr>
          <a:xfrm>
            <a:off x="1206500" y="4248504"/>
            <a:ext cx="9779000" cy="8256630"/>
          </a:xfrm>
          <a:prstGeom prst="rect">
            <a:avLst/>
          </a:prstGeom>
        </p:spPr>
        <p:txBody>
          <a:bodyPr/>
          <a:lstStyle/>
          <a:p>
            <a:r>
              <a:t>Slide bullet text</a:t>
            </a:r>
          </a:p>
          <a:p>
            <a:pPr lvl="1"/>
            <a:endParaRPr/>
          </a:p>
          <a:p>
            <a:pPr lvl="2"/>
            <a:endParaRPr/>
          </a:p>
          <a:p>
            <a:pPr lvl="3"/>
            <a:endParaRPr/>
          </a:p>
          <a:p>
            <a:pPr lvl="4"/>
            <a:endParaRPr/>
          </a:p>
        </p:txBody>
      </p:sp>
      <p:sp>
        <p:nvSpPr>
          <p:cNvPr id="62" name="660384004_1290x1720.jpg"/>
          <p:cNvSpPr>
            <a:spLocks noGrp="1"/>
          </p:cNvSpPr>
          <p:nvPr>
            <p:ph type="pic" idx="22"/>
          </p:nvPr>
        </p:nvSpPr>
        <p:spPr>
          <a:xfrm>
            <a:off x="12192000" y="-407266"/>
            <a:ext cx="10916874" cy="14555832"/>
          </a:xfrm>
          <a:prstGeom prst="rect">
            <a:avLst/>
          </a:prstGeom>
        </p:spPr>
        <p:txBody>
          <a:bodyPr lIns="91439" tIns="45719" rIns="91439" bIns="45719">
            <a:noAutofit/>
          </a:bodyPr>
          <a:lstStyle/>
          <a:p>
            <a:endParaRPr/>
          </a:p>
        </p:txBody>
      </p:sp>
      <p:sp>
        <p:nvSpPr>
          <p:cNvPr id="63" name="Slide Title"/>
          <p:cNvSpPr txBox="1">
            <a:spLocks noGrp="1"/>
          </p:cNvSpPr>
          <p:nvPr>
            <p:ph type="title" hasCustomPrompt="1"/>
          </p:nvPr>
        </p:nvSpPr>
        <p:spPr>
          <a:xfrm>
            <a:off x="1206500" y="1079500"/>
            <a:ext cx="9779000" cy="1435100"/>
          </a:xfrm>
          <a:prstGeom prst="rect">
            <a:avLst/>
          </a:prstGeom>
        </p:spPr>
        <p:txBody>
          <a:bodyPr/>
          <a:lstStyle/>
          <a:p>
            <a:r>
              <a:t>Slide Title</a:t>
            </a:r>
          </a:p>
        </p:txBody>
      </p:sp>
      <p:sp>
        <p:nvSpPr>
          <p:cNvPr id="6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Section">
    <p:spTree>
      <p:nvGrpSpPr>
        <p:cNvPr id="1" name=""/>
        <p:cNvGrpSpPr/>
        <p:nvPr/>
      </p:nvGrpSpPr>
      <p:grpSpPr>
        <a:xfrm>
          <a:off x="0" y="0"/>
          <a:ext cx="0" cy="0"/>
          <a:chOff x="0" y="0"/>
          <a:chExt cx="0" cy="0"/>
        </a:xfrm>
      </p:grpSpPr>
      <p:sp>
        <p:nvSpPr>
          <p:cNvPr id="71" name="Section Title"/>
          <p:cNvSpPr txBox="1">
            <a:spLocks noGrp="1"/>
          </p:cNvSpPr>
          <p:nvPr>
            <p:ph type="title" hasCustomPrompt="1"/>
          </p:nvPr>
        </p:nvSpPr>
        <p:spPr>
          <a:xfrm>
            <a:off x="1206496" y="4533900"/>
            <a:ext cx="21971004" cy="4648200"/>
          </a:xfrm>
          <a:prstGeom prst="rect">
            <a:avLst/>
          </a:prstGeom>
        </p:spPr>
        <p:txBody>
          <a:bodyPr anchor="ctr"/>
          <a:lstStyle>
            <a:lvl1pPr>
              <a:defRPr sz="11600" b="0" spc="-232">
                <a:latin typeface="Helvetica Neue Medium"/>
                <a:ea typeface="Helvetica Neue Medium"/>
                <a:cs typeface="Helvetica Neue Medium"/>
                <a:sym typeface="Helvetica Neue Medium"/>
              </a:defRPr>
            </a:lvl1pPr>
          </a:lstStyle>
          <a:p>
            <a:r>
              <a:t>Section Title</a:t>
            </a:r>
          </a:p>
        </p:txBody>
      </p:sp>
      <p:sp>
        <p:nvSpPr>
          <p:cNvPr id="72" name="Slide Number"/>
          <p:cNvSpPr txBox="1">
            <a:spLocks noGrp="1"/>
          </p:cNvSpPr>
          <p:nvPr>
            <p:ph type="sldNum" sz="quarter" idx="2"/>
          </p:nvPr>
        </p:nvSpPr>
        <p:spPr>
          <a:xfrm>
            <a:off x="12001499" y="13085233"/>
            <a:ext cx="368505" cy="3746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79" name="Slide Title"/>
          <p:cNvSpPr txBox="1">
            <a:spLocks noGrp="1"/>
          </p:cNvSpPr>
          <p:nvPr>
            <p:ph type="title" hasCustomPrompt="1"/>
          </p:nvPr>
        </p:nvSpPr>
        <p:spPr>
          <a:xfrm>
            <a:off x="1206500" y="1079500"/>
            <a:ext cx="21971000" cy="1434949"/>
          </a:xfrm>
          <a:prstGeom prst="rect">
            <a:avLst/>
          </a:prstGeom>
        </p:spPr>
        <p:txBody>
          <a:bodyPr/>
          <a:lstStyle/>
          <a:p>
            <a:r>
              <a:t>Slide Title</a:t>
            </a:r>
          </a:p>
        </p:txBody>
      </p:sp>
      <p:sp>
        <p:nvSpPr>
          <p:cNvPr id="80" name="Slide Subtitle"/>
          <p:cNvSpPr txBox="1">
            <a:spLocks noGrp="1"/>
          </p:cNvSpPr>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Slide Subtitle</a:t>
            </a:r>
          </a:p>
        </p:txBody>
      </p:sp>
      <p:sp>
        <p:nvSpPr>
          <p:cNvPr id="8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88" name="Agenda Title"/>
          <p:cNvSpPr txBox="1">
            <a:spLocks noGrp="1"/>
          </p:cNvSpPr>
          <p:nvPr>
            <p:ph type="title" hasCustomPrompt="1"/>
          </p:nvPr>
        </p:nvSpPr>
        <p:spPr>
          <a:xfrm>
            <a:off x="1206500" y="1079500"/>
            <a:ext cx="21971000" cy="1435100"/>
          </a:xfrm>
          <a:prstGeom prst="rect">
            <a:avLst/>
          </a:prstGeom>
        </p:spPr>
        <p:txBody>
          <a:bodyPr/>
          <a:lstStyle/>
          <a:p>
            <a:r>
              <a:t>Agenda Title</a:t>
            </a:r>
          </a:p>
        </p:txBody>
      </p:sp>
      <p:sp>
        <p:nvSpPr>
          <p:cNvPr id="89" name="Agenda Subtitle"/>
          <p:cNvSpPr txBox="1">
            <a:spLocks noGrp="1"/>
          </p:cNvSpPr>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Agenda Subtitle</a:t>
            </a:r>
          </a:p>
        </p:txBody>
      </p:sp>
      <p:sp>
        <p:nvSpPr>
          <p:cNvPr id="90" name="Body Level One…"/>
          <p:cNvSpPr txBox="1">
            <a:spLocks noGrp="1"/>
          </p:cNvSpPr>
          <p:nvPr>
            <p:ph type="body" idx="1" hasCustomPrompt="1"/>
          </p:nvPr>
        </p:nvSpPr>
        <p:spPr>
          <a:prstGeom prst="rect">
            <a:avLst/>
          </a:prstGeom>
        </p:spPr>
        <p:txBody>
          <a:bodyPr/>
          <a:lstStyle>
            <a:lvl1pPr marL="0" indent="0" defTabSz="825500">
              <a:lnSpc>
                <a:spcPct val="100000"/>
              </a:lnSpc>
              <a:spcBef>
                <a:spcPts val="1800"/>
              </a:spcBef>
              <a:buSzTx/>
              <a:buNone/>
              <a:defRPr sz="5500" spc="-55"/>
            </a:lvl1pPr>
            <a:lvl2pPr marL="0" indent="457200" defTabSz="825500">
              <a:lnSpc>
                <a:spcPct val="100000"/>
              </a:lnSpc>
              <a:spcBef>
                <a:spcPts val="1800"/>
              </a:spcBef>
              <a:buSzTx/>
              <a:buNone/>
              <a:defRPr sz="5500" spc="-55"/>
            </a:lvl2pPr>
            <a:lvl3pPr marL="0" indent="914400" defTabSz="825500">
              <a:lnSpc>
                <a:spcPct val="100000"/>
              </a:lnSpc>
              <a:spcBef>
                <a:spcPts val="1800"/>
              </a:spcBef>
              <a:buSzTx/>
              <a:buNone/>
              <a:defRPr sz="5500" spc="-55"/>
            </a:lvl3pPr>
            <a:lvl4pPr marL="0" indent="1371600" defTabSz="825500">
              <a:lnSpc>
                <a:spcPct val="100000"/>
              </a:lnSpc>
              <a:spcBef>
                <a:spcPts val="1800"/>
              </a:spcBef>
              <a:buSzTx/>
              <a:buNone/>
              <a:defRPr sz="5500" spc="-55"/>
            </a:lvl4pPr>
            <a:lvl5pPr marL="0" indent="1828800" defTabSz="825500">
              <a:lnSpc>
                <a:spcPct val="100000"/>
              </a:lnSpc>
              <a:spcBef>
                <a:spcPts val="1800"/>
              </a:spcBef>
              <a:buSzTx/>
              <a:buNone/>
              <a:defRPr sz="5500" spc="-55"/>
            </a:lvl5pPr>
          </a:lstStyle>
          <a:p>
            <a:r>
              <a:t>Agenda Topics</a:t>
            </a:r>
          </a:p>
          <a:p>
            <a:pPr lvl="1"/>
            <a:endParaRPr/>
          </a:p>
          <a:p>
            <a:pPr lvl="2"/>
            <a:endParaRPr/>
          </a:p>
          <a:p>
            <a:pPr lvl="3"/>
            <a:endParaRPr/>
          </a:p>
          <a:p>
            <a:pPr lvl="4"/>
            <a:endParaRPr/>
          </a:p>
        </p:txBody>
      </p:sp>
      <p:sp>
        <p:nvSpPr>
          <p:cNvPr id="9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Title"/>
          <p:cNvSpPr txBox="1">
            <a:spLocks noGrp="1"/>
          </p:cNvSpPr>
          <p:nvPr>
            <p:ph type="title" hasCustomPrompt="1"/>
          </p:nvPr>
        </p:nvSpPr>
        <p:spPr>
          <a:xfrm>
            <a:off x="1206500" y="1079500"/>
            <a:ext cx="21971000" cy="14331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Slide Title</a:t>
            </a:r>
          </a:p>
        </p:txBody>
      </p:sp>
      <p:sp>
        <p:nvSpPr>
          <p:cNvPr id="3" name="Body Level One…"/>
          <p:cNvSpPr txBox="1">
            <a:spLocks noGrp="1"/>
          </p:cNvSpPr>
          <p:nvPr>
            <p:ph type="body" idx="1" hasCustomPrompt="1"/>
          </p:nvPr>
        </p:nvSpPr>
        <p:spPr>
          <a:xfrm>
            <a:off x="1206500" y="4248504"/>
            <a:ext cx="21971000" cy="8256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Slide bullet text</a:t>
            </a:r>
          </a:p>
          <a:p>
            <a:pPr lvl="1"/>
            <a:endParaRPr/>
          </a:p>
          <a:p>
            <a:pPr lvl="2"/>
            <a:endParaRPr/>
          </a:p>
          <a:p>
            <a:pPr lvl="3"/>
            <a:endParaRPr/>
          </a:p>
          <a:p>
            <a:pPr lvl="4"/>
            <a:endParaRPr/>
          </a:p>
        </p:txBody>
      </p:sp>
      <p:sp>
        <p:nvSpPr>
          <p:cNvPr id="4" name="Slide Number"/>
          <p:cNvSpPr txBox="1">
            <a:spLocks noGrp="1"/>
          </p:cNvSpPr>
          <p:nvPr>
            <p:ph type="sldNum" sz="quarter" idx="2"/>
          </p:nvPr>
        </p:nvSpPr>
        <p:spPr>
          <a:xfrm>
            <a:off x="12001499" y="13080999"/>
            <a:ext cx="368505" cy="374600"/>
          </a:xfrm>
          <a:prstGeom prst="rect">
            <a:avLst/>
          </a:prstGeom>
          <a:ln w="12700">
            <a:miter lim="400000"/>
          </a:ln>
        </p:spPr>
        <p:txBody>
          <a:bodyPr wrap="none" lIns="50800" tIns="50800" rIns="50800" bIns="50800" anchor="b">
            <a:spAutoFit/>
          </a:bodyPr>
          <a:lstStyle>
            <a:lvl1pPr defTabSz="584200">
              <a:defRPr sz="1800">
                <a:solidFill>
                  <a:srgbClr val="000000"/>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1pPr>
      <a:lvl2pPr marL="0" marR="0" indent="4572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2pPr>
      <a:lvl3pPr marL="0" marR="0" indent="9144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3pPr>
      <a:lvl4pPr marL="0" marR="0" indent="13716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4pPr>
      <a:lvl5pPr marL="0" marR="0" indent="18288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5pPr>
      <a:lvl6pPr marL="0" marR="0" indent="22860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6pPr>
      <a:lvl7pPr marL="0" marR="0" indent="27432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7pPr>
      <a:lvl8pPr marL="0" marR="0" indent="32004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8pPr>
      <a:lvl9pPr marL="0" marR="0" indent="36576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9pPr>
    </p:titleStyle>
    <p:bodyStyle>
      <a:lvl1pPr marL="6096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1pPr>
      <a:lvl2pPr marL="12192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2pPr>
      <a:lvl3pPr marL="18288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3pPr>
      <a:lvl4pPr marL="24384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4pPr>
      <a:lvl5pPr marL="30480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5pPr>
      <a:lvl6pPr marL="36576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6pPr>
      <a:lvl7pPr marL="42672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7pPr>
      <a:lvl8pPr marL="48768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8pPr>
      <a:lvl9pPr marL="54864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1pPr>
      <a:lvl2pPr marL="0" marR="0" indent="4572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2pPr>
      <a:lvl3pPr marL="0" marR="0" indent="9144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3pPr>
      <a:lvl4pPr marL="0" marR="0" indent="13716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4pPr>
      <a:lvl5pPr marL="0" marR="0" indent="18288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5pPr>
      <a:lvl6pPr marL="0" marR="0" indent="22860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6pPr>
      <a:lvl7pPr marL="0" marR="0" indent="27432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7pPr>
      <a:lvl8pPr marL="0" marR="0" indent="32004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8pPr>
      <a:lvl9pPr marL="0" marR="0" indent="36576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hyperlink" Target="mailto:alisonmichalska@icloud.com"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Alison Michalska 16/9/20"/>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normAutofit lnSpcReduction="10000"/>
          </a:bodyPr>
          <a:lstStyle/>
          <a:p>
            <a:r>
              <a:t>Alison Michalska 16/9/20</a:t>
            </a:r>
          </a:p>
        </p:txBody>
      </p:sp>
      <p:sp>
        <p:nvSpPr>
          <p:cNvPr id="152" name="SESLIP - Lead Member &amp; DCS Self Assessment Workshop"/>
          <p:cNvSpPr txBox="1">
            <a:spLocks noGrp="1"/>
          </p:cNvSpPr>
          <p:nvPr>
            <p:ph type="ctrTitle"/>
          </p:nvPr>
        </p:nvSpPr>
        <p:spPr>
          <a:prstGeom prst="rect">
            <a:avLst/>
          </a:prstGeom>
        </p:spPr>
        <p:txBody>
          <a:bodyPr/>
          <a:lstStyle/>
          <a:p>
            <a:r>
              <a:t>SESLIP - Lead Member &amp; DCS Self Assessment Workshop</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Lead Member Self Assessment"/>
          <p:cNvSpPr txBox="1">
            <a:spLocks noGrp="1"/>
          </p:cNvSpPr>
          <p:nvPr>
            <p:ph type="title"/>
          </p:nvPr>
        </p:nvSpPr>
        <p:spPr>
          <a:prstGeom prst="rect">
            <a:avLst/>
          </a:prstGeom>
        </p:spPr>
        <p:txBody>
          <a:bodyPr/>
          <a:lstStyle/>
          <a:p>
            <a:r>
              <a:rPr dirty="0"/>
              <a:t>Lead Member Self Assessment</a:t>
            </a:r>
            <a:r>
              <a:rPr lang="en-GB" dirty="0"/>
              <a:t> Questions</a:t>
            </a:r>
            <a:endParaRPr dirty="0"/>
          </a:p>
        </p:txBody>
      </p:sp>
      <p:sp>
        <p:nvSpPr>
          <p:cNvPr id="166" name="Why are we doing this?"/>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rPr lang="en-GB" dirty="0"/>
              <a:t>Your overarching responsibility – your role as lead member</a:t>
            </a:r>
            <a:endParaRPr dirty="0"/>
          </a:p>
        </p:txBody>
      </p:sp>
      <p:sp>
        <p:nvSpPr>
          <p:cNvPr id="167" name="The role of LM is a key to the leadership of Children’s Services…"/>
          <p:cNvSpPr txBox="1">
            <a:spLocks noGrp="1"/>
          </p:cNvSpPr>
          <p:nvPr>
            <p:ph type="body" idx="1"/>
          </p:nvPr>
        </p:nvSpPr>
        <p:spPr>
          <a:prstGeom prst="rect">
            <a:avLst/>
          </a:prstGeom>
        </p:spPr>
        <p:txBody>
          <a:bodyPr>
            <a:normAutofit/>
          </a:bodyPr>
          <a:lstStyle/>
          <a:p>
            <a:pPr>
              <a:lnSpc>
                <a:spcPct val="107000"/>
              </a:lnSpc>
              <a:spcAft>
                <a:spcPts val="800"/>
              </a:spcAft>
            </a:pPr>
            <a:r>
              <a:rPr lang="en-US" sz="3600" dirty="0"/>
              <a:t>Does your council </a:t>
            </a:r>
            <a:r>
              <a:rPr lang="en-US" sz="3600" dirty="0" err="1"/>
              <a:t>prioritise</a:t>
            </a:r>
            <a:r>
              <a:rPr lang="en-US" sz="3600" dirty="0"/>
              <a:t> children’s services? Is this reflected in budget allocations?</a:t>
            </a:r>
          </a:p>
          <a:p>
            <a:pPr>
              <a:lnSpc>
                <a:spcPct val="107000"/>
              </a:lnSpc>
              <a:spcAft>
                <a:spcPts val="800"/>
              </a:spcAft>
            </a:pPr>
            <a:r>
              <a:rPr lang="en-US" sz="3600" dirty="0"/>
              <a:t>Do you know the key local challenges for children and young people, in particular for those in care and at risk of going into care? </a:t>
            </a:r>
          </a:p>
          <a:p>
            <a:pPr>
              <a:lnSpc>
                <a:spcPct val="107000"/>
              </a:lnSpc>
              <a:spcAft>
                <a:spcPts val="800"/>
              </a:spcAft>
            </a:pPr>
            <a:r>
              <a:rPr lang="en-US" sz="3600" dirty="0"/>
              <a:t>Do you know the main challenges for the children’s services workforce?</a:t>
            </a:r>
          </a:p>
          <a:p>
            <a:pPr>
              <a:lnSpc>
                <a:spcPct val="107000"/>
              </a:lnSpc>
              <a:spcAft>
                <a:spcPts val="800"/>
              </a:spcAft>
            </a:pPr>
            <a:r>
              <a:rPr lang="en-US" sz="3600" dirty="0"/>
              <a:t>What evidence do you use to understand your overall effectiveness as the lead member – where is this evidence reviewed?</a:t>
            </a:r>
          </a:p>
          <a:p>
            <a:pPr>
              <a:lnSpc>
                <a:spcPct val="107000"/>
              </a:lnSpc>
              <a:spcAft>
                <a:spcPts val="800"/>
              </a:spcAft>
            </a:pPr>
            <a:r>
              <a:rPr lang="en-US" sz="3600" dirty="0"/>
              <a:t>What support mechanisms do you have in place to support you in your role, and what can you offer others? </a:t>
            </a:r>
          </a:p>
        </p:txBody>
      </p:sp>
    </p:spTree>
    <p:extLst>
      <p:ext uri="{BB962C8B-B14F-4D97-AF65-F5344CB8AC3E}">
        <p14:creationId xmlns:p14="http://schemas.microsoft.com/office/powerpoint/2010/main" val="3362168139"/>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Lead Member Self Assessment"/>
          <p:cNvSpPr txBox="1">
            <a:spLocks noGrp="1"/>
          </p:cNvSpPr>
          <p:nvPr>
            <p:ph type="title"/>
          </p:nvPr>
        </p:nvSpPr>
        <p:spPr>
          <a:prstGeom prst="rect">
            <a:avLst/>
          </a:prstGeom>
        </p:spPr>
        <p:txBody>
          <a:bodyPr/>
          <a:lstStyle/>
          <a:p>
            <a:r>
              <a:rPr dirty="0"/>
              <a:t>Lead Member Self Assessment</a:t>
            </a:r>
            <a:r>
              <a:rPr lang="en-GB" dirty="0"/>
              <a:t> Questions</a:t>
            </a:r>
            <a:endParaRPr dirty="0"/>
          </a:p>
        </p:txBody>
      </p:sp>
      <p:sp>
        <p:nvSpPr>
          <p:cNvPr id="166" name="Why are we doing this?"/>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normAutofit fontScale="85000" lnSpcReduction="10000"/>
          </a:bodyPr>
          <a:lstStyle/>
          <a:p>
            <a:r>
              <a:rPr lang="en-US" dirty="0"/>
              <a:t>Responsibility 1: Political accountability for all council children’s services</a:t>
            </a:r>
          </a:p>
        </p:txBody>
      </p:sp>
      <p:sp>
        <p:nvSpPr>
          <p:cNvPr id="167" name="The role of LM is a key to the leadership of Children’s Services…"/>
          <p:cNvSpPr txBox="1">
            <a:spLocks noGrp="1"/>
          </p:cNvSpPr>
          <p:nvPr>
            <p:ph type="body" idx="1"/>
          </p:nvPr>
        </p:nvSpPr>
        <p:spPr>
          <a:prstGeom prst="rect">
            <a:avLst/>
          </a:prstGeom>
        </p:spPr>
        <p:txBody>
          <a:bodyPr>
            <a:normAutofit fontScale="32500" lnSpcReduction="20000"/>
          </a:bodyPr>
          <a:lstStyle/>
          <a:p>
            <a:pPr marL="0" indent="0">
              <a:lnSpc>
                <a:spcPct val="107000"/>
              </a:lnSpc>
              <a:spcAft>
                <a:spcPts val="800"/>
              </a:spcAft>
              <a:buNone/>
            </a:pPr>
            <a:r>
              <a:rPr lang="en-US" sz="1800" dirty="0">
                <a:ln>
                  <a:noFill/>
                </a:ln>
                <a:solidFill>
                  <a:srgbClr val="000000"/>
                </a:solidFill>
                <a:effectLst/>
                <a:uFill>
                  <a:solidFill>
                    <a:srgbClr val="000000"/>
                  </a:solidFill>
                </a:uFill>
                <a:latin typeface="Calibri" panose="020F0502020204030204" pitchFamily="34" charset="0"/>
                <a:ea typeface="Arial Unicode MS"/>
                <a:cs typeface="Arial Unicode MS"/>
              </a:rPr>
              <a:t> </a:t>
            </a:r>
            <a:r>
              <a:rPr lang="en-US" sz="11000" dirty="0">
                <a:ln>
                  <a:noFill/>
                </a:ln>
                <a:solidFill>
                  <a:srgbClr val="000000"/>
                </a:solidFill>
                <a:effectLst/>
                <a:uFill>
                  <a:solidFill>
                    <a:srgbClr val="000000"/>
                  </a:solidFill>
                </a:uFill>
                <a:latin typeface="Calibri" panose="020F0502020204030204" pitchFamily="34" charset="0"/>
                <a:ea typeface="Arial Unicode MS"/>
                <a:cs typeface="Arial Unicode MS"/>
              </a:rPr>
              <a:t>How effective are the mechanisms in place to support your political accountability for all council children</a:t>
            </a:r>
            <a:r>
              <a:rPr lang="ar-SA" sz="11000" dirty="0">
                <a:ln>
                  <a:noFill/>
                </a:ln>
                <a:solidFill>
                  <a:srgbClr val="000000"/>
                </a:solidFill>
                <a:effectLst/>
                <a:uFill>
                  <a:solidFill>
                    <a:srgbClr val="000000"/>
                  </a:solidFill>
                </a:uFill>
                <a:latin typeface="Calibri" panose="020F0502020204030204" pitchFamily="34" charset="0"/>
                <a:ea typeface="Arial Unicode MS"/>
                <a:cs typeface="Arial Unicode MS"/>
              </a:rPr>
              <a:t>’</a:t>
            </a:r>
            <a:r>
              <a:rPr lang="en-US" sz="11000" dirty="0">
                <a:ln>
                  <a:noFill/>
                </a:ln>
                <a:solidFill>
                  <a:srgbClr val="000000"/>
                </a:solidFill>
                <a:effectLst/>
                <a:uFill>
                  <a:solidFill>
                    <a:srgbClr val="000000"/>
                  </a:solidFill>
                </a:uFill>
                <a:latin typeface="Calibri" panose="020F0502020204030204" pitchFamily="34" charset="0"/>
                <a:ea typeface="Arial Unicode MS"/>
                <a:cs typeface="Arial Unicode MS"/>
              </a:rPr>
              <a:t>s services? </a:t>
            </a:r>
          </a:p>
          <a:p>
            <a:pPr lvl="1">
              <a:lnSpc>
                <a:spcPct val="107000"/>
              </a:lnSpc>
              <a:spcAft>
                <a:spcPts val="800"/>
              </a:spcAft>
            </a:pPr>
            <a:r>
              <a:rPr lang="en-US" sz="9800" dirty="0">
                <a:ln>
                  <a:noFill/>
                </a:ln>
                <a:solidFill>
                  <a:srgbClr val="000000"/>
                </a:solidFill>
                <a:effectLst/>
                <a:uFill>
                  <a:solidFill>
                    <a:srgbClr val="000000"/>
                  </a:solidFill>
                </a:uFill>
                <a:latin typeface="Calibri" panose="020F0502020204030204" pitchFamily="34" charset="0"/>
                <a:ea typeface="Arial Unicode MS"/>
                <a:cs typeface="Arial Unicode MS"/>
              </a:rPr>
              <a:t>Cabinet and committee roles – how is accountability </a:t>
            </a:r>
            <a:r>
              <a:rPr lang="en-US" sz="9800" dirty="0" err="1">
                <a:ln>
                  <a:noFill/>
                </a:ln>
                <a:solidFill>
                  <a:srgbClr val="000000"/>
                </a:solidFill>
                <a:effectLst/>
                <a:uFill>
                  <a:solidFill>
                    <a:srgbClr val="000000"/>
                  </a:solidFill>
                </a:uFill>
                <a:latin typeface="Calibri" panose="020F0502020204030204" pitchFamily="34" charset="0"/>
                <a:ea typeface="Arial Unicode MS"/>
                <a:cs typeface="Arial Unicode MS"/>
              </a:rPr>
              <a:t>organised</a:t>
            </a:r>
            <a:r>
              <a:rPr lang="en-US" sz="9800" dirty="0">
                <a:ln>
                  <a:noFill/>
                </a:ln>
                <a:solidFill>
                  <a:srgbClr val="000000"/>
                </a:solidFill>
                <a:effectLst/>
                <a:uFill>
                  <a:solidFill>
                    <a:srgbClr val="000000"/>
                  </a:solidFill>
                </a:uFill>
                <a:latin typeface="Calibri" panose="020F0502020204030204" pitchFamily="34" charset="0"/>
                <a:ea typeface="Arial Unicode MS"/>
                <a:cs typeface="Arial Unicode MS"/>
              </a:rPr>
              <a:t> in your council?  Whole council working relationships? </a:t>
            </a:r>
          </a:p>
          <a:p>
            <a:pPr lvl="1">
              <a:lnSpc>
                <a:spcPct val="107000"/>
              </a:lnSpc>
              <a:spcAft>
                <a:spcPts val="800"/>
              </a:spcAft>
            </a:pPr>
            <a:r>
              <a:rPr lang="en-US" sz="9800" dirty="0">
                <a:ln>
                  <a:noFill/>
                </a:ln>
                <a:solidFill>
                  <a:srgbClr val="000000"/>
                </a:solidFill>
                <a:effectLst/>
                <a:uFill>
                  <a:solidFill>
                    <a:srgbClr val="000000"/>
                  </a:solidFill>
                </a:uFill>
                <a:latin typeface="Calibri" panose="020F0502020204030204" pitchFamily="34" charset="0"/>
                <a:ea typeface="Arial Unicode MS"/>
                <a:cs typeface="Arial Unicode MS"/>
              </a:rPr>
              <a:t>How well-defined is your working relationship with the chair of the relevant overview and scrutiny committees, including ongoing priorities and work </a:t>
            </a:r>
            <a:r>
              <a:rPr lang="en-US" sz="9800" dirty="0" err="1">
                <a:ln>
                  <a:noFill/>
                </a:ln>
                <a:solidFill>
                  <a:srgbClr val="000000"/>
                </a:solidFill>
                <a:effectLst/>
                <a:uFill>
                  <a:solidFill>
                    <a:srgbClr val="000000"/>
                  </a:solidFill>
                </a:uFill>
                <a:latin typeface="Calibri" panose="020F0502020204030204" pitchFamily="34" charset="0"/>
                <a:ea typeface="Arial Unicode MS"/>
                <a:cs typeface="Arial Unicode MS"/>
              </a:rPr>
              <a:t>programmes</a:t>
            </a:r>
            <a:r>
              <a:rPr lang="en-US" sz="9800" dirty="0">
                <a:ln>
                  <a:noFill/>
                </a:ln>
                <a:solidFill>
                  <a:srgbClr val="000000"/>
                </a:solidFill>
                <a:effectLst/>
                <a:uFill>
                  <a:solidFill>
                    <a:srgbClr val="000000"/>
                  </a:solidFill>
                </a:uFill>
                <a:latin typeface="Calibri" panose="020F0502020204030204" pitchFamily="34" charset="0"/>
                <a:ea typeface="Arial Unicode MS"/>
                <a:cs typeface="Arial Unicode MS"/>
              </a:rPr>
              <a:t>? </a:t>
            </a:r>
          </a:p>
          <a:p>
            <a:pPr lvl="1">
              <a:lnSpc>
                <a:spcPct val="107000"/>
              </a:lnSpc>
              <a:spcAft>
                <a:spcPts val="800"/>
              </a:spcAft>
            </a:pPr>
            <a:r>
              <a:rPr lang="en-US" sz="9800" dirty="0">
                <a:ln>
                  <a:noFill/>
                </a:ln>
                <a:solidFill>
                  <a:srgbClr val="000000"/>
                </a:solidFill>
                <a:effectLst/>
                <a:uFill>
                  <a:solidFill>
                    <a:srgbClr val="000000"/>
                  </a:solidFill>
                </a:uFill>
                <a:latin typeface="Calibri" panose="020F0502020204030204" pitchFamily="34" charset="0"/>
                <a:ea typeface="Arial Unicode MS"/>
                <a:cs typeface="Arial Unicode MS"/>
              </a:rPr>
              <a:t>Access to briefing information you receive (timeliness, accuracy, scope)? </a:t>
            </a:r>
          </a:p>
          <a:p>
            <a:pPr lvl="1">
              <a:lnSpc>
                <a:spcPct val="107000"/>
              </a:lnSpc>
              <a:spcAft>
                <a:spcPts val="800"/>
              </a:spcAft>
            </a:pPr>
            <a:r>
              <a:rPr lang="en-US" sz="9800" dirty="0">
                <a:ln>
                  <a:noFill/>
                </a:ln>
                <a:solidFill>
                  <a:srgbClr val="000000"/>
                </a:solidFill>
                <a:effectLst/>
                <a:uFill>
                  <a:solidFill>
                    <a:srgbClr val="000000"/>
                  </a:solidFill>
                </a:uFill>
                <a:latin typeface="Calibri" panose="020F0502020204030204" pitchFamily="34" charset="0"/>
                <a:ea typeface="Arial Unicode MS"/>
                <a:cs typeface="Arial Unicode MS"/>
              </a:rPr>
              <a:t>Communication channels (with other elected members, local groups and residents</a:t>
            </a:r>
            <a:r>
              <a:rPr lang="en-US" sz="9800" dirty="0">
                <a:uFill>
                  <a:solidFill>
                    <a:srgbClr val="000000"/>
                  </a:solidFill>
                </a:uFill>
                <a:latin typeface="Calibri" panose="020F0502020204030204" pitchFamily="34" charset="0"/>
                <a:ea typeface="Arial Unicode MS"/>
                <a:cs typeface="Arial Unicode MS"/>
              </a:rPr>
              <a:t>)? Accessibility of forums, </a:t>
            </a:r>
            <a:r>
              <a:rPr lang="en-US" sz="9800" dirty="0" err="1">
                <a:uFill>
                  <a:solidFill>
                    <a:srgbClr val="000000"/>
                  </a:solidFill>
                </a:uFill>
                <a:latin typeface="Calibri" panose="020F0502020204030204" pitchFamily="34" charset="0"/>
                <a:ea typeface="Arial Unicode MS"/>
                <a:cs typeface="Arial Unicode MS"/>
              </a:rPr>
              <a:t>e.g.formal</a:t>
            </a:r>
            <a:r>
              <a:rPr lang="en-US" sz="9800" dirty="0">
                <a:uFill>
                  <a:solidFill>
                    <a:srgbClr val="000000"/>
                  </a:solidFill>
                </a:uFill>
                <a:latin typeface="Calibri" panose="020F0502020204030204" pitchFamily="34" charset="0"/>
                <a:ea typeface="Arial Unicode MS"/>
                <a:cs typeface="Arial Unicode MS"/>
              </a:rPr>
              <a:t> council meetings and more local meetings?</a:t>
            </a:r>
          </a:p>
          <a:p>
            <a:pPr lvl="1">
              <a:lnSpc>
                <a:spcPct val="107000"/>
              </a:lnSpc>
              <a:spcAft>
                <a:spcPts val="800"/>
              </a:spcAft>
            </a:pPr>
            <a:r>
              <a:rPr lang="en-US" sz="9800" dirty="0">
                <a:ln>
                  <a:noFill/>
                </a:ln>
                <a:solidFill>
                  <a:srgbClr val="000000"/>
                </a:solidFill>
                <a:effectLst/>
                <a:uFill>
                  <a:solidFill>
                    <a:srgbClr val="000000"/>
                  </a:solidFill>
                </a:uFill>
                <a:latin typeface="Calibri" panose="020F0502020204030204" pitchFamily="34" charset="0"/>
                <a:ea typeface="Arial Unicode MS"/>
                <a:cs typeface="Arial Unicode MS"/>
              </a:rPr>
              <a:t>How do you measure the impact your authority’s action has on outcomes for children and young people?</a:t>
            </a:r>
          </a:p>
          <a:p>
            <a:pPr lvl="1">
              <a:lnSpc>
                <a:spcPct val="107000"/>
              </a:lnSpc>
              <a:spcAft>
                <a:spcPts val="800"/>
              </a:spcAft>
            </a:pPr>
            <a:r>
              <a:rPr lang="en-US" sz="9800" dirty="0">
                <a:ln>
                  <a:noFill/>
                </a:ln>
                <a:solidFill>
                  <a:srgbClr val="000000"/>
                </a:solidFill>
                <a:effectLst/>
                <a:uFill>
                  <a:solidFill>
                    <a:srgbClr val="000000"/>
                  </a:solidFill>
                </a:uFill>
                <a:latin typeface="Calibri" panose="020F0502020204030204" pitchFamily="34" charset="0"/>
                <a:ea typeface="Arial Unicode MS"/>
                <a:cs typeface="Arial Unicode MS"/>
              </a:rPr>
              <a:t>How do you help carry out your responsibilities as a corporate parent?</a:t>
            </a:r>
          </a:p>
        </p:txBody>
      </p:sp>
    </p:spTree>
    <p:extLst>
      <p:ext uri="{BB962C8B-B14F-4D97-AF65-F5344CB8AC3E}">
        <p14:creationId xmlns:p14="http://schemas.microsoft.com/office/powerpoint/2010/main" val="1357081939"/>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Lead Member Self Assessment"/>
          <p:cNvSpPr txBox="1">
            <a:spLocks noGrp="1"/>
          </p:cNvSpPr>
          <p:nvPr>
            <p:ph type="title"/>
          </p:nvPr>
        </p:nvSpPr>
        <p:spPr>
          <a:prstGeom prst="rect">
            <a:avLst/>
          </a:prstGeom>
        </p:spPr>
        <p:txBody>
          <a:bodyPr/>
          <a:lstStyle/>
          <a:p>
            <a:r>
              <a:rPr dirty="0"/>
              <a:t>Lead Member Self Assessment</a:t>
            </a:r>
            <a:r>
              <a:rPr lang="en-GB" dirty="0"/>
              <a:t> Questions</a:t>
            </a:r>
            <a:endParaRPr dirty="0"/>
          </a:p>
        </p:txBody>
      </p:sp>
      <p:sp>
        <p:nvSpPr>
          <p:cNvPr id="166" name="Why are we doing this?"/>
          <p:cNvSpPr txBox="1">
            <a:spLocks noGrp="1"/>
          </p:cNvSpPr>
          <p:nvPr>
            <p:ph type="body" idx="21"/>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normAutofit fontScale="62500" lnSpcReduction="20000"/>
          </a:bodyPr>
          <a:lstStyle/>
          <a:p>
            <a:r>
              <a:rPr lang="en-US" dirty="0"/>
              <a:t>Responsibility 2: To set the council’s vision, to take a strategic view in setting local priorities and budgets for children’s services</a:t>
            </a:r>
          </a:p>
        </p:txBody>
      </p:sp>
      <p:sp>
        <p:nvSpPr>
          <p:cNvPr id="167" name="The role of LM is a key to the leadership of Children’s Services…"/>
          <p:cNvSpPr txBox="1">
            <a:spLocks noGrp="1"/>
          </p:cNvSpPr>
          <p:nvPr>
            <p:ph type="body" idx="1"/>
          </p:nvPr>
        </p:nvSpPr>
        <p:spPr>
          <a:prstGeom prst="rect">
            <a:avLst/>
          </a:prstGeom>
        </p:spPr>
        <p:txBody>
          <a:bodyPr>
            <a:normAutofit/>
          </a:bodyPr>
          <a:lstStyle/>
          <a:p>
            <a:pPr marL="0" indent="0">
              <a:lnSpc>
                <a:spcPct val="107000"/>
              </a:lnSpc>
              <a:spcAft>
                <a:spcPts val="800"/>
              </a:spcAft>
              <a:buNone/>
            </a:pPr>
            <a:r>
              <a:rPr lang="en-US" sz="4700" dirty="0"/>
              <a:t>What evidence do you use to understand your effectiveness in setting local priorities and budgets in relation to children and young people? </a:t>
            </a:r>
          </a:p>
          <a:p>
            <a:pPr marL="228600"/>
            <a:r>
              <a:rPr lang="en-US" sz="4000" dirty="0">
                <a:effectLst/>
                <a:latin typeface="Helvetica Neue Medium"/>
                <a:ea typeface="Arial Unicode MS"/>
              </a:rPr>
              <a:t>What is your impact and influence on council’s activity?</a:t>
            </a:r>
            <a:endParaRPr lang="en-GB" sz="4000" dirty="0">
              <a:effectLst/>
              <a:latin typeface="Helvetica Neue Medium"/>
              <a:ea typeface="Arial Unicode MS"/>
            </a:endParaRPr>
          </a:p>
          <a:p>
            <a:pPr marL="228600"/>
            <a:r>
              <a:rPr lang="en-US" sz="4000" dirty="0">
                <a:effectLst/>
                <a:latin typeface="Helvetica Neue Medium"/>
                <a:ea typeface="Arial Unicode MS"/>
              </a:rPr>
              <a:t>How (i.e. through what mechanisms) do you influence council priorities? </a:t>
            </a:r>
            <a:endParaRPr lang="en-GB" sz="4000" dirty="0">
              <a:effectLst/>
              <a:latin typeface="Helvetica Neue Medium"/>
              <a:ea typeface="Arial Unicode MS"/>
            </a:endParaRPr>
          </a:p>
          <a:p>
            <a:pPr marL="228600"/>
            <a:r>
              <a:rPr lang="en-US" sz="4000" dirty="0">
                <a:effectLst/>
                <a:latin typeface="Helvetica Neue Medium"/>
                <a:ea typeface="Arial Unicode MS"/>
              </a:rPr>
              <a:t>How effectively were you able to ensure that local priorities and budgets were still relevant in      	light of the COVID-19 pandemic.</a:t>
            </a:r>
            <a:endParaRPr lang="en-GB" sz="4000" dirty="0">
              <a:effectLst/>
              <a:latin typeface="Helvetica Neue Medium"/>
              <a:ea typeface="Arial Unicode MS"/>
            </a:endParaRPr>
          </a:p>
          <a:p>
            <a:pPr marL="228600"/>
            <a:r>
              <a:rPr lang="en-US" sz="4000" dirty="0">
                <a:effectLst/>
                <a:latin typeface="Helvetica Neue Medium"/>
                <a:ea typeface="Arial Unicode MS"/>
              </a:rPr>
              <a:t>Which trend and data benchmarking tools do you rely on?</a:t>
            </a:r>
            <a:endParaRPr lang="en-GB" sz="4000" dirty="0">
              <a:effectLst/>
              <a:latin typeface="Helvetica Neue Medium"/>
              <a:ea typeface="Arial Unicode MS"/>
            </a:endParaRPr>
          </a:p>
          <a:p>
            <a:pPr marL="228600"/>
            <a:r>
              <a:rPr lang="en-US" sz="4000" dirty="0">
                <a:effectLst/>
                <a:latin typeface="Helvetica Neue Medium"/>
                <a:ea typeface="Arial Unicode MS"/>
              </a:rPr>
              <a:t>What do you use to triangulate evidence to inform your knowledge of your children’s services?</a:t>
            </a:r>
            <a:endParaRPr lang="en-GB" sz="4000" dirty="0">
              <a:effectLst/>
              <a:latin typeface="Helvetica Neue Medium"/>
              <a:ea typeface="Arial Unicode MS"/>
            </a:endParaRPr>
          </a:p>
        </p:txBody>
      </p:sp>
    </p:spTree>
    <p:extLst>
      <p:ext uri="{BB962C8B-B14F-4D97-AF65-F5344CB8AC3E}">
        <p14:creationId xmlns:p14="http://schemas.microsoft.com/office/powerpoint/2010/main" val="1042915973"/>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Lead Member Self Assessment"/>
          <p:cNvSpPr txBox="1">
            <a:spLocks noGrp="1"/>
          </p:cNvSpPr>
          <p:nvPr>
            <p:ph type="title"/>
          </p:nvPr>
        </p:nvSpPr>
        <p:spPr>
          <a:prstGeom prst="rect">
            <a:avLst/>
          </a:prstGeom>
        </p:spPr>
        <p:txBody>
          <a:bodyPr/>
          <a:lstStyle/>
          <a:p>
            <a:r>
              <a:rPr dirty="0"/>
              <a:t>Lead Member Self Assessment</a:t>
            </a:r>
            <a:r>
              <a:rPr lang="en-GB" dirty="0"/>
              <a:t> Questions</a:t>
            </a:r>
            <a:endParaRPr dirty="0"/>
          </a:p>
        </p:txBody>
      </p:sp>
      <p:sp>
        <p:nvSpPr>
          <p:cNvPr id="166" name="Why are we doing this?"/>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normAutofit fontScale="62500" lnSpcReduction="20000"/>
          </a:bodyPr>
          <a:lstStyle/>
          <a:p>
            <a:r>
              <a:rPr lang="en-US" dirty="0"/>
              <a:t>Responsibility 3: To provide challenge and support to the DCS and other senior team members</a:t>
            </a:r>
            <a:endParaRPr dirty="0"/>
          </a:p>
        </p:txBody>
      </p:sp>
      <p:sp>
        <p:nvSpPr>
          <p:cNvPr id="167" name="The role of LM is a key to the leadership of Children’s Services…"/>
          <p:cNvSpPr txBox="1">
            <a:spLocks noGrp="1"/>
          </p:cNvSpPr>
          <p:nvPr>
            <p:ph type="body" idx="1"/>
          </p:nvPr>
        </p:nvSpPr>
        <p:spPr>
          <a:prstGeom prst="rect">
            <a:avLst/>
          </a:prstGeom>
        </p:spPr>
        <p:txBody>
          <a:bodyPr>
            <a:normAutofit fontScale="70000" lnSpcReduction="20000"/>
          </a:bodyPr>
          <a:lstStyle/>
          <a:p>
            <a:pPr marL="0" indent="0">
              <a:lnSpc>
                <a:spcPct val="107000"/>
              </a:lnSpc>
              <a:spcAft>
                <a:spcPts val="800"/>
              </a:spcAft>
              <a:buNone/>
            </a:pPr>
            <a:r>
              <a:rPr lang="en-US" sz="4700" dirty="0"/>
              <a:t>What evidence do you use to understand your effectiveness in providing challenge and support to the DCS and senior team members </a:t>
            </a:r>
          </a:p>
          <a:p>
            <a:pPr>
              <a:lnSpc>
                <a:spcPct val="107000"/>
              </a:lnSpc>
              <a:spcAft>
                <a:spcPts val="800"/>
              </a:spcAft>
            </a:pPr>
            <a:r>
              <a:rPr lang="en-US" sz="4700" dirty="0"/>
              <a:t>How successful are your relationships with DCS/executive team?</a:t>
            </a:r>
          </a:p>
          <a:p>
            <a:pPr>
              <a:lnSpc>
                <a:spcPct val="107000"/>
              </a:lnSpc>
              <a:spcAft>
                <a:spcPts val="800"/>
              </a:spcAft>
            </a:pPr>
            <a:r>
              <a:rPr lang="en-US" sz="4700" dirty="0"/>
              <a:t>How successful are your relationships with the corporate team (CEx/Finance/DASS </a:t>
            </a:r>
            <a:r>
              <a:rPr lang="en-US" sz="4700" dirty="0" err="1"/>
              <a:t>etc</a:t>
            </a:r>
            <a:r>
              <a:rPr lang="en-US" sz="4700" dirty="0"/>
              <a:t>)? </a:t>
            </a:r>
          </a:p>
          <a:p>
            <a:pPr>
              <a:lnSpc>
                <a:spcPct val="107000"/>
              </a:lnSpc>
              <a:spcAft>
                <a:spcPts val="800"/>
              </a:spcAft>
            </a:pPr>
            <a:r>
              <a:rPr lang="en-US" sz="4700" dirty="0"/>
              <a:t>How do you provide oversight in LA engagement with statutory oversight bodies, such as Ofsted?</a:t>
            </a:r>
          </a:p>
          <a:p>
            <a:pPr>
              <a:lnSpc>
                <a:spcPct val="107000"/>
              </a:lnSpc>
              <a:spcAft>
                <a:spcPts val="800"/>
              </a:spcAft>
            </a:pPr>
            <a:r>
              <a:rPr lang="en-US" sz="4700" dirty="0"/>
              <a:t>What mechanisms do you have in place to ensure you keep up to date with national and regional policy changes?</a:t>
            </a:r>
          </a:p>
          <a:p>
            <a:pPr>
              <a:lnSpc>
                <a:spcPct val="107000"/>
              </a:lnSpc>
              <a:spcAft>
                <a:spcPts val="800"/>
              </a:spcAft>
            </a:pPr>
            <a:r>
              <a:rPr lang="en-US" sz="4700" dirty="0"/>
              <a:t>Do you have clear delineation of public-facing responsibilities between yourself and the DCS, e.g. in the light of media coverage (positive and negative)</a:t>
            </a:r>
          </a:p>
          <a:p>
            <a:pPr>
              <a:lnSpc>
                <a:spcPct val="107000"/>
              </a:lnSpc>
              <a:spcAft>
                <a:spcPts val="800"/>
              </a:spcAft>
            </a:pPr>
            <a:r>
              <a:rPr lang="en-US" sz="4700" dirty="0"/>
              <a:t>How effective is/was your ‘COVID-19’ oversight – preparation, response &amp; recovery</a:t>
            </a:r>
          </a:p>
        </p:txBody>
      </p:sp>
    </p:spTree>
    <p:extLst>
      <p:ext uri="{BB962C8B-B14F-4D97-AF65-F5344CB8AC3E}">
        <p14:creationId xmlns:p14="http://schemas.microsoft.com/office/powerpoint/2010/main" val="2454547862"/>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Lead Member Self Assessment"/>
          <p:cNvSpPr txBox="1">
            <a:spLocks noGrp="1"/>
          </p:cNvSpPr>
          <p:nvPr>
            <p:ph type="title"/>
          </p:nvPr>
        </p:nvSpPr>
        <p:spPr>
          <a:prstGeom prst="rect">
            <a:avLst/>
          </a:prstGeom>
        </p:spPr>
        <p:txBody>
          <a:bodyPr/>
          <a:lstStyle/>
          <a:p>
            <a:r>
              <a:rPr dirty="0"/>
              <a:t>Lead Member Self Assessment</a:t>
            </a:r>
            <a:r>
              <a:rPr lang="en-GB" dirty="0"/>
              <a:t> Questions</a:t>
            </a:r>
            <a:endParaRPr dirty="0"/>
          </a:p>
        </p:txBody>
      </p:sp>
      <p:sp>
        <p:nvSpPr>
          <p:cNvPr id="166" name="Why are we doing this?"/>
          <p:cNvSpPr txBox="1">
            <a:spLocks noGrp="1"/>
          </p:cNvSpPr>
          <p:nvPr>
            <p:ph type="body" idx="21"/>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r>
              <a:rPr lang="en-US" dirty="0"/>
              <a:t>Responsibility 4: To facilitate and lead strategic partnerships</a:t>
            </a:r>
            <a:endParaRPr dirty="0"/>
          </a:p>
        </p:txBody>
      </p:sp>
      <p:sp>
        <p:nvSpPr>
          <p:cNvPr id="167" name="The role of LM is a key to the leadership of Children’s Services…"/>
          <p:cNvSpPr txBox="1">
            <a:spLocks noGrp="1"/>
          </p:cNvSpPr>
          <p:nvPr>
            <p:ph type="body" idx="1"/>
          </p:nvPr>
        </p:nvSpPr>
        <p:spPr>
          <a:prstGeom prst="rect">
            <a:avLst/>
          </a:prstGeom>
        </p:spPr>
        <p:txBody>
          <a:bodyPr>
            <a:normAutofit fontScale="85000" lnSpcReduction="20000"/>
          </a:bodyPr>
          <a:lstStyle/>
          <a:p>
            <a:pPr marL="0" indent="0">
              <a:lnSpc>
                <a:spcPct val="107000"/>
              </a:lnSpc>
              <a:spcAft>
                <a:spcPts val="800"/>
              </a:spcAft>
              <a:buNone/>
            </a:pPr>
            <a:r>
              <a:rPr lang="en-US" sz="5200" dirty="0"/>
              <a:t>What evidence do you use to understand your effectiveness in ensuring the success of local strategic partnerships - where is this evidence reviewed? </a:t>
            </a:r>
          </a:p>
          <a:p>
            <a:pPr>
              <a:lnSpc>
                <a:spcPct val="107000"/>
              </a:lnSpc>
              <a:spcAft>
                <a:spcPts val="800"/>
              </a:spcAft>
            </a:pPr>
            <a:r>
              <a:rPr lang="en-US" sz="4700" dirty="0"/>
              <a:t>Who are your key strategic partners?</a:t>
            </a:r>
          </a:p>
          <a:p>
            <a:pPr>
              <a:lnSpc>
                <a:spcPct val="107000"/>
              </a:lnSpc>
              <a:spcAft>
                <a:spcPts val="800"/>
              </a:spcAft>
            </a:pPr>
            <a:r>
              <a:rPr lang="en-US" sz="4700" dirty="0"/>
              <a:t>How do you measure the impact of your engagement with other strategic partners?</a:t>
            </a:r>
          </a:p>
          <a:p>
            <a:pPr>
              <a:lnSpc>
                <a:spcPct val="107000"/>
              </a:lnSpc>
              <a:spcAft>
                <a:spcPts val="800"/>
              </a:spcAft>
            </a:pPr>
            <a:r>
              <a:rPr lang="en-US" sz="4700" dirty="0"/>
              <a:t>What mechanisms do you have in place to support your ability to lead the development of appropriate strategic partnerships (new and existing) in a changing and sometimes challenging environment, often at considerable pace? This could include sufficient lines of engagement at different levels with different partners.</a:t>
            </a:r>
          </a:p>
          <a:p>
            <a:pPr>
              <a:lnSpc>
                <a:spcPct val="107000"/>
              </a:lnSpc>
              <a:spcAft>
                <a:spcPts val="800"/>
              </a:spcAft>
            </a:pPr>
            <a:r>
              <a:rPr lang="en-US" sz="4700" dirty="0"/>
              <a:t>How effective have these strategic partnerships been in relation to your authority’s re-</a:t>
            </a:r>
            <a:r>
              <a:rPr lang="en-US" sz="4700" dirty="0" err="1"/>
              <a:t>sponse</a:t>
            </a:r>
            <a:r>
              <a:rPr lang="en-US" sz="4700" dirty="0"/>
              <a:t> to the changes brought about by COVID-19, and what would you do differently?</a:t>
            </a:r>
          </a:p>
        </p:txBody>
      </p:sp>
    </p:spTree>
    <p:extLst>
      <p:ext uri="{BB962C8B-B14F-4D97-AF65-F5344CB8AC3E}">
        <p14:creationId xmlns:p14="http://schemas.microsoft.com/office/powerpoint/2010/main" val="2088327789"/>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Lead Member Self Assessment"/>
          <p:cNvSpPr txBox="1">
            <a:spLocks noGrp="1"/>
          </p:cNvSpPr>
          <p:nvPr>
            <p:ph type="title"/>
          </p:nvPr>
        </p:nvSpPr>
        <p:spPr>
          <a:prstGeom prst="rect">
            <a:avLst/>
          </a:prstGeom>
        </p:spPr>
        <p:txBody>
          <a:bodyPr/>
          <a:lstStyle/>
          <a:p>
            <a:r>
              <a:rPr dirty="0"/>
              <a:t>Lead Member Self Assessment</a:t>
            </a:r>
            <a:r>
              <a:rPr lang="en-GB" dirty="0"/>
              <a:t> Questions</a:t>
            </a:r>
            <a:endParaRPr dirty="0"/>
          </a:p>
        </p:txBody>
      </p:sp>
      <p:sp>
        <p:nvSpPr>
          <p:cNvPr id="166" name="Why are we doing this?"/>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normAutofit fontScale="70000" lnSpcReduction="20000"/>
          </a:bodyPr>
          <a:lstStyle/>
          <a:p>
            <a:r>
              <a:rPr lang="en-US" dirty="0"/>
              <a:t>Responsibility 5: To champion the voice of children and young people in all decision-making</a:t>
            </a:r>
          </a:p>
        </p:txBody>
      </p:sp>
      <p:sp>
        <p:nvSpPr>
          <p:cNvPr id="167" name="The role of LM is a key to the leadership of Children’s Services…"/>
          <p:cNvSpPr txBox="1">
            <a:spLocks noGrp="1"/>
          </p:cNvSpPr>
          <p:nvPr>
            <p:ph type="body" idx="1"/>
          </p:nvPr>
        </p:nvSpPr>
        <p:spPr>
          <a:prstGeom prst="rect">
            <a:avLst/>
          </a:prstGeom>
        </p:spPr>
        <p:txBody>
          <a:bodyPr>
            <a:normAutofit/>
          </a:bodyPr>
          <a:lstStyle/>
          <a:p>
            <a:pPr marL="0" indent="0">
              <a:lnSpc>
                <a:spcPct val="107000"/>
              </a:lnSpc>
              <a:spcAft>
                <a:spcPts val="800"/>
              </a:spcAft>
              <a:buNone/>
            </a:pPr>
            <a:r>
              <a:rPr lang="en-US" sz="4700" dirty="0"/>
              <a:t>What evidence do you use to understand your effectiveness in championing the voice of children and young people in all decision-making - do you have any specific examples? </a:t>
            </a:r>
          </a:p>
          <a:p>
            <a:pPr>
              <a:lnSpc>
                <a:spcPct val="107000"/>
              </a:lnSpc>
              <a:spcAft>
                <a:spcPts val="800"/>
              </a:spcAft>
            </a:pPr>
            <a:r>
              <a:rPr lang="en-US" sz="4000" dirty="0"/>
              <a:t>What mechanisms do you have in place to ensure that the voice of children and young people is heard in all decision-making?</a:t>
            </a:r>
          </a:p>
          <a:p>
            <a:pPr>
              <a:lnSpc>
                <a:spcPct val="107000"/>
              </a:lnSpc>
              <a:spcAft>
                <a:spcPts val="800"/>
              </a:spcAft>
            </a:pPr>
            <a:r>
              <a:rPr lang="en-US" sz="4000" dirty="0"/>
              <a:t>What additional measures are in place to mitigate the challenges presented by the impact of COVID-19 on more traditional consultation activities, such as focus groups</a:t>
            </a:r>
          </a:p>
        </p:txBody>
      </p:sp>
    </p:spTree>
    <p:extLst>
      <p:ext uri="{BB962C8B-B14F-4D97-AF65-F5344CB8AC3E}">
        <p14:creationId xmlns:p14="http://schemas.microsoft.com/office/powerpoint/2010/main" val="4193717475"/>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Lead Member Self Assessment"/>
          <p:cNvSpPr txBox="1">
            <a:spLocks noGrp="1"/>
          </p:cNvSpPr>
          <p:nvPr>
            <p:ph type="title"/>
          </p:nvPr>
        </p:nvSpPr>
        <p:spPr>
          <a:prstGeom prst="rect">
            <a:avLst/>
          </a:prstGeom>
        </p:spPr>
        <p:txBody>
          <a:bodyPr/>
          <a:lstStyle/>
          <a:p>
            <a:r>
              <a:t>Lead Member Self Assessment </a:t>
            </a:r>
          </a:p>
        </p:txBody>
      </p:sp>
      <p:sp>
        <p:nvSpPr>
          <p:cNvPr id="178" name="Proposed timescales"/>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t>Proposed timescales </a:t>
            </a:r>
          </a:p>
        </p:txBody>
      </p:sp>
      <p:sp>
        <p:nvSpPr>
          <p:cNvPr id="179" name="Lead Members to complete their self assessment by end November 2020.…"/>
          <p:cNvSpPr txBox="1">
            <a:spLocks noGrp="1"/>
          </p:cNvSpPr>
          <p:nvPr>
            <p:ph type="body" idx="1"/>
          </p:nvPr>
        </p:nvSpPr>
        <p:spPr>
          <a:prstGeom prst="rect">
            <a:avLst/>
          </a:prstGeom>
        </p:spPr>
        <p:txBody>
          <a:bodyPr>
            <a:normAutofit lnSpcReduction="10000"/>
          </a:bodyPr>
          <a:lstStyle/>
          <a:p>
            <a:pPr marL="603504" indent="-603504" defTabSz="2413955">
              <a:spcBef>
                <a:spcPts val="4400"/>
              </a:spcBef>
              <a:defRPr sz="4752"/>
            </a:pPr>
            <a:r>
              <a:rPr dirty="0"/>
              <a:t>Lead Members to complete their self assessment by end November 2020. </a:t>
            </a:r>
          </a:p>
          <a:p>
            <a:pPr marL="1207008" lvl="1" indent="-603504" defTabSz="2413955">
              <a:spcBef>
                <a:spcPts val="4400"/>
              </a:spcBef>
              <a:defRPr sz="4752"/>
            </a:pPr>
            <a:r>
              <a:rPr dirty="0"/>
              <a:t>LGA CIA (Alison Michalska) will arrange individual “interviews” with Lead Members to assist in completing the Self Assessment template if you would find that helpful.</a:t>
            </a:r>
          </a:p>
          <a:p>
            <a:pPr marL="603504" indent="-603504" defTabSz="2413955">
              <a:spcBef>
                <a:spcPts val="4400"/>
              </a:spcBef>
              <a:defRPr sz="4752"/>
            </a:pPr>
            <a:r>
              <a:rPr dirty="0"/>
              <a:t>Completed Self Assessments will be shared with the other LM’s in your Triads</a:t>
            </a:r>
            <a:r>
              <a:rPr lang="en-GB" dirty="0"/>
              <a:t> and regionally</a:t>
            </a:r>
            <a:endParaRPr dirty="0"/>
          </a:p>
          <a:p>
            <a:pPr marL="603504" indent="-603504" defTabSz="2413955">
              <a:spcBef>
                <a:spcPts val="4400"/>
              </a:spcBef>
              <a:defRPr sz="4752"/>
            </a:pPr>
            <a:r>
              <a:rPr dirty="0"/>
              <a:t>Triad Peer Challenge &amp; Support sessions to take place (virtually) in December/January.</a:t>
            </a:r>
          </a:p>
          <a:p>
            <a:pPr marL="1207008" lvl="1" indent="-603504" defTabSz="2413955">
              <a:spcBef>
                <a:spcPts val="4400"/>
              </a:spcBef>
              <a:defRPr sz="4752"/>
            </a:pPr>
            <a:r>
              <a:rPr dirty="0"/>
              <a:t>LGA CIA will join these Triad Sessions to support the process if you would find it helpful </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Lead Member Self Assessment"/>
          <p:cNvSpPr txBox="1">
            <a:spLocks noGrp="1"/>
          </p:cNvSpPr>
          <p:nvPr>
            <p:ph type="title"/>
          </p:nvPr>
        </p:nvSpPr>
        <p:spPr>
          <a:prstGeom prst="rect">
            <a:avLst/>
          </a:prstGeom>
        </p:spPr>
        <p:txBody>
          <a:bodyPr/>
          <a:lstStyle/>
          <a:p>
            <a:r>
              <a:t>Lead Member Self Assessment </a:t>
            </a:r>
          </a:p>
        </p:txBody>
      </p:sp>
      <p:sp>
        <p:nvSpPr>
          <p:cNvPr id="182" name="Triad Groups"/>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t>Triad Groups</a:t>
            </a:r>
          </a:p>
        </p:txBody>
      </p:sp>
      <p:sp>
        <p:nvSpPr>
          <p:cNvPr id="183" name="To mirror the DCS’s &amp; teams triads the groups are:…"/>
          <p:cNvSpPr txBox="1">
            <a:spLocks noGrp="1"/>
          </p:cNvSpPr>
          <p:nvPr>
            <p:ph type="body" idx="1"/>
          </p:nvPr>
        </p:nvSpPr>
        <p:spPr>
          <a:prstGeom prst="rect">
            <a:avLst/>
          </a:prstGeom>
        </p:spPr>
        <p:txBody>
          <a:bodyPr/>
          <a:lstStyle/>
          <a:p>
            <a:r>
              <a:t>To mirror the DCS’s &amp; teams triads the groups are:</a:t>
            </a:r>
          </a:p>
          <a:p>
            <a:pPr lvl="1"/>
            <a:r>
              <a:t>Buckinghamshire, Brighton &amp; Hove and West Berkshire </a:t>
            </a:r>
          </a:p>
          <a:p>
            <a:pPr lvl="1"/>
            <a:r>
              <a:t>Wokingham, East Sussex &amp; Surrey</a:t>
            </a:r>
          </a:p>
          <a:p>
            <a:pPr lvl="1"/>
            <a:r>
              <a:t>West Sussex, Kent &amp; Portsmouth</a:t>
            </a:r>
          </a:p>
          <a:p>
            <a:pPr lvl="1"/>
            <a:r>
              <a:t>Slough, Hampshire, Isle of Wight &amp; Milton Keynes </a:t>
            </a:r>
          </a:p>
          <a:p>
            <a:pPr lvl="1"/>
            <a:r>
              <a:t>Windsor &amp; Maidenhead, Oxford &amp; Medway</a:t>
            </a:r>
          </a:p>
          <a:p>
            <a:pPr lvl="1"/>
            <a:r>
              <a:t>Bracknell Forest, Reading &amp; Southampton </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 name="Lead Member Self Assessment"/>
          <p:cNvSpPr txBox="1">
            <a:spLocks noGrp="1"/>
          </p:cNvSpPr>
          <p:nvPr>
            <p:ph type="title"/>
          </p:nvPr>
        </p:nvSpPr>
        <p:spPr>
          <a:prstGeom prst="rect">
            <a:avLst/>
          </a:prstGeom>
        </p:spPr>
        <p:txBody>
          <a:bodyPr/>
          <a:lstStyle/>
          <a:p>
            <a:r>
              <a:t>Lead Member Self Assessment</a:t>
            </a:r>
          </a:p>
        </p:txBody>
      </p:sp>
      <p:sp>
        <p:nvSpPr>
          <p:cNvPr id="186" name="Any questions.....?…"/>
          <p:cNvSpPr txBox="1">
            <a:spLocks noGrp="1"/>
          </p:cNvSpPr>
          <p:nvPr>
            <p:ph type="body" idx="21"/>
          </p:nvPr>
        </p:nvSpPr>
        <p:spPr>
          <a:xfrm>
            <a:off x="1206499" y="5607410"/>
            <a:ext cx="21971001" cy="7044293"/>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rPr sz="9000"/>
              <a:t>Any questions.....?</a:t>
            </a:r>
          </a:p>
          <a:p>
            <a:endParaRPr sz="9000"/>
          </a:p>
          <a:p>
            <a:r>
              <a:rPr u="sng">
                <a:hlinkClick r:id="rId2"/>
              </a:rPr>
              <a:t>alisonmichalska@icloud.com</a:t>
            </a:r>
            <a:r>
              <a:rPr sz="9000"/>
              <a:t> </a:t>
            </a:r>
          </a:p>
          <a:p>
            <a:r>
              <a:t>07920727626</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Aims of Session"/>
          <p:cNvSpPr txBox="1">
            <a:spLocks noGrp="1"/>
          </p:cNvSpPr>
          <p:nvPr>
            <p:ph type="title"/>
          </p:nvPr>
        </p:nvSpPr>
        <p:spPr>
          <a:prstGeom prst="rect">
            <a:avLst/>
          </a:prstGeom>
        </p:spPr>
        <p:txBody>
          <a:bodyPr/>
          <a:lstStyle/>
          <a:p>
            <a:r>
              <a:t>Aims of Session</a:t>
            </a:r>
          </a:p>
        </p:txBody>
      </p:sp>
      <p:sp>
        <p:nvSpPr>
          <p:cNvPr id="155" name="Outline the and purpose of the SESLIP Lead Member Self Assessment.…"/>
          <p:cNvSpPr txBox="1">
            <a:spLocks noGrp="1"/>
          </p:cNvSpPr>
          <p:nvPr>
            <p:ph type="body" idx="1"/>
          </p:nvPr>
        </p:nvSpPr>
        <p:spPr>
          <a:xfrm>
            <a:off x="1206499" y="3944947"/>
            <a:ext cx="21971001" cy="8256012"/>
          </a:xfrm>
          <a:prstGeom prst="rect">
            <a:avLst/>
          </a:prstGeom>
        </p:spPr>
        <p:txBody>
          <a:bodyPr/>
          <a:lstStyle/>
          <a:p>
            <a:r>
              <a:t>Outline the and purpose of the SESLIP Lead Member Self Assessment.</a:t>
            </a:r>
          </a:p>
          <a:p>
            <a:r>
              <a:t>Run through the Self Assessment Template and Triad Peer Challenges process</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Lead Member Self Assessment"/>
          <p:cNvSpPr txBox="1">
            <a:spLocks noGrp="1"/>
          </p:cNvSpPr>
          <p:nvPr>
            <p:ph type="title"/>
          </p:nvPr>
        </p:nvSpPr>
        <p:spPr>
          <a:prstGeom prst="rect">
            <a:avLst/>
          </a:prstGeom>
        </p:spPr>
        <p:txBody>
          <a:bodyPr/>
          <a:lstStyle/>
          <a:p>
            <a:r>
              <a:t>Lead Member Self Assessment</a:t>
            </a:r>
          </a:p>
        </p:txBody>
      </p:sp>
      <p:sp>
        <p:nvSpPr>
          <p:cNvPr id="158" name="Purpose of Self Assessment and Triad Challenges"/>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rPr dirty="0"/>
              <a:t>Purpose of Self Assessment and Triad Challenges</a:t>
            </a:r>
          </a:p>
        </p:txBody>
      </p:sp>
      <p:sp>
        <p:nvSpPr>
          <p:cNvPr id="159" name="Identify strengths and areas for development - for individuals &amp; as a peer group…"/>
          <p:cNvSpPr txBox="1">
            <a:spLocks noGrp="1"/>
          </p:cNvSpPr>
          <p:nvPr>
            <p:ph type="body" idx="1"/>
          </p:nvPr>
        </p:nvSpPr>
        <p:spPr>
          <a:xfrm>
            <a:off x="976494" y="3960998"/>
            <a:ext cx="21971001" cy="8256011"/>
          </a:xfrm>
          <a:prstGeom prst="rect">
            <a:avLst/>
          </a:prstGeom>
        </p:spPr>
        <p:txBody>
          <a:bodyPr/>
          <a:lstStyle/>
          <a:p>
            <a:r>
              <a:t>Identify strengths and areas for development - for individuals &amp; as a peer group</a:t>
            </a:r>
          </a:p>
          <a:p>
            <a:r>
              <a:t>Support a culture of reflection &amp; mutual learning</a:t>
            </a:r>
          </a:p>
          <a:p>
            <a:r>
              <a:t>Contribute to the regional improvement plan</a:t>
            </a:r>
          </a:p>
          <a:p>
            <a:r>
              <a:t>Build an effective support &amp; learning network for Lead Members across the region</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Lead Member Self Assessment"/>
          <p:cNvSpPr txBox="1">
            <a:spLocks noGrp="1"/>
          </p:cNvSpPr>
          <p:nvPr>
            <p:ph type="title"/>
          </p:nvPr>
        </p:nvSpPr>
        <p:spPr>
          <a:prstGeom prst="rect">
            <a:avLst/>
          </a:prstGeom>
        </p:spPr>
        <p:txBody>
          <a:bodyPr/>
          <a:lstStyle/>
          <a:p>
            <a:r>
              <a:t>Lead Member Self Assessment</a:t>
            </a:r>
          </a:p>
        </p:txBody>
      </p:sp>
      <p:sp>
        <p:nvSpPr>
          <p:cNvPr id="162" name="Why are we doing this?"/>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t>Why are we doing this?</a:t>
            </a:r>
          </a:p>
        </p:txBody>
      </p:sp>
      <p:sp>
        <p:nvSpPr>
          <p:cNvPr id="163" name="In line with the national Regional Improvement &amp; Innovation Alliances SESLIP has a successful programme of DCS led Annual Self Assessment and Peer Challenge Programme which…"/>
          <p:cNvSpPr txBox="1">
            <a:spLocks noGrp="1"/>
          </p:cNvSpPr>
          <p:nvPr>
            <p:ph type="body" idx="1"/>
          </p:nvPr>
        </p:nvSpPr>
        <p:spPr>
          <a:prstGeom prst="rect">
            <a:avLst/>
          </a:prstGeom>
        </p:spPr>
        <p:txBody>
          <a:bodyPr/>
          <a:lstStyle/>
          <a:p>
            <a:r>
              <a:t>In line with the national Regional Improvement &amp; Innovation Alliances SESLIP has a successful programme of DCS led Annual Self Assessment and Peer Challenge Programme which</a:t>
            </a:r>
          </a:p>
          <a:p>
            <a:pPr lvl="1"/>
            <a:r>
              <a:t>Assesses the strengths and areas for improvement of their children’s services</a:t>
            </a:r>
          </a:p>
          <a:p>
            <a:pPr lvl="1"/>
            <a:r>
              <a:t>Meet in Triad groups to review &amp; challenge their self assessments</a:t>
            </a:r>
          </a:p>
          <a:p>
            <a:pPr lvl="1"/>
            <a:r>
              <a:t>The outcomes of these sessions shape both the individual LA improvement plans and the regional SESLIP programme for the following year and are valuable preparation for the LA’s Annual Conversation with OFSTED. </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Lead Member Self Assessment"/>
          <p:cNvSpPr txBox="1">
            <a:spLocks noGrp="1"/>
          </p:cNvSpPr>
          <p:nvPr>
            <p:ph type="title"/>
          </p:nvPr>
        </p:nvSpPr>
        <p:spPr>
          <a:prstGeom prst="rect">
            <a:avLst/>
          </a:prstGeom>
        </p:spPr>
        <p:txBody>
          <a:bodyPr/>
          <a:lstStyle/>
          <a:p>
            <a:r>
              <a:t>Lead Member Self Assessment</a:t>
            </a:r>
          </a:p>
        </p:txBody>
      </p:sp>
      <p:sp>
        <p:nvSpPr>
          <p:cNvPr id="166" name="Why are we doing this?"/>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t>Why are we doing this?</a:t>
            </a:r>
          </a:p>
        </p:txBody>
      </p:sp>
      <p:sp>
        <p:nvSpPr>
          <p:cNvPr id="167" name="The role of LM is a key to the leadership of Children’s Services…"/>
          <p:cNvSpPr txBox="1">
            <a:spLocks noGrp="1"/>
          </p:cNvSpPr>
          <p:nvPr>
            <p:ph type="body" idx="1"/>
          </p:nvPr>
        </p:nvSpPr>
        <p:spPr>
          <a:prstGeom prst="rect">
            <a:avLst/>
          </a:prstGeom>
        </p:spPr>
        <p:txBody>
          <a:bodyPr/>
          <a:lstStyle/>
          <a:p>
            <a:pPr marL="591312" indent="-591312" defTabSz="2365188">
              <a:spcBef>
                <a:spcPts val="4300"/>
              </a:spcBef>
              <a:defRPr sz="4656"/>
            </a:pPr>
            <a:r>
              <a:t>The role of LM is a key to the leadership of Children’s Services</a:t>
            </a:r>
          </a:p>
          <a:p>
            <a:pPr marL="591312" indent="-591312" defTabSz="2365188">
              <a:spcBef>
                <a:spcPts val="4300"/>
              </a:spcBef>
              <a:defRPr sz="4656"/>
            </a:pPr>
            <a:r>
              <a:t>We recognise the wealth of experience, enthusiasm and talent of our LM’s, and as with our DCS’s the support of colleagues and safe environment to share ideas and learn from each other is beneficial to all</a:t>
            </a:r>
          </a:p>
          <a:p>
            <a:pPr marL="591312" indent="-591312" defTabSz="2365188">
              <a:spcBef>
                <a:spcPts val="4300"/>
              </a:spcBef>
              <a:defRPr sz="4656"/>
            </a:pPr>
            <a:r>
              <a:t>The SESLIP Programme Board has agreed to develop a work-stream to support the learning and development of LM’s as a part of the SESLIP Improvement Plan</a:t>
            </a:r>
          </a:p>
          <a:p>
            <a:pPr marL="591312" indent="-591312" defTabSz="2365188">
              <a:spcBef>
                <a:spcPts val="4300"/>
              </a:spcBef>
              <a:defRPr sz="4656"/>
            </a:pPr>
            <a:r>
              <a:t>The Self-Assessment tool and outcomes of the triad sessions will help to shape and inform the LM work-stream</a:t>
            </a:r>
          </a:p>
          <a:p>
            <a:pPr marL="591312" indent="-591312" defTabSz="2365188">
              <a:spcBef>
                <a:spcPts val="4300"/>
              </a:spcBef>
              <a:defRPr sz="4656"/>
            </a:pPr>
            <a:r>
              <a:t>Complementary to the DCS led self assessment and peer challenge &amp; support</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 name="Lead Member Self Assessment"/>
          <p:cNvSpPr txBox="1">
            <a:spLocks noGrp="1"/>
          </p:cNvSpPr>
          <p:nvPr>
            <p:ph type="title"/>
          </p:nvPr>
        </p:nvSpPr>
        <p:spPr>
          <a:prstGeom prst="rect">
            <a:avLst/>
          </a:prstGeom>
        </p:spPr>
        <p:txBody>
          <a:bodyPr/>
          <a:lstStyle/>
          <a:p>
            <a:r>
              <a:t>Lead Member Self Assessment</a:t>
            </a:r>
          </a:p>
        </p:txBody>
      </p:sp>
      <p:sp>
        <p:nvSpPr>
          <p:cNvPr id="186" name="Any questions.....?…"/>
          <p:cNvSpPr txBox="1">
            <a:spLocks noGrp="1"/>
          </p:cNvSpPr>
          <p:nvPr>
            <p:ph type="body" idx="21"/>
          </p:nvPr>
        </p:nvSpPr>
        <p:spPr>
          <a:xfrm>
            <a:off x="1206499" y="5607410"/>
            <a:ext cx="21971001" cy="7044293"/>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rPr sz="9000" dirty="0"/>
              <a:t>Any questions</a:t>
            </a:r>
            <a:r>
              <a:rPr lang="en-GB" sz="9000" dirty="0"/>
              <a:t> so far</a:t>
            </a:r>
            <a:r>
              <a:rPr sz="9000" dirty="0"/>
              <a:t>.....?</a:t>
            </a:r>
          </a:p>
          <a:p>
            <a:endParaRPr sz="9000" dirty="0"/>
          </a:p>
        </p:txBody>
      </p:sp>
    </p:spTree>
    <p:extLst>
      <p:ext uri="{BB962C8B-B14F-4D97-AF65-F5344CB8AC3E}">
        <p14:creationId xmlns:p14="http://schemas.microsoft.com/office/powerpoint/2010/main" val="1375428655"/>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Lead Member Self Assessment"/>
          <p:cNvSpPr txBox="1">
            <a:spLocks noGrp="1"/>
          </p:cNvSpPr>
          <p:nvPr>
            <p:ph type="title"/>
          </p:nvPr>
        </p:nvSpPr>
        <p:spPr>
          <a:prstGeom prst="rect">
            <a:avLst/>
          </a:prstGeom>
        </p:spPr>
        <p:txBody>
          <a:bodyPr/>
          <a:lstStyle/>
          <a:p>
            <a:r>
              <a:t>Lead Member Self Assessment</a:t>
            </a:r>
          </a:p>
        </p:txBody>
      </p:sp>
      <p:sp>
        <p:nvSpPr>
          <p:cNvPr id="170" name="Self Assessment template"/>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t>Self Assessment template</a:t>
            </a:r>
          </a:p>
        </p:txBody>
      </p:sp>
      <p:sp>
        <p:nvSpPr>
          <p:cNvPr id="171" name="We have devised a (hopefully!) simple and straightforward template to guide the self assessment process.…"/>
          <p:cNvSpPr txBox="1">
            <a:spLocks noGrp="1"/>
          </p:cNvSpPr>
          <p:nvPr>
            <p:ph type="body" idx="1"/>
          </p:nvPr>
        </p:nvSpPr>
        <p:spPr>
          <a:prstGeom prst="rect">
            <a:avLst/>
          </a:prstGeom>
        </p:spPr>
        <p:txBody>
          <a:bodyPr/>
          <a:lstStyle/>
          <a:p>
            <a:pPr marL="499872" indent="-499872" defTabSz="1999437">
              <a:spcBef>
                <a:spcPts val="3600"/>
              </a:spcBef>
              <a:defRPr sz="3936"/>
            </a:pPr>
            <a:r>
              <a:t>We have devised a (hopefully!) simple and straightforward template to guide the self assessment process.</a:t>
            </a:r>
          </a:p>
          <a:p>
            <a:pPr marL="499872" indent="-499872" defTabSz="1999437">
              <a:spcBef>
                <a:spcPts val="3600"/>
              </a:spcBef>
              <a:defRPr sz="3936"/>
            </a:pPr>
            <a:r>
              <a:t>This is based on the DfE statutory guidance on the role &amp; accountabilities of the Lead Member for Children’s Services</a:t>
            </a:r>
          </a:p>
          <a:p>
            <a:pPr marL="1499616" lvl="2" indent="-499872" defTabSz="1999437">
              <a:spcBef>
                <a:spcPts val="3600"/>
              </a:spcBef>
              <a:defRPr sz="3936"/>
            </a:pPr>
            <a:r>
              <a:t>Political accountability for all children’s services</a:t>
            </a:r>
          </a:p>
          <a:p>
            <a:pPr marL="1499616" lvl="2" indent="-499872" defTabSz="1999437">
              <a:spcBef>
                <a:spcPts val="3600"/>
              </a:spcBef>
              <a:defRPr sz="3936"/>
            </a:pPr>
            <a:r>
              <a:t>Ensuring the council’s vision addresses the needs of all children&amp; families &amp; to take a strategic view in setting local priorities and budgets</a:t>
            </a:r>
          </a:p>
          <a:p>
            <a:pPr marL="1499616" lvl="2" indent="-499872" defTabSz="1999437">
              <a:spcBef>
                <a:spcPts val="3600"/>
              </a:spcBef>
              <a:defRPr sz="3936"/>
            </a:pPr>
            <a:r>
              <a:t>Providing challenge &amp; support to the DCS &amp; other senior team members</a:t>
            </a:r>
          </a:p>
          <a:p>
            <a:pPr marL="1499616" lvl="2" indent="-499872" defTabSz="1999437">
              <a:spcBef>
                <a:spcPts val="3600"/>
              </a:spcBef>
              <a:defRPr sz="3936"/>
            </a:pPr>
            <a:r>
              <a:t>Support the creation &amp; success of local strategic partnerships</a:t>
            </a:r>
          </a:p>
          <a:p>
            <a:pPr marL="1499616" lvl="2" indent="-499872" defTabSz="1999437">
              <a:spcBef>
                <a:spcPts val="3600"/>
              </a:spcBef>
              <a:defRPr sz="3936"/>
            </a:pPr>
            <a:r>
              <a:t>Championing the voice of children &amp; young people in all council decision-making </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Lead Member Self Assessment"/>
          <p:cNvSpPr txBox="1">
            <a:spLocks noGrp="1"/>
          </p:cNvSpPr>
          <p:nvPr>
            <p:ph type="title"/>
          </p:nvPr>
        </p:nvSpPr>
        <p:spPr>
          <a:prstGeom prst="rect">
            <a:avLst/>
          </a:prstGeom>
        </p:spPr>
        <p:txBody>
          <a:bodyPr/>
          <a:lstStyle/>
          <a:p>
            <a:r>
              <a:t>Lead Member Self Assessment</a:t>
            </a:r>
          </a:p>
        </p:txBody>
      </p:sp>
      <p:sp>
        <p:nvSpPr>
          <p:cNvPr id="174" name="Self Assessment Template"/>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t>Self Assessment Template</a:t>
            </a:r>
          </a:p>
        </p:txBody>
      </p:sp>
      <p:sp>
        <p:nvSpPr>
          <p:cNvPr id="175" name="We have also included topical issues - in particular the challenge &amp; response to Covid-19…"/>
          <p:cNvSpPr txBox="1">
            <a:spLocks noGrp="1"/>
          </p:cNvSpPr>
          <p:nvPr>
            <p:ph type="body" idx="1"/>
          </p:nvPr>
        </p:nvSpPr>
        <p:spPr>
          <a:prstGeom prst="rect">
            <a:avLst/>
          </a:prstGeom>
        </p:spPr>
        <p:txBody>
          <a:bodyPr/>
          <a:lstStyle/>
          <a:p>
            <a:r>
              <a:t>We have also included topical issues - in particular the challenge &amp; response to Covid-19</a:t>
            </a:r>
          </a:p>
          <a:p>
            <a:r>
              <a:t>There is not a list of ‘right’ answers &amp; it is not a ‘pass or fail’, the purpose is to help you think through and reflect on how well you are undertaking your role &amp; areas where you might benefit from support and where you can support others</a:t>
            </a:r>
          </a:p>
          <a:p>
            <a:r>
              <a:t>Hyper-links to relevant documents &amp; suggested areas for reflection are included to aid completion </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Lead Member Self Assessment"/>
          <p:cNvSpPr txBox="1">
            <a:spLocks noGrp="1"/>
          </p:cNvSpPr>
          <p:nvPr>
            <p:ph type="title"/>
          </p:nvPr>
        </p:nvSpPr>
        <p:spPr>
          <a:prstGeom prst="rect">
            <a:avLst/>
          </a:prstGeom>
        </p:spPr>
        <p:txBody>
          <a:bodyPr/>
          <a:lstStyle/>
          <a:p>
            <a:r>
              <a:rPr dirty="0"/>
              <a:t>Lead Member Self Assessment</a:t>
            </a:r>
            <a:r>
              <a:rPr lang="en-GB" dirty="0"/>
              <a:t> Questions</a:t>
            </a:r>
            <a:endParaRPr dirty="0"/>
          </a:p>
        </p:txBody>
      </p:sp>
      <p:sp>
        <p:nvSpPr>
          <p:cNvPr id="166" name="Why are we doing this?"/>
          <p:cNvSpPr txBox="1">
            <a:spLocks noGrp="1"/>
          </p:cNvSpPr>
          <p:nvPr>
            <p:ph type="body" idx="21"/>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r>
              <a:rPr lang="en-GB" dirty="0"/>
              <a:t>Your overarching responsibility – your role as lead member</a:t>
            </a:r>
            <a:endParaRPr dirty="0"/>
          </a:p>
        </p:txBody>
      </p:sp>
      <p:sp>
        <p:nvSpPr>
          <p:cNvPr id="167" name="The role of LM is a key to the leadership of Children’s Services…"/>
          <p:cNvSpPr txBox="1">
            <a:spLocks noGrp="1"/>
          </p:cNvSpPr>
          <p:nvPr>
            <p:ph type="body" idx="1"/>
          </p:nvPr>
        </p:nvSpPr>
        <p:spPr>
          <a:prstGeom prst="rect">
            <a:avLst/>
          </a:prstGeom>
        </p:spPr>
        <p:txBody>
          <a:bodyPr>
            <a:normAutofit/>
          </a:bodyPr>
          <a:lstStyle/>
          <a:p>
            <a:pPr marL="0" indent="0">
              <a:lnSpc>
                <a:spcPct val="107000"/>
              </a:lnSpc>
              <a:spcAft>
                <a:spcPts val="800"/>
              </a:spcAft>
              <a:buNone/>
            </a:pPr>
            <a:r>
              <a:rPr lang="en-US" sz="4700" dirty="0"/>
              <a:t>What is your ambition for children and young people served by your council?</a:t>
            </a:r>
            <a:endParaRPr lang="en-GB" sz="4700" dirty="0"/>
          </a:p>
          <a:p>
            <a:pPr>
              <a:lnSpc>
                <a:spcPct val="107000"/>
              </a:lnSpc>
              <a:spcAft>
                <a:spcPts val="800"/>
              </a:spcAft>
            </a:pPr>
            <a:r>
              <a:rPr lang="en-US" sz="3600" dirty="0"/>
              <a:t>Can you quickly and accurately summarise what you are trying to achieve for children and young people?</a:t>
            </a:r>
            <a:endParaRPr lang="en-GB" sz="3600" dirty="0"/>
          </a:p>
          <a:p>
            <a:pPr>
              <a:lnSpc>
                <a:spcPct val="107000"/>
              </a:lnSpc>
              <a:spcAft>
                <a:spcPts val="800"/>
              </a:spcAft>
            </a:pPr>
            <a:r>
              <a:rPr lang="en-US" sz="3600" dirty="0"/>
              <a:t>Is this your personal ambition, or is it embedded in the political manifesto and the corporate plan?</a:t>
            </a:r>
          </a:p>
          <a:p>
            <a:pPr>
              <a:lnSpc>
                <a:spcPct val="107000"/>
              </a:lnSpc>
              <a:spcAft>
                <a:spcPts val="800"/>
              </a:spcAft>
            </a:pPr>
            <a:r>
              <a:rPr lang="en-US" sz="3600" i="1" dirty="0"/>
              <a:t>In answering this question, you might also reflect on the following points -</a:t>
            </a:r>
          </a:p>
          <a:p>
            <a:pPr>
              <a:lnSpc>
                <a:spcPct val="107000"/>
              </a:lnSpc>
              <a:spcAft>
                <a:spcPts val="800"/>
              </a:spcAft>
            </a:pPr>
            <a:endParaRPr lang="en-GB" sz="3600" dirty="0"/>
          </a:p>
        </p:txBody>
      </p:sp>
    </p:spTree>
    <p:extLst>
      <p:ext uri="{BB962C8B-B14F-4D97-AF65-F5344CB8AC3E}">
        <p14:creationId xmlns:p14="http://schemas.microsoft.com/office/powerpoint/2010/main" val="760533145"/>
      </p:ext>
    </p:extLst>
  </p:cSld>
  <p:clrMapOvr>
    <a:masterClrMapping/>
  </p:clrMapOvr>
  <p:transition spd="med"/>
</p:sld>
</file>

<file path=ppt/theme/theme1.xml><?xml version="1.0" encoding="utf-8"?>
<a:theme xmlns:a="http://schemas.openxmlformats.org/drawingml/2006/main" name="21_BasicWhite">
  <a:themeElements>
    <a:clrScheme name="21_BasicWhite">
      <a:dk1>
        <a:srgbClr val="5E5E5E"/>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56</TotalTime>
  <Words>1529</Words>
  <Application>Microsoft Office PowerPoint</Application>
  <PresentationFormat>Custom</PresentationFormat>
  <Paragraphs>112</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Calibri</vt:lpstr>
      <vt:lpstr>Helvetica Neue</vt:lpstr>
      <vt:lpstr>Helvetica Neue Medium</vt:lpstr>
      <vt:lpstr>21_BasicWhite</vt:lpstr>
      <vt:lpstr>SESLIP - Lead Member &amp; DCS Self Assessment Workshop</vt:lpstr>
      <vt:lpstr>Aims of Session</vt:lpstr>
      <vt:lpstr>Lead Member Self Assessment</vt:lpstr>
      <vt:lpstr>Lead Member Self Assessment</vt:lpstr>
      <vt:lpstr>Lead Member Self Assessment</vt:lpstr>
      <vt:lpstr>Lead Member Self Assessment</vt:lpstr>
      <vt:lpstr>Lead Member Self Assessment</vt:lpstr>
      <vt:lpstr>Lead Member Self Assessment</vt:lpstr>
      <vt:lpstr>Lead Member Self Assessment Questions</vt:lpstr>
      <vt:lpstr>Lead Member Self Assessment Questions</vt:lpstr>
      <vt:lpstr>Lead Member Self Assessment Questions</vt:lpstr>
      <vt:lpstr>Lead Member Self Assessment Questions</vt:lpstr>
      <vt:lpstr>Lead Member Self Assessment Questions</vt:lpstr>
      <vt:lpstr>Lead Member Self Assessment Questions</vt:lpstr>
      <vt:lpstr>Lead Member Self Assessment Questions</vt:lpstr>
      <vt:lpstr>Lead Member Self Assessment </vt:lpstr>
      <vt:lpstr>Lead Member Self Assessment </vt:lpstr>
      <vt:lpstr>Lead Member Self Assessment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SESLIP - Lead Member &amp; DCS Self Assessment Workshop</dc:title>
  <dc:creator>Isabelle Gregory</dc:creator>
  <cp:lastModifiedBy>Isabelle Gregory</cp:lastModifiedBy>
  <cp:revision>18</cp:revision>
  <dcterms:modified xsi:type="dcterms:W3CDTF">2020-09-14T11:33:48Z</dcterms:modified>
</cp:coreProperties>
</file>