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6"/>
  </p:notesMasterIdLst>
  <p:sldIdLst>
    <p:sldId id="261" r:id="rId5"/>
    <p:sldId id="268" r:id="rId6"/>
    <p:sldId id="269" r:id="rId7"/>
    <p:sldId id="273" r:id="rId8"/>
    <p:sldId id="272" r:id="rId9"/>
    <p:sldId id="271" r:id="rId10"/>
    <p:sldId id="270" r:id="rId11"/>
    <p:sldId id="277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B8494-C4F4-4658-B051-31AA22A55053}" v="2" dt="2023-02-01T18:14:56.469"/>
    <p1510:client id="{9EAA06A5-55EB-DA21-283B-FAAFFCBF7CDE}" v="3" dt="2023-02-01T18:14:31.251"/>
    <p1510:client id="{E878F0EE-ABAA-2FC2-6D95-DD47023C8E47}" v="2" dt="2023-02-01T18:17:41.040"/>
    <p1510:client id="{F3652973-CFF8-B697-76A4-2912027605EB}" v="4" dt="2023-02-01T17:28:57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C0E92-9D9E-4510-AB65-22789610D21C}" type="datetimeFigureOut">
              <a:rPr lang="en-GB" smtClean="0"/>
              <a:t>01/02/2023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53E46-6DB7-46AD-9F4E-98C3EC1547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998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92C2C236-408D-3539-4D86-D38AE0B76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569" y="5669188"/>
            <a:ext cx="1059549" cy="105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7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www.seslip.co.uk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39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www.seslip.co.uk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A852CC46-FB63-44C2-CCAD-0FD3D374D1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5662920"/>
            <a:ext cx="1090272" cy="10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5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68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B46EFF1A-1593-C65E-662E-D16043BFE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298" y="5746814"/>
            <a:ext cx="1059549" cy="105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9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836AAE-462E-CBBB-4C2B-9B9CC20FF84B}"/>
              </a:ext>
            </a:extLst>
          </p:cNvPr>
          <p:cNvSpPr txBox="1"/>
          <p:nvPr userDrawn="1"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www.seslip.co.uk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85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6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10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758060-B5BB-9AB5-CB40-8666479BB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3441" y="5637445"/>
            <a:ext cx="1091279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8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www.seslip.co.uk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4BD52490-21CE-64B9-C374-68FB97E5EE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5662920"/>
            <a:ext cx="1090272" cy="10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6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www.seslip.co.uk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4138AB17-BBFF-4311-6C5E-A89DBB9300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5662920"/>
            <a:ext cx="1090272" cy="10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9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www.seslip.co.uk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4EBB150C-A5BE-4C15-02E8-E36C789007A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5662920"/>
            <a:ext cx="1090272" cy="1090272"/>
          </a:xfrm>
          <a:prstGeom prst="rect">
            <a:avLst/>
          </a:prstGeom>
        </p:spPr>
      </p:pic>
      <p:sp>
        <p:nvSpPr>
          <p:cNvPr id="6" name="MSIPCMContentMarking" descr="{&quot;HashCode&quot;:-1507851602,&quot;Placement&quot;:&quot;Footer&quot;,&quot;Top&quot;:520.8117,&quot;Left&quot;:0.0,&quot;SlideWidth&quot;:960,&quot;SlideHeight&quot;:540}">
            <a:extLst>
              <a:ext uri="{FF2B5EF4-FFF2-40B4-BE49-F238E27FC236}">
                <a16:creationId xmlns:a16="http://schemas.microsoft.com/office/drawing/2014/main" id="{8D5EEDD1-FEA4-AF25-3E8F-634105C9BF05}"/>
              </a:ext>
            </a:extLst>
          </p:cNvPr>
          <p:cNvSpPr txBox="1"/>
          <p:nvPr userDrawn="1"/>
        </p:nvSpPr>
        <p:spPr>
          <a:xfrm>
            <a:off x="0" y="6614309"/>
            <a:ext cx="1229008" cy="24369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 dirty="0">
                <a:solidFill>
                  <a:srgbClr val="CF022B"/>
                </a:solidFill>
                <a:latin typeface="Tahoma" panose="020B0604030504040204" pitchFamily="34" charset="0"/>
              </a:rPr>
              <a:t>C2 - Restricted use </a:t>
            </a:r>
          </a:p>
        </p:txBody>
      </p:sp>
    </p:spTree>
    <p:extLst>
      <p:ext uri="{BB962C8B-B14F-4D97-AF65-F5344CB8AC3E}">
        <p14:creationId xmlns:p14="http://schemas.microsoft.com/office/powerpoint/2010/main" val="274871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929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Children’s Homes – how they support the Sufficiency Challenge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16847"/>
            <a:ext cx="10058400" cy="1215181"/>
          </a:xfrm>
        </p:spPr>
        <p:txBody>
          <a:bodyPr/>
          <a:lstStyle/>
          <a:p>
            <a:pPr algn="ctr"/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Tina Benjamin</a:t>
            </a:r>
          </a:p>
          <a:p>
            <a:pPr algn="ctr"/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Surrey County Council</a:t>
            </a:r>
            <a:endParaRPr lang="en-GB" sz="32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550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829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Challenges (cont.)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720312"/>
            <a:ext cx="10058400" cy="392864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Requirements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suitable property in appropriate locations. Obtaining planning permission often a significant barrier because of local opposition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Inconsistent application of planning rules, average new home cares for three children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national guidance in relation to larger homes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Workforce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significant challenges Recruitment and Retention of suitably qualified workforce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20AE-E3D6-FF02-CA8A-150D6C450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394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9228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4"/>
            <a:ext cx="10058400" cy="1914849"/>
          </a:xfrm>
        </p:spPr>
        <p:txBody>
          <a:bodyPr anchor="t">
            <a:normAutofit/>
          </a:bodyPr>
          <a:lstStyle/>
          <a:p>
            <a:pPr algn="ctr"/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History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493520"/>
            <a:ext cx="10058400" cy="43586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1980’s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Most (if not all) Children’s homes run by local authorities or third sector/voluntary organisations </a:t>
            </a:r>
          </a:p>
          <a:p>
            <a:pPr marL="9207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Reasons for change include: </a:t>
            </a:r>
          </a:p>
          <a:p>
            <a:pPr marL="355600" indent="-263525"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development recognised the benefits to children of growing up in family’s and a commitment to ensure children did not spend the majority of their childhoods in children’s homes</a:t>
            </a:r>
          </a:p>
          <a:p>
            <a:pPr marL="92075" indent="0">
              <a:buNone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2635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1991 Children’s Homes Regulations </a:t>
            </a:r>
          </a:p>
          <a:p>
            <a:pPr marL="35560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in expectations/regulations e.g. the quality and size of accommodation required for smaller ‘family’ homes. Capital costs prohibitive to many LAs </a:t>
            </a:r>
          </a:p>
          <a:p>
            <a:pPr marL="355600" indent="-263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 re historical and on-going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llegations leading to reputational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</a:t>
            </a:r>
          </a:p>
          <a:p>
            <a:pPr marL="9207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75% of places in England &amp; Wales run by independent providers. Source Competition Market Authority (CMA) Report March 2021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64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4"/>
            <a:ext cx="10058400" cy="1914849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gradually led to disproportionate availability across England </a:t>
            </a:r>
            <a:br>
              <a:rPr lang="en-GB" sz="4400" dirty="0"/>
            </a:b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20800" y="2185261"/>
            <a:ext cx="9804400" cy="3321459"/>
          </a:xfrm>
        </p:spPr>
        <p:txBody>
          <a:bodyPr vert="horz" lIns="0" tIns="45720" rIns="0" bIns="45720" rtlCol="0" anchor="t"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Northwest Region has 23% of all available places in children’s homes but only 17% of the looked after population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London has 6% of all available places in Children’s homes but 11% of all looked after children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  <a:buFont typeface="Arial" panose="020F0502020204030204" pitchFamily="34" charset="0"/>
              <a:buChar char="•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 trend 2019 -2021 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 of new placements were in the Northwest Region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4% in London and 4% in the Southeast </a:t>
            </a:r>
          </a:p>
          <a:p>
            <a:pPr algn="ctr"/>
            <a:endParaRPr lang="en-GB" sz="3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89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1067436"/>
          </a:xfrm>
        </p:spPr>
        <p:txBody>
          <a:bodyPr>
            <a:normAutofit fontScale="90000"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tabLst/>
              <a:defRPr/>
            </a:pPr>
            <a:r>
              <a:rPr kumimoji="0" lang="en-GB" sz="49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challenges relating to geographical issues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991360"/>
            <a:ext cx="10058400" cy="3840480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numbers of children living outside of local area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leading to loss of friendship and network groups can impact on agreed time with families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of education, leading to absence impacting on educational outcomes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continuity health and Camhs provision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costs to LAs in relation to visits, family time and other contracted services i.e. independent visitors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31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806720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Increased Demand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813302"/>
            <a:ext cx="10058400" cy="3988058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sufficient fostering placements contributes to increase use of children’s homes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 of looked after children, increasing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Nationally 31/03/22 total number 82,170  1.6% increase on 20/21 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21/22 the numbers of unaccompanied asylum-seeking children rose to 5,570 an increase of 2% (source SSDA903 March 22) 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April 2022 the South-Central Consortium asked its 17 LA’s how many placements they were searching for in children’s homes. The answer was 111, 35 of which were requested due to a lack of availability, in foster care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4"/>
            <a:ext cx="10058400" cy="961703"/>
          </a:xfrm>
        </p:spPr>
        <p:txBody>
          <a:bodyPr anchor="t"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Surrey Picture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580827"/>
            <a:ext cx="10058400" cy="4413572"/>
          </a:xfrm>
        </p:spPr>
        <p:txBody>
          <a:bodyPr vert="horz" lIns="0" tIns="45720" rIns="0" bIns="45720" rtlCol="0" anchor="t">
            <a:normAutofit/>
          </a:bodyPr>
          <a:lstStyle/>
          <a:p>
            <a:pPr marL="263525" indent="-263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has nine homes open, one solo home where we have requested a change to the Statement of Purpose, prior to re-opening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some recent challenges overall the homes have good record of receiving positive inspection outcomes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>
                <a:effectLst/>
                <a:latin typeface="Calibri"/>
                <a:ea typeface="Calibri" panose="020F0502020204030204" pitchFamily="34" charset="0"/>
                <a:cs typeface="Times New Roman"/>
              </a:rPr>
              <a:t>Positively despite challenges do have a workforce with a lot of experience and expertise. </a:t>
            </a:r>
            <a:r>
              <a:rPr lang="en-GB" sz="20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Agreed delivery model for training and development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Ambition to have 80% of our children in Surrey. Sufficiency Strategy working towards this over a three-year period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212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829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Surrey Picture (cont.)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720312"/>
            <a:ext cx="10058400" cy="3979448"/>
          </a:xfrm>
        </p:spPr>
        <p:txBody>
          <a:bodyPr vert="horz" lIns="0" tIns="45720" rIns="0" bIns="45720" rtlCol="0" anchor="t">
            <a:norm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F050202020403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additional new homes in construction with handover dates March/April</a:t>
            </a:r>
            <a:endParaRPr lang="en-US"/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F050202020403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 for a third home drawn up and going through planning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F050202020403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capital programme to improve current buildings and where appropriate provide additional beds and staying close arrangements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F050202020403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increased partnership arrangements with providers to open additional beds in Surrey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F050202020403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Recently awarded DFE capital funding to support the building of an additional home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9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829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Surrey Picture (cont.)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37BBF7-F678-3950-1390-043316DD0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117571"/>
              </p:ext>
            </p:extLst>
          </p:nvPr>
        </p:nvGraphicFramePr>
        <p:xfrm>
          <a:off x="1930400" y="1534159"/>
          <a:ext cx="8544561" cy="3302001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4472C4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4472C4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4472C4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effectLst/>
              </a:tblPr>
              <a:tblGrid>
                <a:gridCol w="2427579">
                  <a:extLst>
                    <a:ext uri="{9D8B030D-6E8A-4147-A177-3AD203B41FA5}">
                      <a16:colId xmlns:a16="http://schemas.microsoft.com/office/drawing/2014/main" val="703422280"/>
                    </a:ext>
                  </a:extLst>
                </a:gridCol>
                <a:gridCol w="1699876">
                  <a:extLst>
                    <a:ext uri="{9D8B030D-6E8A-4147-A177-3AD203B41FA5}">
                      <a16:colId xmlns:a16="http://schemas.microsoft.com/office/drawing/2014/main" val="3287600654"/>
                    </a:ext>
                  </a:extLst>
                </a:gridCol>
                <a:gridCol w="1512539">
                  <a:extLst>
                    <a:ext uri="{9D8B030D-6E8A-4147-A177-3AD203B41FA5}">
                      <a16:colId xmlns:a16="http://schemas.microsoft.com/office/drawing/2014/main" val="4144002389"/>
                    </a:ext>
                  </a:extLst>
                </a:gridCol>
                <a:gridCol w="2904567">
                  <a:extLst>
                    <a:ext uri="{9D8B030D-6E8A-4147-A177-3AD203B41FA5}">
                      <a16:colId xmlns:a16="http://schemas.microsoft.com/office/drawing/2014/main" val="4262804256"/>
                    </a:ext>
                  </a:extLst>
                </a:gridCol>
              </a:tblGrid>
              <a:tr h="11926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County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 of In-house homes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 of external homes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No </a:t>
                      </a:r>
                    </a:p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of Homes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787327"/>
                  </a:ext>
                </a:extLst>
              </a:tr>
              <a:tr h="377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Surrey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GB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GB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995845"/>
                  </a:ext>
                </a:extLst>
              </a:tr>
              <a:tr h="377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Essex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45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47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94514"/>
                  </a:ext>
                </a:extLst>
              </a:tr>
              <a:tr h="377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Kent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83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515387"/>
                  </a:ext>
                </a:extLst>
              </a:tr>
              <a:tr h="377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Hampshire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51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60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870665"/>
                  </a:ext>
                </a:extLst>
              </a:tr>
              <a:tr h="5982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West Sussex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24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30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7935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ED0D834-58AD-9F38-ACA2-FBF8BFCBB3E0}"/>
              </a:ext>
            </a:extLst>
          </p:cNvPr>
          <p:cNvSpPr txBox="1"/>
          <p:nvPr/>
        </p:nvSpPr>
        <p:spPr>
          <a:xfrm>
            <a:off x="1230871" y="5052719"/>
            <a:ext cx="10359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Note: comparison with other large LAs in the South East (these are geographic but not statistical neighbours)</a:t>
            </a:r>
          </a:p>
          <a:p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Figures include short breaks provision, but exclude residential schools</a:t>
            </a:r>
          </a:p>
          <a:p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764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829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720312"/>
            <a:ext cx="10058400" cy="387784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issued were raised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CMA report and also form part of the Surrey experience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Commissioning arrangements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further development of regional frameworks.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some providers making higher than expected profits whilst others (larger providers) carrying significant debts, potential instability should any go into liquidation, creating increased capacity issues.</a:t>
            </a:r>
          </a:p>
          <a:p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Regulation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vital tool to protect safety and high standards and where it is well designed to protect the interests, safety and well-being of children it must not be eroded. We have seen evidence that in England there are areas where regulation is a poor fit for the reality of the placements market as we see it today (CMA March 22)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7280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SESLIP">
      <a:dk1>
        <a:srgbClr val="000000"/>
      </a:dk1>
      <a:lt1>
        <a:sysClr val="window" lastClr="FFFFFF"/>
      </a:lt1>
      <a:dk2>
        <a:srgbClr val="75B8C2"/>
      </a:dk2>
      <a:lt2>
        <a:srgbClr val="CFC5D4"/>
      </a:lt2>
      <a:accent1>
        <a:srgbClr val="532F6B"/>
      </a:accent1>
      <a:accent2>
        <a:srgbClr val="532F6B"/>
      </a:accent2>
      <a:accent3>
        <a:srgbClr val="D68849"/>
      </a:accent3>
      <a:accent4>
        <a:srgbClr val="75B8C2"/>
      </a:accent4>
      <a:accent5>
        <a:srgbClr val="CFC5D4"/>
      </a:accent5>
      <a:accent6>
        <a:srgbClr val="000000"/>
      </a:accent6>
      <a:hlink>
        <a:srgbClr val="2998E3"/>
      </a:hlink>
      <a:folHlink>
        <a:srgbClr val="8C8C8C"/>
      </a:folHlink>
    </a:clrScheme>
    <a:fontScheme name="SESLIP Raleway">
      <a:majorFont>
        <a:latin typeface="Raleway SemiBold"/>
        <a:ea typeface=""/>
        <a:cs typeface=""/>
      </a:majorFont>
      <a:minorFont>
        <a:latin typeface="Raleway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FF7A8DA-D562-4654-A813-E50910E4BDA8}" vid="{A848309D-43C3-49F5-8164-DF6E25E891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10B2EF4F7F9489B024DA6ECD1348A" ma:contentTypeVersion="10" ma:contentTypeDescription="Create a new document." ma:contentTypeScope="" ma:versionID="a509234155ea9ef59baad68f24059881">
  <xsd:schema xmlns:xsd="http://www.w3.org/2001/XMLSchema" xmlns:xs="http://www.w3.org/2001/XMLSchema" xmlns:p="http://schemas.microsoft.com/office/2006/metadata/properties" xmlns:ns3="ffc80f35-a81f-4ba0-a755-99d68f051a23" xmlns:ns4="708b29dd-600a-4787-8a13-3d4a439c72bf" targetNamespace="http://schemas.microsoft.com/office/2006/metadata/properties" ma:root="true" ma:fieldsID="8067c26276ff0cc60bf886153698c811" ns3:_="" ns4:_="">
    <xsd:import namespace="ffc80f35-a81f-4ba0-a755-99d68f051a23"/>
    <xsd:import namespace="708b29dd-600a-4787-8a13-3d4a439c72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80f35-a81f-4ba0-a755-99d68f051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b29dd-600a-4787-8a13-3d4a439c72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2C7BBC-2B3D-4451-A20E-5B42D8013C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054717-B73A-46A1-B772-C312D7E60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c80f35-a81f-4ba0-a755-99d68f051a23"/>
    <ds:schemaRef ds:uri="708b29dd-600a-4787-8a13-3d4a439c72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825CCA-55B4-447B-9CAD-E6DFB5055113}">
  <ds:schemaRefs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708b29dd-600a-4787-8a13-3d4a439c72bf"/>
    <ds:schemaRef ds:uri="ffc80f35-a81f-4ba0-a755-99d68f051a2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SESLIP Presentation template</Template>
  <TotalTime>62</TotalTime>
  <Words>783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Children’s Homes – how they support the Sufficiency Challenge</vt:lpstr>
      <vt:lpstr>Recent History</vt:lpstr>
      <vt:lpstr>Changes have gradually led to disproportionate availability across England  </vt:lpstr>
      <vt:lpstr>Additional challenges relating to geographical issues</vt:lpstr>
      <vt:lpstr>Increased Demand</vt:lpstr>
      <vt:lpstr>Surrey Picture</vt:lpstr>
      <vt:lpstr>Surrey Picture (cont.)</vt:lpstr>
      <vt:lpstr>Surrey Picture (cont.)</vt:lpstr>
      <vt:lpstr>Challenges</vt:lpstr>
      <vt:lpstr>Challenges (cont.)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FLACH Dominic</dc:creator>
  <cp:lastModifiedBy>Louise Burton</cp:lastModifiedBy>
  <cp:revision>13</cp:revision>
  <dcterms:created xsi:type="dcterms:W3CDTF">2023-01-29T12:27:55Z</dcterms:created>
  <dcterms:modified xsi:type="dcterms:W3CDTF">2023-02-01T18:17:57Z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5e6e129-f928-4a05-ae32-d838f6b21bdd_Enabled">
    <vt:lpwstr>true</vt:lpwstr>
  </property>
  <property fmtid="{D5CDD505-2E9C-101B-9397-08002B2CF9AE}" pid="3" name="MSIP_Label_c5e6e129-f928-4a05-ae32-d838f6b21bdd_SetDate">
    <vt:lpwstr>2023-01-29T15:55:21Z</vt:lpwstr>
  </property>
  <property fmtid="{D5CDD505-2E9C-101B-9397-08002B2CF9AE}" pid="4" name="MSIP_Label_c5e6e129-f928-4a05-ae32-d838f6b21bdd_Method">
    <vt:lpwstr>Standard</vt:lpwstr>
  </property>
  <property fmtid="{D5CDD505-2E9C-101B-9397-08002B2CF9AE}" pid="5" name="MSIP_Label_c5e6e129-f928-4a05-ae32-d838f6b21bdd_Name">
    <vt:lpwstr>EN Restricted use</vt:lpwstr>
  </property>
  <property fmtid="{D5CDD505-2E9C-101B-9397-08002B2CF9AE}" pid="6" name="MSIP_Label_c5e6e129-f928-4a05-ae32-d838f6b21bdd_SiteId">
    <vt:lpwstr>8b87af7d-8647-4dc7-8df4-5f69a2011bb5</vt:lpwstr>
  </property>
  <property fmtid="{D5CDD505-2E9C-101B-9397-08002B2CF9AE}" pid="7" name="MSIP_Label_c5e6e129-f928-4a05-ae32-d838f6b21bdd_ActionId">
    <vt:lpwstr>9d72da9e-f532-4839-b6e1-e50d0b2e2c06</vt:lpwstr>
  </property>
  <property fmtid="{D5CDD505-2E9C-101B-9397-08002B2CF9AE}" pid="8" name="MSIP_Label_c5e6e129-f928-4a05-ae32-d838f6b21bdd_ContentBits">
    <vt:lpwstr>3</vt:lpwstr>
  </property>
  <property fmtid="{D5CDD505-2E9C-101B-9397-08002B2CF9AE}" pid="9" name="ContentTypeId">
    <vt:lpwstr>0x0101004E010B2EF4F7F9489B024DA6ECD1348A</vt:lpwstr>
  </property>
</Properties>
</file>