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65" r:id="rId5"/>
    <p:sldId id="266" r:id="rId6"/>
    <p:sldId id="264" r:id="rId7"/>
    <p:sldId id="260" r:id="rId8"/>
    <p:sldId id="262"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1B20835-DC42-4706-A4B5-CA32495D9215}" v="83" dt="2023-04-11T16:42:50.6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0" autoAdjust="0"/>
    <p:restoredTop sz="75464" autoAdjust="0"/>
  </p:normalViewPr>
  <p:slideViewPr>
    <p:cSldViewPr snapToGrid="0">
      <p:cViewPr varScale="1">
        <p:scale>
          <a:sx n="75" d="100"/>
          <a:sy n="75" d="100"/>
        </p:scale>
        <p:origin x="1412"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mith, Suzanne" userId="1527d989-9ca2-4875-a6a8-d8330ac4edfe" providerId="ADAL" clId="{A1B20835-DC42-4706-A4B5-CA32495D9215}"/>
    <pc:docChg chg="modSld">
      <pc:chgData name="Smith, Suzanne" userId="1527d989-9ca2-4875-a6a8-d8330ac4edfe" providerId="ADAL" clId="{A1B20835-DC42-4706-A4B5-CA32495D9215}" dt="2023-04-11T16:42:50.699" v="103" actId="20577"/>
      <pc:docMkLst>
        <pc:docMk/>
      </pc:docMkLst>
      <pc:sldChg chg="addSp modSp mod">
        <pc:chgData name="Smith, Suzanne" userId="1527d989-9ca2-4875-a6a8-d8330ac4edfe" providerId="ADAL" clId="{A1B20835-DC42-4706-A4B5-CA32495D9215}" dt="2023-04-11T16:42:50.699" v="103" actId="20577"/>
        <pc:sldMkLst>
          <pc:docMk/>
          <pc:sldMk cId="2812827765" sldId="257"/>
        </pc:sldMkLst>
        <pc:spChg chg="mod">
          <ac:chgData name="Smith, Suzanne" userId="1527d989-9ca2-4875-a6a8-d8330ac4edfe" providerId="ADAL" clId="{A1B20835-DC42-4706-A4B5-CA32495D9215}" dt="2023-04-11T16:41:00.950" v="16" actId="20577"/>
          <ac:spMkLst>
            <pc:docMk/>
            <pc:sldMk cId="2812827765" sldId="257"/>
            <ac:spMk id="2" creationId="{79B2F33A-D681-ABC2-2682-BA0B3BED4F10}"/>
          </ac:spMkLst>
        </pc:spChg>
        <pc:graphicFrameChg chg="add mod">
          <ac:chgData name="Smith, Suzanne" userId="1527d989-9ca2-4875-a6a8-d8330ac4edfe" providerId="ADAL" clId="{A1B20835-DC42-4706-A4B5-CA32495D9215}" dt="2023-04-11T16:42:48.106" v="101" actId="20577"/>
          <ac:graphicFrameMkLst>
            <pc:docMk/>
            <pc:sldMk cId="2812827765" sldId="257"/>
            <ac:graphicFrameMk id="3" creationId="{59CA21CE-3C97-3D2D-CD8C-B6B53E518128}"/>
          </ac:graphicFrameMkLst>
        </pc:graphicFrameChg>
        <pc:graphicFrameChg chg="mod">
          <ac:chgData name="Smith, Suzanne" userId="1527d989-9ca2-4875-a6a8-d8330ac4edfe" providerId="ADAL" clId="{A1B20835-DC42-4706-A4B5-CA32495D9215}" dt="2023-04-11T16:42:50.699" v="103" actId="20577"/>
          <ac:graphicFrameMkLst>
            <pc:docMk/>
            <pc:sldMk cId="2812827765" sldId="257"/>
            <ac:graphicFrameMk id="4" creationId="{549BC020-3AA2-EE10-EC3F-DC46364B867B}"/>
          </ac:graphicFrameMkLst>
        </pc:graphicFrameChg>
      </pc:sldChg>
    </pc:docChg>
  </pc:docChgLst>
</pc:chgInfo>
</file>

<file path=ppt/diagrams/_rels/data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ata4.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10.png"/><Relationship Id="rId7" Type="http://schemas.openxmlformats.org/officeDocument/2006/relationships/image" Target="../media/image14.png"/><Relationship Id="rId12" Type="http://schemas.openxmlformats.org/officeDocument/2006/relationships/image" Target="../media/image19.sv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11" Type="http://schemas.openxmlformats.org/officeDocument/2006/relationships/image" Target="../media/image18.png"/><Relationship Id="rId5" Type="http://schemas.openxmlformats.org/officeDocument/2006/relationships/image" Target="../media/image12.png"/><Relationship Id="rId10" Type="http://schemas.openxmlformats.org/officeDocument/2006/relationships/image" Target="../media/image17.svg"/><Relationship Id="rId4" Type="http://schemas.openxmlformats.org/officeDocument/2006/relationships/image" Target="../media/image11.svg"/><Relationship Id="rId9" Type="http://schemas.openxmlformats.org/officeDocument/2006/relationships/image" Target="../media/image16.png"/></Relationships>
</file>

<file path=ppt/diagrams/_rels/drawing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4.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10.png"/><Relationship Id="rId7" Type="http://schemas.openxmlformats.org/officeDocument/2006/relationships/image" Target="../media/image14.png"/><Relationship Id="rId12" Type="http://schemas.openxmlformats.org/officeDocument/2006/relationships/image" Target="../media/image19.sv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11" Type="http://schemas.openxmlformats.org/officeDocument/2006/relationships/image" Target="../media/image18.png"/><Relationship Id="rId5" Type="http://schemas.openxmlformats.org/officeDocument/2006/relationships/image" Target="../media/image12.png"/><Relationship Id="rId10" Type="http://schemas.openxmlformats.org/officeDocument/2006/relationships/image" Target="../media/image17.svg"/><Relationship Id="rId4" Type="http://schemas.openxmlformats.org/officeDocument/2006/relationships/image" Target="../media/image11.svg"/><Relationship Id="rId9" Type="http://schemas.openxmlformats.org/officeDocument/2006/relationships/image" Target="../media/image16.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F8CB2B7-C53C-48E1-A9C4-95E2F0A8C4B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BD339BCC-9118-4D8F-B6CC-B7544FB174ED}">
      <dgm:prSet/>
      <dgm:spPr/>
      <dgm:t>
        <a:bodyPr/>
        <a:lstStyle/>
        <a:p>
          <a:r>
            <a:rPr lang="en-GB" dirty="0"/>
            <a:t>2017/18</a:t>
          </a:r>
        </a:p>
      </dgm:t>
    </dgm:pt>
    <dgm:pt modelId="{71313855-63A9-4F18-B56C-08EED10DDB94}" type="parTrans" cxnId="{ED247E8D-6C7C-4135-B53F-F427E595F28D}">
      <dgm:prSet/>
      <dgm:spPr/>
      <dgm:t>
        <a:bodyPr/>
        <a:lstStyle/>
        <a:p>
          <a:endParaRPr lang="en-GB"/>
        </a:p>
      </dgm:t>
    </dgm:pt>
    <dgm:pt modelId="{D871AF96-9AB4-4371-95AF-B2924500CB7C}" type="sibTrans" cxnId="{ED247E8D-6C7C-4135-B53F-F427E595F28D}">
      <dgm:prSet/>
      <dgm:spPr/>
      <dgm:t>
        <a:bodyPr/>
        <a:lstStyle/>
        <a:p>
          <a:endParaRPr lang="en-GB"/>
        </a:p>
      </dgm:t>
    </dgm:pt>
    <dgm:pt modelId="{46009569-A440-4AA4-953E-A39BB41D1133}">
      <dgm:prSet/>
      <dgm:spPr/>
      <dgm:t>
        <a:bodyPr/>
        <a:lstStyle/>
        <a:p>
          <a:r>
            <a:rPr lang="en-GB"/>
            <a:t>9 eligible </a:t>
          </a:r>
          <a:r>
            <a:rPr lang="en-GB" dirty="0"/>
            <a:t>children</a:t>
          </a:r>
        </a:p>
      </dgm:t>
    </dgm:pt>
    <dgm:pt modelId="{9FA769B9-E3A4-4E89-8CED-0AA2564FCB5E}" type="parTrans" cxnId="{2C3DAC80-C705-4C05-A2CB-EA8526B33CE8}">
      <dgm:prSet/>
      <dgm:spPr/>
      <dgm:t>
        <a:bodyPr/>
        <a:lstStyle/>
        <a:p>
          <a:endParaRPr lang="en-GB"/>
        </a:p>
      </dgm:t>
    </dgm:pt>
    <dgm:pt modelId="{1C41F1A5-2866-450B-9129-4551FC99D10D}" type="sibTrans" cxnId="{2C3DAC80-C705-4C05-A2CB-EA8526B33CE8}">
      <dgm:prSet/>
      <dgm:spPr/>
      <dgm:t>
        <a:bodyPr/>
        <a:lstStyle/>
        <a:p>
          <a:endParaRPr lang="en-GB"/>
        </a:p>
      </dgm:t>
    </dgm:pt>
    <dgm:pt modelId="{ACDD3274-160B-4CC1-9E70-0C49B4ADD58F}">
      <dgm:prSet/>
      <dgm:spPr/>
      <dgm:t>
        <a:bodyPr/>
        <a:lstStyle/>
        <a:p>
          <a:r>
            <a:rPr lang="en-GB"/>
            <a:t>£75k of income</a:t>
          </a:r>
        </a:p>
      </dgm:t>
    </dgm:pt>
    <dgm:pt modelId="{14874D18-D4A6-4D50-9B98-A3B8C35F57BA}" type="parTrans" cxnId="{8790FC19-D196-45F0-8B8B-D2D92C7E27DF}">
      <dgm:prSet/>
      <dgm:spPr/>
      <dgm:t>
        <a:bodyPr/>
        <a:lstStyle/>
        <a:p>
          <a:endParaRPr lang="en-GB"/>
        </a:p>
      </dgm:t>
    </dgm:pt>
    <dgm:pt modelId="{2EB7B2D3-9251-4D35-89FD-80DA55172396}" type="sibTrans" cxnId="{8790FC19-D196-45F0-8B8B-D2D92C7E27DF}">
      <dgm:prSet/>
      <dgm:spPr/>
      <dgm:t>
        <a:bodyPr/>
        <a:lstStyle/>
        <a:p>
          <a:endParaRPr lang="en-GB"/>
        </a:p>
      </dgm:t>
    </dgm:pt>
    <dgm:pt modelId="{3F60F3A1-BB9B-4A32-BB79-900B0DA71A7F}">
      <dgm:prSet/>
      <dgm:spPr/>
      <dgm:t>
        <a:bodyPr/>
        <a:lstStyle/>
        <a:p>
          <a:r>
            <a:rPr lang="en-GB"/>
            <a:t>Issues with relationships</a:t>
          </a:r>
        </a:p>
      </dgm:t>
    </dgm:pt>
    <dgm:pt modelId="{68098A02-5950-4435-BABA-E4EB06AC571E}" type="parTrans" cxnId="{3CC7865D-A0E6-492D-AA1A-18C085C72A9C}">
      <dgm:prSet/>
      <dgm:spPr/>
      <dgm:t>
        <a:bodyPr/>
        <a:lstStyle/>
        <a:p>
          <a:endParaRPr lang="en-GB"/>
        </a:p>
      </dgm:t>
    </dgm:pt>
    <dgm:pt modelId="{F068A025-465C-4954-A52F-6974AC5A7AFC}" type="sibTrans" cxnId="{3CC7865D-A0E6-492D-AA1A-18C085C72A9C}">
      <dgm:prSet/>
      <dgm:spPr/>
      <dgm:t>
        <a:bodyPr/>
        <a:lstStyle/>
        <a:p>
          <a:endParaRPr lang="en-GB"/>
        </a:p>
      </dgm:t>
    </dgm:pt>
    <dgm:pt modelId="{F5C720B2-B50C-4D77-9B92-76E283E6812D}">
      <dgm:prSet/>
      <dgm:spPr/>
      <dgm:t>
        <a:bodyPr/>
        <a:lstStyle/>
        <a:p>
          <a:r>
            <a:rPr lang="en-GB" dirty="0"/>
            <a:t>Understanding of the framework</a:t>
          </a:r>
        </a:p>
      </dgm:t>
    </dgm:pt>
    <dgm:pt modelId="{DAE31C10-F98D-4F66-9528-ECBCA0DDE0FF}" type="parTrans" cxnId="{CBE13E32-995F-4B5A-A242-67C01454EC16}">
      <dgm:prSet/>
      <dgm:spPr/>
      <dgm:t>
        <a:bodyPr/>
        <a:lstStyle/>
        <a:p>
          <a:endParaRPr lang="en-GB"/>
        </a:p>
      </dgm:t>
    </dgm:pt>
    <dgm:pt modelId="{BB964CDD-8AB2-4CEE-84CC-2F4F88896292}" type="sibTrans" cxnId="{CBE13E32-995F-4B5A-A242-67C01454EC16}">
      <dgm:prSet/>
      <dgm:spPr/>
      <dgm:t>
        <a:bodyPr/>
        <a:lstStyle/>
        <a:p>
          <a:endParaRPr lang="en-GB"/>
        </a:p>
      </dgm:t>
    </dgm:pt>
    <dgm:pt modelId="{E548E00E-85EF-4B8A-A42C-8919437D3929}" type="pres">
      <dgm:prSet presAssocID="{AF8CB2B7-C53C-48E1-A9C4-95E2F0A8C4B3}" presName="linear" presStyleCnt="0">
        <dgm:presLayoutVars>
          <dgm:animLvl val="lvl"/>
          <dgm:resizeHandles val="exact"/>
        </dgm:presLayoutVars>
      </dgm:prSet>
      <dgm:spPr/>
    </dgm:pt>
    <dgm:pt modelId="{E2BAEA77-F920-4F85-AE46-49E6ABC7B12A}" type="pres">
      <dgm:prSet presAssocID="{BD339BCC-9118-4D8F-B6CC-B7544FB174ED}" presName="parentText" presStyleLbl="node1" presStyleIdx="0" presStyleCnt="3">
        <dgm:presLayoutVars>
          <dgm:chMax val="0"/>
          <dgm:bulletEnabled val="1"/>
        </dgm:presLayoutVars>
      </dgm:prSet>
      <dgm:spPr/>
    </dgm:pt>
    <dgm:pt modelId="{748FD1DC-6EB0-4502-AFDD-331B74800C12}" type="pres">
      <dgm:prSet presAssocID="{BD339BCC-9118-4D8F-B6CC-B7544FB174ED}" presName="childText" presStyleLbl="revTx" presStyleIdx="0" presStyleCnt="1">
        <dgm:presLayoutVars>
          <dgm:bulletEnabled val="1"/>
        </dgm:presLayoutVars>
      </dgm:prSet>
      <dgm:spPr/>
    </dgm:pt>
    <dgm:pt modelId="{CB0DBE9A-1D15-40B5-8EE9-AC31A8EB3663}" type="pres">
      <dgm:prSet presAssocID="{3F60F3A1-BB9B-4A32-BB79-900B0DA71A7F}" presName="parentText" presStyleLbl="node1" presStyleIdx="1" presStyleCnt="3">
        <dgm:presLayoutVars>
          <dgm:chMax val="0"/>
          <dgm:bulletEnabled val="1"/>
        </dgm:presLayoutVars>
      </dgm:prSet>
      <dgm:spPr/>
    </dgm:pt>
    <dgm:pt modelId="{4FC54F42-B5C6-453D-A48C-6314A0B49CD7}" type="pres">
      <dgm:prSet presAssocID="{F068A025-465C-4954-A52F-6974AC5A7AFC}" presName="spacer" presStyleCnt="0"/>
      <dgm:spPr/>
    </dgm:pt>
    <dgm:pt modelId="{4AAB837D-E424-4396-B557-5987A40E991F}" type="pres">
      <dgm:prSet presAssocID="{F5C720B2-B50C-4D77-9B92-76E283E6812D}" presName="parentText" presStyleLbl="node1" presStyleIdx="2" presStyleCnt="3">
        <dgm:presLayoutVars>
          <dgm:chMax val="0"/>
          <dgm:bulletEnabled val="1"/>
        </dgm:presLayoutVars>
      </dgm:prSet>
      <dgm:spPr/>
    </dgm:pt>
  </dgm:ptLst>
  <dgm:cxnLst>
    <dgm:cxn modelId="{8790FC19-D196-45F0-8B8B-D2D92C7E27DF}" srcId="{BD339BCC-9118-4D8F-B6CC-B7544FB174ED}" destId="{ACDD3274-160B-4CC1-9E70-0C49B4ADD58F}" srcOrd="1" destOrd="0" parTransId="{14874D18-D4A6-4D50-9B98-A3B8C35F57BA}" sibTransId="{2EB7B2D3-9251-4D35-89FD-80DA55172396}"/>
    <dgm:cxn modelId="{CBE13E32-995F-4B5A-A242-67C01454EC16}" srcId="{AF8CB2B7-C53C-48E1-A9C4-95E2F0A8C4B3}" destId="{F5C720B2-B50C-4D77-9B92-76E283E6812D}" srcOrd="2" destOrd="0" parTransId="{DAE31C10-F98D-4F66-9528-ECBCA0DDE0FF}" sibTransId="{BB964CDD-8AB2-4CEE-84CC-2F4F88896292}"/>
    <dgm:cxn modelId="{B12F6832-F190-4188-82A9-F34D9FC943EF}" type="presOf" srcId="{ACDD3274-160B-4CC1-9E70-0C49B4ADD58F}" destId="{748FD1DC-6EB0-4502-AFDD-331B74800C12}" srcOrd="0" destOrd="1" presId="urn:microsoft.com/office/officeart/2005/8/layout/vList2"/>
    <dgm:cxn modelId="{3CC7865D-A0E6-492D-AA1A-18C085C72A9C}" srcId="{AF8CB2B7-C53C-48E1-A9C4-95E2F0A8C4B3}" destId="{3F60F3A1-BB9B-4A32-BB79-900B0DA71A7F}" srcOrd="1" destOrd="0" parTransId="{68098A02-5950-4435-BABA-E4EB06AC571E}" sibTransId="{F068A025-465C-4954-A52F-6974AC5A7AFC}"/>
    <dgm:cxn modelId="{F810BF73-93F9-4C37-B499-D5F594DCE9E8}" type="presOf" srcId="{F5C720B2-B50C-4D77-9B92-76E283E6812D}" destId="{4AAB837D-E424-4396-B557-5987A40E991F}" srcOrd="0" destOrd="0" presId="urn:microsoft.com/office/officeart/2005/8/layout/vList2"/>
    <dgm:cxn modelId="{EDDBA07E-7BF3-465D-A9F1-770ECCB3FF99}" type="presOf" srcId="{3F60F3A1-BB9B-4A32-BB79-900B0DA71A7F}" destId="{CB0DBE9A-1D15-40B5-8EE9-AC31A8EB3663}" srcOrd="0" destOrd="0" presId="urn:microsoft.com/office/officeart/2005/8/layout/vList2"/>
    <dgm:cxn modelId="{2C3DAC80-C705-4C05-A2CB-EA8526B33CE8}" srcId="{BD339BCC-9118-4D8F-B6CC-B7544FB174ED}" destId="{46009569-A440-4AA4-953E-A39BB41D1133}" srcOrd="0" destOrd="0" parTransId="{9FA769B9-E3A4-4E89-8CED-0AA2564FCB5E}" sibTransId="{1C41F1A5-2866-450B-9129-4551FC99D10D}"/>
    <dgm:cxn modelId="{ED247E8D-6C7C-4135-B53F-F427E595F28D}" srcId="{AF8CB2B7-C53C-48E1-A9C4-95E2F0A8C4B3}" destId="{BD339BCC-9118-4D8F-B6CC-B7544FB174ED}" srcOrd="0" destOrd="0" parTransId="{71313855-63A9-4F18-B56C-08EED10DDB94}" sibTransId="{D871AF96-9AB4-4371-95AF-B2924500CB7C}"/>
    <dgm:cxn modelId="{E85FB8BF-EBDF-4EF5-ACA2-D0EAC2217BA8}" type="presOf" srcId="{BD339BCC-9118-4D8F-B6CC-B7544FB174ED}" destId="{E2BAEA77-F920-4F85-AE46-49E6ABC7B12A}" srcOrd="0" destOrd="0" presId="urn:microsoft.com/office/officeart/2005/8/layout/vList2"/>
    <dgm:cxn modelId="{B6F4CADE-B75F-4A9F-9D88-9DAF52696FAE}" type="presOf" srcId="{AF8CB2B7-C53C-48E1-A9C4-95E2F0A8C4B3}" destId="{E548E00E-85EF-4B8A-A42C-8919437D3929}" srcOrd="0" destOrd="0" presId="urn:microsoft.com/office/officeart/2005/8/layout/vList2"/>
    <dgm:cxn modelId="{051C66F2-366A-42EE-9057-927466BA468F}" type="presOf" srcId="{46009569-A440-4AA4-953E-A39BB41D1133}" destId="{748FD1DC-6EB0-4502-AFDD-331B74800C12}" srcOrd="0" destOrd="0" presId="urn:microsoft.com/office/officeart/2005/8/layout/vList2"/>
    <dgm:cxn modelId="{F0D60D48-41FC-4CAE-8AD0-2344E0BCB98F}" type="presParOf" srcId="{E548E00E-85EF-4B8A-A42C-8919437D3929}" destId="{E2BAEA77-F920-4F85-AE46-49E6ABC7B12A}" srcOrd="0" destOrd="0" presId="urn:microsoft.com/office/officeart/2005/8/layout/vList2"/>
    <dgm:cxn modelId="{8DF5532A-27CF-49FF-A9AF-C0CD0017091B}" type="presParOf" srcId="{E548E00E-85EF-4B8A-A42C-8919437D3929}" destId="{748FD1DC-6EB0-4502-AFDD-331B74800C12}" srcOrd="1" destOrd="0" presId="urn:microsoft.com/office/officeart/2005/8/layout/vList2"/>
    <dgm:cxn modelId="{8DA5FABD-9017-4A38-AEA4-F2B68105770E}" type="presParOf" srcId="{E548E00E-85EF-4B8A-A42C-8919437D3929}" destId="{CB0DBE9A-1D15-40B5-8EE9-AC31A8EB3663}" srcOrd="2" destOrd="0" presId="urn:microsoft.com/office/officeart/2005/8/layout/vList2"/>
    <dgm:cxn modelId="{D651070E-2674-4006-865B-58730DD628FD}" type="presParOf" srcId="{E548E00E-85EF-4B8A-A42C-8919437D3929}" destId="{4FC54F42-B5C6-453D-A48C-6314A0B49CD7}" srcOrd="3" destOrd="0" presId="urn:microsoft.com/office/officeart/2005/8/layout/vList2"/>
    <dgm:cxn modelId="{28CD6869-AC62-4058-B1C0-7D14280EFACF}" type="presParOf" srcId="{E548E00E-85EF-4B8A-A42C-8919437D3929}" destId="{4AAB837D-E424-4396-B557-5987A40E991F}"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F8CB2B7-C53C-48E1-A9C4-95E2F0A8C4B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BD339BCC-9118-4D8F-B6CC-B7544FB174ED}">
      <dgm:prSet custT="1"/>
      <dgm:spPr/>
      <dgm:t>
        <a:bodyPr/>
        <a:lstStyle/>
        <a:p>
          <a:r>
            <a:rPr lang="en-GB" sz="2700" dirty="0"/>
            <a:t>2022/23</a:t>
          </a:r>
        </a:p>
      </dgm:t>
    </dgm:pt>
    <dgm:pt modelId="{71313855-63A9-4F18-B56C-08EED10DDB94}" type="parTrans" cxnId="{ED247E8D-6C7C-4135-B53F-F427E595F28D}">
      <dgm:prSet/>
      <dgm:spPr/>
      <dgm:t>
        <a:bodyPr/>
        <a:lstStyle/>
        <a:p>
          <a:endParaRPr lang="en-GB" sz="2700"/>
        </a:p>
      </dgm:t>
    </dgm:pt>
    <dgm:pt modelId="{D871AF96-9AB4-4371-95AF-B2924500CB7C}" type="sibTrans" cxnId="{ED247E8D-6C7C-4135-B53F-F427E595F28D}">
      <dgm:prSet/>
      <dgm:spPr/>
      <dgm:t>
        <a:bodyPr/>
        <a:lstStyle/>
        <a:p>
          <a:endParaRPr lang="en-GB" sz="2700"/>
        </a:p>
      </dgm:t>
    </dgm:pt>
    <dgm:pt modelId="{46009569-A440-4AA4-953E-A39BB41D1133}">
      <dgm:prSet custT="1"/>
      <dgm:spPr/>
      <dgm:t>
        <a:bodyPr/>
        <a:lstStyle/>
        <a:p>
          <a:r>
            <a:rPr lang="en-GB" sz="2100" dirty="0"/>
            <a:t>71 eligible children</a:t>
          </a:r>
        </a:p>
      </dgm:t>
    </dgm:pt>
    <dgm:pt modelId="{9FA769B9-E3A4-4E89-8CED-0AA2564FCB5E}" type="parTrans" cxnId="{2C3DAC80-C705-4C05-A2CB-EA8526B33CE8}">
      <dgm:prSet/>
      <dgm:spPr/>
      <dgm:t>
        <a:bodyPr/>
        <a:lstStyle/>
        <a:p>
          <a:endParaRPr lang="en-GB" sz="2700"/>
        </a:p>
      </dgm:t>
    </dgm:pt>
    <dgm:pt modelId="{1C41F1A5-2866-450B-9129-4551FC99D10D}" type="sibTrans" cxnId="{2C3DAC80-C705-4C05-A2CB-EA8526B33CE8}">
      <dgm:prSet/>
      <dgm:spPr/>
      <dgm:t>
        <a:bodyPr/>
        <a:lstStyle/>
        <a:p>
          <a:endParaRPr lang="en-GB" sz="2700"/>
        </a:p>
      </dgm:t>
    </dgm:pt>
    <dgm:pt modelId="{ACDD3274-160B-4CC1-9E70-0C49B4ADD58F}">
      <dgm:prSet custT="1"/>
      <dgm:spPr/>
      <dgm:t>
        <a:bodyPr/>
        <a:lstStyle/>
        <a:p>
          <a:r>
            <a:rPr lang="en-GB" sz="2100" dirty="0"/>
            <a:t>£3.7m of income</a:t>
          </a:r>
        </a:p>
      </dgm:t>
    </dgm:pt>
    <dgm:pt modelId="{14874D18-D4A6-4D50-9B98-A3B8C35F57BA}" type="parTrans" cxnId="{8790FC19-D196-45F0-8B8B-D2D92C7E27DF}">
      <dgm:prSet/>
      <dgm:spPr/>
      <dgm:t>
        <a:bodyPr/>
        <a:lstStyle/>
        <a:p>
          <a:endParaRPr lang="en-GB" sz="2700"/>
        </a:p>
      </dgm:t>
    </dgm:pt>
    <dgm:pt modelId="{2EB7B2D3-9251-4D35-89FD-80DA55172396}" type="sibTrans" cxnId="{8790FC19-D196-45F0-8B8B-D2D92C7E27DF}">
      <dgm:prSet/>
      <dgm:spPr/>
      <dgm:t>
        <a:bodyPr/>
        <a:lstStyle/>
        <a:p>
          <a:endParaRPr lang="en-GB" sz="2700"/>
        </a:p>
      </dgm:t>
    </dgm:pt>
    <dgm:pt modelId="{3F60F3A1-BB9B-4A32-BB79-900B0DA71A7F}">
      <dgm:prSet custT="1"/>
      <dgm:spPr/>
      <dgm:t>
        <a:bodyPr/>
        <a:lstStyle/>
        <a:p>
          <a:r>
            <a:rPr lang="en-GB" sz="2700" dirty="0"/>
            <a:t>Standard Funding Model</a:t>
          </a:r>
        </a:p>
      </dgm:t>
    </dgm:pt>
    <dgm:pt modelId="{68098A02-5950-4435-BABA-E4EB06AC571E}" type="parTrans" cxnId="{3CC7865D-A0E6-492D-AA1A-18C085C72A9C}">
      <dgm:prSet/>
      <dgm:spPr/>
      <dgm:t>
        <a:bodyPr/>
        <a:lstStyle/>
        <a:p>
          <a:endParaRPr lang="en-GB" sz="2700"/>
        </a:p>
      </dgm:t>
    </dgm:pt>
    <dgm:pt modelId="{F068A025-465C-4954-A52F-6974AC5A7AFC}" type="sibTrans" cxnId="{3CC7865D-A0E6-492D-AA1A-18C085C72A9C}">
      <dgm:prSet/>
      <dgm:spPr/>
      <dgm:t>
        <a:bodyPr/>
        <a:lstStyle/>
        <a:p>
          <a:endParaRPr lang="en-GB" sz="2700"/>
        </a:p>
      </dgm:t>
    </dgm:pt>
    <dgm:pt modelId="{F5C720B2-B50C-4D77-9B92-76E283E6812D}">
      <dgm:prSet custT="1"/>
      <dgm:spPr/>
      <dgm:t>
        <a:bodyPr/>
        <a:lstStyle/>
        <a:p>
          <a:r>
            <a:rPr lang="en-GB" sz="2700" dirty="0"/>
            <a:t>Permanent Team</a:t>
          </a:r>
        </a:p>
      </dgm:t>
    </dgm:pt>
    <dgm:pt modelId="{DAE31C10-F98D-4F66-9528-ECBCA0DDE0FF}" type="parTrans" cxnId="{CBE13E32-995F-4B5A-A242-67C01454EC16}">
      <dgm:prSet/>
      <dgm:spPr/>
      <dgm:t>
        <a:bodyPr/>
        <a:lstStyle/>
        <a:p>
          <a:endParaRPr lang="en-GB" sz="2700"/>
        </a:p>
      </dgm:t>
    </dgm:pt>
    <dgm:pt modelId="{BB964CDD-8AB2-4CEE-84CC-2F4F88896292}" type="sibTrans" cxnId="{CBE13E32-995F-4B5A-A242-67C01454EC16}">
      <dgm:prSet/>
      <dgm:spPr/>
      <dgm:t>
        <a:bodyPr/>
        <a:lstStyle/>
        <a:p>
          <a:endParaRPr lang="en-GB" sz="2700"/>
        </a:p>
      </dgm:t>
    </dgm:pt>
    <dgm:pt modelId="{E548E00E-85EF-4B8A-A42C-8919437D3929}" type="pres">
      <dgm:prSet presAssocID="{AF8CB2B7-C53C-48E1-A9C4-95E2F0A8C4B3}" presName="linear" presStyleCnt="0">
        <dgm:presLayoutVars>
          <dgm:animLvl val="lvl"/>
          <dgm:resizeHandles val="exact"/>
        </dgm:presLayoutVars>
      </dgm:prSet>
      <dgm:spPr/>
    </dgm:pt>
    <dgm:pt modelId="{E2BAEA77-F920-4F85-AE46-49E6ABC7B12A}" type="pres">
      <dgm:prSet presAssocID="{BD339BCC-9118-4D8F-B6CC-B7544FB174ED}" presName="parentText" presStyleLbl="node1" presStyleIdx="0" presStyleCnt="3">
        <dgm:presLayoutVars>
          <dgm:chMax val="0"/>
          <dgm:bulletEnabled val="1"/>
        </dgm:presLayoutVars>
      </dgm:prSet>
      <dgm:spPr/>
    </dgm:pt>
    <dgm:pt modelId="{748FD1DC-6EB0-4502-AFDD-331B74800C12}" type="pres">
      <dgm:prSet presAssocID="{BD339BCC-9118-4D8F-B6CC-B7544FB174ED}" presName="childText" presStyleLbl="revTx" presStyleIdx="0" presStyleCnt="1">
        <dgm:presLayoutVars>
          <dgm:bulletEnabled val="1"/>
        </dgm:presLayoutVars>
      </dgm:prSet>
      <dgm:spPr/>
    </dgm:pt>
    <dgm:pt modelId="{CB0DBE9A-1D15-40B5-8EE9-AC31A8EB3663}" type="pres">
      <dgm:prSet presAssocID="{3F60F3A1-BB9B-4A32-BB79-900B0DA71A7F}" presName="parentText" presStyleLbl="node1" presStyleIdx="1" presStyleCnt="3">
        <dgm:presLayoutVars>
          <dgm:chMax val="0"/>
          <dgm:bulletEnabled val="1"/>
        </dgm:presLayoutVars>
      </dgm:prSet>
      <dgm:spPr/>
    </dgm:pt>
    <dgm:pt modelId="{4FC54F42-B5C6-453D-A48C-6314A0B49CD7}" type="pres">
      <dgm:prSet presAssocID="{F068A025-465C-4954-A52F-6974AC5A7AFC}" presName="spacer" presStyleCnt="0"/>
      <dgm:spPr/>
    </dgm:pt>
    <dgm:pt modelId="{4AAB837D-E424-4396-B557-5987A40E991F}" type="pres">
      <dgm:prSet presAssocID="{F5C720B2-B50C-4D77-9B92-76E283E6812D}" presName="parentText" presStyleLbl="node1" presStyleIdx="2" presStyleCnt="3">
        <dgm:presLayoutVars>
          <dgm:chMax val="0"/>
          <dgm:bulletEnabled val="1"/>
        </dgm:presLayoutVars>
      </dgm:prSet>
      <dgm:spPr/>
    </dgm:pt>
  </dgm:ptLst>
  <dgm:cxnLst>
    <dgm:cxn modelId="{8790FC19-D196-45F0-8B8B-D2D92C7E27DF}" srcId="{BD339BCC-9118-4D8F-B6CC-B7544FB174ED}" destId="{ACDD3274-160B-4CC1-9E70-0C49B4ADD58F}" srcOrd="1" destOrd="0" parTransId="{14874D18-D4A6-4D50-9B98-A3B8C35F57BA}" sibTransId="{2EB7B2D3-9251-4D35-89FD-80DA55172396}"/>
    <dgm:cxn modelId="{CBE13E32-995F-4B5A-A242-67C01454EC16}" srcId="{AF8CB2B7-C53C-48E1-A9C4-95E2F0A8C4B3}" destId="{F5C720B2-B50C-4D77-9B92-76E283E6812D}" srcOrd="2" destOrd="0" parTransId="{DAE31C10-F98D-4F66-9528-ECBCA0DDE0FF}" sibTransId="{BB964CDD-8AB2-4CEE-84CC-2F4F88896292}"/>
    <dgm:cxn modelId="{B12F6832-F190-4188-82A9-F34D9FC943EF}" type="presOf" srcId="{ACDD3274-160B-4CC1-9E70-0C49B4ADD58F}" destId="{748FD1DC-6EB0-4502-AFDD-331B74800C12}" srcOrd="0" destOrd="1" presId="urn:microsoft.com/office/officeart/2005/8/layout/vList2"/>
    <dgm:cxn modelId="{3CC7865D-A0E6-492D-AA1A-18C085C72A9C}" srcId="{AF8CB2B7-C53C-48E1-A9C4-95E2F0A8C4B3}" destId="{3F60F3A1-BB9B-4A32-BB79-900B0DA71A7F}" srcOrd="1" destOrd="0" parTransId="{68098A02-5950-4435-BABA-E4EB06AC571E}" sibTransId="{F068A025-465C-4954-A52F-6974AC5A7AFC}"/>
    <dgm:cxn modelId="{F810BF73-93F9-4C37-B499-D5F594DCE9E8}" type="presOf" srcId="{F5C720B2-B50C-4D77-9B92-76E283E6812D}" destId="{4AAB837D-E424-4396-B557-5987A40E991F}" srcOrd="0" destOrd="0" presId="urn:microsoft.com/office/officeart/2005/8/layout/vList2"/>
    <dgm:cxn modelId="{EDDBA07E-7BF3-465D-A9F1-770ECCB3FF99}" type="presOf" srcId="{3F60F3A1-BB9B-4A32-BB79-900B0DA71A7F}" destId="{CB0DBE9A-1D15-40B5-8EE9-AC31A8EB3663}" srcOrd="0" destOrd="0" presId="urn:microsoft.com/office/officeart/2005/8/layout/vList2"/>
    <dgm:cxn modelId="{2C3DAC80-C705-4C05-A2CB-EA8526B33CE8}" srcId="{BD339BCC-9118-4D8F-B6CC-B7544FB174ED}" destId="{46009569-A440-4AA4-953E-A39BB41D1133}" srcOrd="0" destOrd="0" parTransId="{9FA769B9-E3A4-4E89-8CED-0AA2564FCB5E}" sibTransId="{1C41F1A5-2866-450B-9129-4551FC99D10D}"/>
    <dgm:cxn modelId="{ED247E8D-6C7C-4135-B53F-F427E595F28D}" srcId="{AF8CB2B7-C53C-48E1-A9C4-95E2F0A8C4B3}" destId="{BD339BCC-9118-4D8F-B6CC-B7544FB174ED}" srcOrd="0" destOrd="0" parTransId="{71313855-63A9-4F18-B56C-08EED10DDB94}" sibTransId="{D871AF96-9AB4-4371-95AF-B2924500CB7C}"/>
    <dgm:cxn modelId="{E85FB8BF-EBDF-4EF5-ACA2-D0EAC2217BA8}" type="presOf" srcId="{BD339BCC-9118-4D8F-B6CC-B7544FB174ED}" destId="{E2BAEA77-F920-4F85-AE46-49E6ABC7B12A}" srcOrd="0" destOrd="0" presId="urn:microsoft.com/office/officeart/2005/8/layout/vList2"/>
    <dgm:cxn modelId="{B6F4CADE-B75F-4A9F-9D88-9DAF52696FAE}" type="presOf" srcId="{AF8CB2B7-C53C-48E1-A9C4-95E2F0A8C4B3}" destId="{E548E00E-85EF-4B8A-A42C-8919437D3929}" srcOrd="0" destOrd="0" presId="urn:microsoft.com/office/officeart/2005/8/layout/vList2"/>
    <dgm:cxn modelId="{051C66F2-366A-42EE-9057-927466BA468F}" type="presOf" srcId="{46009569-A440-4AA4-953E-A39BB41D1133}" destId="{748FD1DC-6EB0-4502-AFDD-331B74800C12}" srcOrd="0" destOrd="0" presId="urn:microsoft.com/office/officeart/2005/8/layout/vList2"/>
    <dgm:cxn modelId="{F0D60D48-41FC-4CAE-8AD0-2344E0BCB98F}" type="presParOf" srcId="{E548E00E-85EF-4B8A-A42C-8919437D3929}" destId="{E2BAEA77-F920-4F85-AE46-49E6ABC7B12A}" srcOrd="0" destOrd="0" presId="urn:microsoft.com/office/officeart/2005/8/layout/vList2"/>
    <dgm:cxn modelId="{8DF5532A-27CF-49FF-A9AF-C0CD0017091B}" type="presParOf" srcId="{E548E00E-85EF-4B8A-A42C-8919437D3929}" destId="{748FD1DC-6EB0-4502-AFDD-331B74800C12}" srcOrd="1" destOrd="0" presId="urn:microsoft.com/office/officeart/2005/8/layout/vList2"/>
    <dgm:cxn modelId="{8DA5FABD-9017-4A38-AEA4-F2B68105770E}" type="presParOf" srcId="{E548E00E-85EF-4B8A-A42C-8919437D3929}" destId="{CB0DBE9A-1D15-40B5-8EE9-AC31A8EB3663}" srcOrd="2" destOrd="0" presId="urn:microsoft.com/office/officeart/2005/8/layout/vList2"/>
    <dgm:cxn modelId="{D651070E-2674-4006-865B-58730DD628FD}" type="presParOf" srcId="{E548E00E-85EF-4B8A-A42C-8919437D3929}" destId="{4FC54F42-B5C6-453D-A48C-6314A0B49CD7}" srcOrd="3" destOrd="0" presId="urn:microsoft.com/office/officeart/2005/8/layout/vList2"/>
    <dgm:cxn modelId="{28CD6869-AC62-4058-B1C0-7D14280EFACF}" type="presParOf" srcId="{E548E00E-85EF-4B8A-A42C-8919437D3929}" destId="{4AAB837D-E424-4396-B557-5987A40E991F}" srcOrd="4"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56FCE75-6D6C-4846-A9AE-1BFDD5FB18F2}" type="doc">
      <dgm:prSet loTypeId="urn:microsoft.com/office/officeart/2018/5/layout/CenteredIconLabelDescriptionList" loCatId="icon" qsTypeId="urn:microsoft.com/office/officeart/2005/8/quickstyle/simple1" qsCatId="simple" csTypeId="urn:microsoft.com/office/officeart/2018/5/colors/Iconchunking_neutralbg_colorful1" csCatId="colorful" phldr="1"/>
      <dgm:spPr/>
      <dgm:t>
        <a:bodyPr/>
        <a:lstStyle/>
        <a:p>
          <a:endParaRPr lang="en-US"/>
        </a:p>
      </dgm:t>
    </dgm:pt>
    <dgm:pt modelId="{0C4E511D-21E4-4699-896F-DFD2DBCDCBBD}">
      <dgm:prSet/>
      <dgm:spPr/>
      <dgm:t>
        <a:bodyPr/>
        <a:lstStyle/>
        <a:p>
          <a:pPr>
            <a:lnSpc>
              <a:spcPct val="100000"/>
            </a:lnSpc>
            <a:defRPr b="1"/>
          </a:pPr>
          <a:r>
            <a:rPr lang="en-GB" dirty="0"/>
            <a:t>The review of the health landscape identified the following shared issues that required resolution to move forward:</a:t>
          </a:r>
        </a:p>
        <a:p>
          <a:pPr>
            <a:lnSpc>
              <a:spcPct val="100000"/>
            </a:lnSpc>
            <a:defRPr b="1"/>
          </a:pPr>
          <a:br>
            <a:rPr lang="en-GB" dirty="0"/>
          </a:br>
          <a:endParaRPr lang="en-US" dirty="0"/>
        </a:p>
      </dgm:t>
    </dgm:pt>
    <dgm:pt modelId="{1082E6A4-6CB0-4B49-A8DB-3F3104987064}" type="parTrans" cxnId="{0C1FD79B-EBB5-414B-8DFD-A0F95599F34D}">
      <dgm:prSet/>
      <dgm:spPr/>
      <dgm:t>
        <a:bodyPr/>
        <a:lstStyle/>
        <a:p>
          <a:endParaRPr lang="en-US"/>
        </a:p>
      </dgm:t>
    </dgm:pt>
    <dgm:pt modelId="{8BBDBCC7-D91E-49DB-87A7-2828EA10D3F7}" type="sibTrans" cxnId="{0C1FD79B-EBB5-414B-8DFD-A0F95599F34D}">
      <dgm:prSet/>
      <dgm:spPr/>
      <dgm:t>
        <a:bodyPr/>
        <a:lstStyle/>
        <a:p>
          <a:endParaRPr lang="en-US"/>
        </a:p>
      </dgm:t>
    </dgm:pt>
    <dgm:pt modelId="{19A931DB-9C13-4AE3-90FF-CB574DA8D04B}">
      <dgm:prSet/>
      <dgm:spPr/>
      <dgm:t>
        <a:bodyPr/>
        <a:lstStyle/>
        <a:p>
          <a:pPr>
            <a:lnSpc>
              <a:spcPct val="100000"/>
            </a:lnSpc>
            <a:defRPr b="1"/>
          </a:pPr>
          <a:r>
            <a:rPr lang="en-GB" dirty="0"/>
            <a:t>The team comprised:</a:t>
          </a:r>
          <a:endParaRPr lang="en-US" dirty="0"/>
        </a:p>
      </dgm:t>
    </dgm:pt>
    <dgm:pt modelId="{EC185E56-3630-4F73-96A3-17D61C260CE4}" type="parTrans" cxnId="{6009E5C9-9C6F-4729-95BA-F46EF01FE1CF}">
      <dgm:prSet/>
      <dgm:spPr/>
      <dgm:t>
        <a:bodyPr/>
        <a:lstStyle/>
        <a:p>
          <a:endParaRPr lang="en-US"/>
        </a:p>
      </dgm:t>
    </dgm:pt>
    <dgm:pt modelId="{CDFA4029-47C0-42BB-B43F-F6A178487242}" type="sibTrans" cxnId="{6009E5C9-9C6F-4729-95BA-F46EF01FE1CF}">
      <dgm:prSet/>
      <dgm:spPr/>
      <dgm:t>
        <a:bodyPr/>
        <a:lstStyle/>
        <a:p>
          <a:endParaRPr lang="en-US"/>
        </a:p>
      </dgm:t>
    </dgm:pt>
    <dgm:pt modelId="{EFDFDCA2-6368-413A-8B66-2EE2F7DEF0E1}">
      <dgm:prSet/>
      <dgm:spPr/>
      <dgm:t>
        <a:bodyPr/>
        <a:lstStyle/>
        <a:p>
          <a:pPr>
            <a:lnSpc>
              <a:spcPct val="100000"/>
            </a:lnSpc>
          </a:pPr>
          <a:endParaRPr lang="en-US" sz="1100" dirty="0"/>
        </a:p>
      </dgm:t>
    </dgm:pt>
    <dgm:pt modelId="{3506B5BA-3D49-4C15-8B10-9724395029EE}" type="parTrans" cxnId="{59056548-9826-408A-AD5F-3F081B95807C}">
      <dgm:prSet/>
      <dgm:spPr/>
      <dgm:t>
        <a:bodyPr/>
        <a:lstStyle/>
        <a:p>
          <a:endParaRPr lang="en-US"/>
        </a:p>
      </dgm:t>
    </dgm:pt>
    <dgm:pt modelId="{8572F5C7-0FA7-4C8E-90BC-67D0EDD6F54A}" type="sibTrans" cxnId="{59056548-9826-408A-AD5F-3F081B95807C}">
      <dgm:prSet/>
      <dgm:spPr/>
      <dgm:t>
        <a:bodyPr/>
        <a:lstStyle/>
        <a:p>
          <a:endParaRPr lang="en-US"/>
        </a:p>
      </dgm:t>
    </dgm:pt>
    <dgm:pt modelId="{70F9CED3-D76D-4F5E-9566-37DE60EAABDC}">
      <dgm:prSet custT="1"/>
      <dgm:spPr/>
      <dgm:t>
        <a:bodyPr/>
        <a:lstStyle/>
        <a:p>
          <a:pPr>
            <a:lnSpc>
              <a:spcPct val="100000"/>
            </a:lnSpc>
          </a:pPr>
          <a:r>
            <a:rPr lang="en-GB" sz="1200" dirty="0"/>
            <a:t>the pressures on the CCG CC budget and the backlog of CC assessments.</a:t>
          </a:r>
          <a:endParaRPr lang="en-US" sz="1200" dirty="0"/>
        </a:p>
      </dgm:t>
    </dgm:pt>
    <dgm:pt modelId="{4E776EE0-2ECA-4C5F-AE5D-F70C1950BFC3}" type="parTrans" cxnId="{DED3BB94-D5BC-4E1B-B013-CF114DC8C472}">
      <dgm:prSet/>
      <dgm:spPr/>
      <dgm:t>
        <a:bodyPr/>
        <a:lstStyle/>
        <a:p>
          <a:endParaRPr lang="en-GB"/>
        </a:p>
      </dgm:t>
    </dgm:pt>
    <dgm:pt modelId="{0628F239-72AC-4005-8F3E-178D152102E5}" type="sibTrans" cxnId="{DED3BB94-D5BC-4E1B-B013-CF114DC8C472}">
      <dgm:prSet/>
      <dgm:spPr/>
      <dgm:t>
        <a:bodyPr/>
        <a:lstStyle/>
        <a:p>
          <a:endParaRPr lang="en-GB"/>
        </a:p>
      </dgm:t>
    </dgm:pt>
    <dgm:pt modelId="{0F1D363A-827F-4436-869F-85A2A46CFFE7}">
      <dgm:prSet custT="1"/>
      <dgm:spPr/>
      <dgm:t>
        <a:bodyPr/>
        <a:lstStyle/>
        <a:p>
          <a:pPr>
            <a:lnSpc>
              <a:spcPct val="100000"/>
            </a:lnSpc>
          </a:pPr>
          <a:r>
            <a:rPr lang="en-GB" sz="1200" dirty="0"/>
            <a:t>Individualised approach to agreeing funding splits.</a:t>
          </a:r>
          <a:endParaRPr lang="en-US" sz="1200" dirty="0"/>
        </a:p>
      </dgm:t>
    </dgm:pt>
    <dgm:pt modelId="{F5717154-4A42-4F50-9C4E-5BE48CB3CEE0}" type="parTrans" cxnId="{95FEFA6F-9212-47D2-8D8D-26EB3562D10A}">
      <dgm:prSet/>
      <dgm:spPr/>
      <dgm:t>
        <a:bodyPr/>
        <a:lstStyle/>
        <a:p>
          <a:endParaRPr lang="en-GB"/>
        </a:p>
      </dgm:t>
    </dgm:pt>
    <dgm:pt modelId="{FE652BA8-D107-490E-B33F-26D58324F85B}" type="sibTrans" cxnId="{95FEFA6F-9212-47D2-8D8D-26EB3562D10A}">
      <dgm:prSet/>
      <dgm:spPr/>
      <dgm:t>
        <a:bodyPr/>
        <a:lstStyle/>
        <a:p>
          <a:endParaRPr lang="en-GB"/>
        </a:p>
      </dgm:t>
    </dgm:pt>
    <dgm:pt modelId="{C1D3C13C-FC7B-4833-A07C-48D0DFB6A2EE}">
      <dgm:prSet custT="1"/>
      <dgm:spPr/>
      <dgm:t>
        <a:bodyPr/>
        <a:lstStyle/>
        <a:p>
          <a:pPr>
            <a:lnSpc>
              <a:spcPct val="100000"/>
            </a:lnSpc>
          </a:pPr>
          <a:r>
            <a:rPr lang="en-GB" sz="1200" dirty="0"/>
            <a:t>Different processes for different types of need.</a:t>
          </a:r>
          <a:endParaRPr lang="en-US" sz="1200" dirty="0"/>
        </a:p>
      </dgm:t>
    </dgm:pt>
    <dgm:pt modelId="{A9B4BB5E-1797-4ADB-8C4B-EEDA00F33F20}" type="parTrans" cxnId="{573DC1E2-9383-42BC-8DB2-0C53C5E6FDA5}">
      <dgm:prSet/>
      <dgm:spPr/>
      <dgm:t>
        <a:bodyPr/>
        <a:lstStyle/>
        <a:p>
          <a:endParaRPr lang="en-GB"/>
        </a:p>
      </dgm:t>
    </dgm:pt>
    <dgm:pt modelId="{496DF254-CE83-4DCF-B54D-655AE5CFE2A0}" type="sibTrans" cxnId="{573DC1E2-9383-42BC-8DB2-0C53C5E6FDA5}">
      <dgm:prSet/>
      <dgm:spPr/>
      <dgm:t>
        <a:bodyPr/>
        <a:lstStyle/>
        <a:p>
          <a:endParaRPr lang="en-GB"/>
        </a:p>
      </dgm:t>
    </dgm:pt>
    <dgm:pt modelId="{C236CFED-0027-41D9-A62B-96D949BEACC9}">
      <dgm:prSet custT="1"/>
      <dgm:spPr/>
      <dgm:t>
        <a:bodyPr/>
        <a:lstStyle/>
        <a:p>
          <a:pPr>
            <a:lnSpc>
              <a:spcPct val="100000"/>
            </a:lnSpc>
          </a:pPr>
          <a:r>
            <a:rPr lang="en-GB" sz="1200" dirty="0"/>
            <a:t>Increases in placements for children eligible for S117 after care and with challenging behaviour.</a:t>
          </a:r>
          <a:endParaRPr lang="en-US" sz="1200" dirty="0"/>
        </a:p>
      </dgm:t>
    </dgm:pt>
    <dgm:pt modelId="{AB5E8A53-7B0D-43C3-872F-F5A921EB10A8}" type="parTrans" cxnId="{FC0A6B8F-7FD2-4599-8F88-3963FB1FEEC3}">
      <dgm:prSet/>
      <dgm:spPr/>
      <dgm:t>
        <a:bodyPr/>
        <a:lstStyle/>
        <a:p>
          <a:endParaRPr lang="en-GB"/>
        </a:p>
      </dgm:t>
    </dgm:pt>
    <dgm:pt modelId="{66451484-E91A-486C-99E7-F91F0B2F068F}" type="sibTrans" cxnId="{FC0A6B8F-7FD2-4599-8F88-3963FB1FEEC3}">
      <dgm:prSet/>
      <dgm:spPr/>
      <dgm:t>
        <a:bodyPr/>
        <a:lstStyle/>
        <a:p>
          <a:endParaRPr lang="en-GB"/>
        </a:p>
      </dgm:t>
    </dgm:pt>
    <dgm:pt modelId="{3EADDDC0-0052-4896-B824-C14FEBCD1FF4}">
      <dgm:prSet custT="1"/>
      <dgm:spPr/>
      <dgm:t>
        <a:bodyPr/>
        <a:lstStyle/>
        <a:p>
          <a:pPr>
            <a:lnSpc>
              <a:spcPct val="100000"/>
            </a:lnSpc>
          </a:pPr>
          <a:r>
            <a:rPr lang="en-GB" sz="1200" dirty="0"/>
            <a:t>Perceptions regarding outstanding contributions from Health,</a:t>
          </a:r>
          <a:endParaRPr lang="en-US" sz="1200" dirty="0"/>
        </a:p>
      </dgm:t>
    </dgm:pt>
    <dgm:pt modelId="{A605E67A-71E7-49CA-817D-DA4CD2CD0E61}" type="sibTrans" cxnId="{BF6E4C2B-D2B1-4A43-8B26-9EDC305DDD80}">
      <dgm:prSet/>
      <dgm:spPr/>
      <dgm:t>
        <a:bodyPr/>
        <a:lstStyle/>
        <a:p>
          <a:endParaRPr lang="en-GB"/>
        </a:p>
      </dgm:t>
    </dgm:pt>
    <dgm:pt modelId="{76AE22FC-8EC5-4A26-AA11-A0D1C2F8EB41}" type="parTrans" cxnId="{BF6E4C2B-D2B1-4A43-8B26-9EDC305DDD80}">
      <dgm:prSet/>
      <dgm:spPr/>
      <dgm:t>
        <a:bodyPr/>
        <a:lstStyle/>
        <a:p>
          <a:endParaRPr lang="en-GB"/>
        </a:p>
      </dgm:t>
    </dgm:pt>
    <dgm:pt modelId="{693F8D0A-836A-4C4B-ADF1-A7155E65CA41}">
      <dgm:prSet/>
      <dgm:spPr/>
      <dgm:t>
        <a:bodyPr/>
        <a:lstStyle/>
        <a:p>
          <a:pPr>
            <a:lnSpc>
              <a:spcPct val="100000"/>
            </a:lnSpc>
            <a:defRPr b="1"/>
          </a:pPr>
          <a:r>
            <a:rPr lang="en-GB" dirty="0"/>
            <a:t>With an appropriately resourced improvement programme in a centralised team to manage health and health funding issues to improve consistency, understanding of the process and increase the quality of referrals.</a:t>
          </a:r>
          <a:endParaRPr lang="en-US" dirty="0"/>
        </a:p>
      </dgm:t>
    </dgm:pt>
    <dgm:pt modelId="{29036BD8-3E7A-4158-8F81-62D26C78E131}" type="parTrans" cxnId="{B0041123-8910-42EA-BC1F-CF4562FAA6F8}">
      <dgm:prSet/>
      <dgm:spPr/>
      <dgm:t>
        <a:bodyPr/>
        <a:lstStyle/>
        <a:p>
          <a:endParaRPr lang="en-GB"/>
        </a:p>
      </dgm:t>
    </dgm:pt>
    <dgm:pt modelId="{CD83B03D-EC82-46A4-AE5F-9FF71BF2388B}" type="sibTrans" cxnId="{B0041123-8910-42EA-BC1F-CF4562FAA6F8}">
      <dgm:prSet/>
      <dgm:spPr/>
      <dgm:t>
        <a:bodyPr/>
        <a:lstStyle/>
        <a:p>
          <a:endParaRPr lang="en-GB"/>
        </a:p>
      </dgm:t>
    </dgm:pt>
    <dgm:pt modelId="{D94BE3B3-7DD0-40D7-BB1E-C25A82B770F3}">
      <dgm:prSet custT="1"/>
      <dgm:spPr/>
      <dgm:t>
        <a:bodyPr/>
        <a:lstStyle/>
        <a:p>
          <a:pPr>
            <a:lnSpc>
              <a:spcPct val="100000"/>
            </a:lnSpc>
          </a:pPr>
          <a:r>
            <a:rPr lang="en-GB" sz="1200" dirty="0"/>
            <a:t>Senior manager with delegated decision-making authority</a:t>
          </a:r>
          <a:endParaRPr lang="en-US" sz="1200" dirty="0"/>
        </a:p>
      </dgm:t>
    </dgm:pt>
    <dgm:pt modelId="{83C6D1D5-83AC-4F60-9A82-1D1C7852674E}" type="parTrans" cxnId="{AF524BD1-E9C4-4631-93C7-9B0BAAF19DA1}">
      <dgm:prSet/>
      <dgm:spPr/>
      <dgm:t>
        <a:bodyPr/>
        <a:lstStyle/>
        <a:p>
          <a:endParaRPr lang="en-GB"/>
        </a:p>
      </dgm:t>
    </dgm:pt>
    <dgm:pt modelId="{2BC4AEF0-BEC8-4BC0-8427-636346F3DD9D}" type="sibTrans" cxnId="{AF524BD1-E9C4-4631-93C7-9B0BAAF19DA1}">
      <dgm:prSet/>
      <dgm:spPr/>
      <dgm:t>
        <a:bodyPr/>
        <a:lstStyle/>
        <a:p>
          <a:endParaRPr lang="en-GB"/>
        </a:p>
      </dgm:t>
    </dgm:pt>
    <dgm:pt modelId="{7674E064-A2C4-4CD1-B196-AF9F1875FAAF}">
      <dgm:prSet custT="1"/>
      <dgm:spPr/>
      <dgm:t>
        <a:bodyPr/>
        <a:lstStyle/>
        <a:p>
          <a:pPr>
            <a:lnSpc>
              <a:spcPct val="100000"/>
            </a:lnSpc>
          </a:pPr>
          <a:r>
            <a:rPr lang="en-GB" sz="1200"/>
            <a:t>Operational manager</a:t>
          </a:r>
          <a:endParaRPr lang="en-US" sz="1200" dirty="0"/>
        </a:p>
      </dgm:t>
    </dgm:pt>
    <dgm:pt modelId="{5B0EDB86-F4AB-4DBA-88D5-B28FC2E5D2A5}" type="parTrans" cxnId="{B21BFDCD-DB30-4B51-919C-42CE72FD29DE}">
      <dgm:prSet/>
      <dgm:spPr/>
      <dgm:t>
        <a:bodyPr/>
        <a:lstStyle/>
        <a:p>
          <a:endParaRPr lang="en-GB"/>
        </a:p>
      </dgm:t>
    </dgm:pt>
    <dgm:pt modelId="{577FA7FD-F58C-4C45-AA10-90306CC0BC10}" type="sibTrans" cxnId="{B21BFDCD-DB30-4B51-919C-42CE72FD29DE}">
      <dgm:prSet/>
      <dgm:spPr/>
      <dgm:t>
        <a:bodyPr/>
        <a:lstStyle/>
        <a:p>
          <a:endParaRPr lang="en-GB"/>
        </a:p>
      </dgm:t>
    </dgm:pt>
    <dgm:pt modelId="{28E2892D-D2B4-4615-A3F7-0F10024610C3}">
      <dgm:prSet custT="1"/>
      <dgm:spPr/>
      <dgm:t>
        <a:bodyPr/>
        <a:lstStyle/>
        <a:p>
          <a:pPr>
            <a:lnSpc>
              <a:spcPct val="100000"/>
            </a:lnSpc>
          </a:pPr>
          <a:r>
            <a:rPr lang="en-GB" sz="1200" dirty="0"/>
            <a:t>Senior administrator</a:t>
          </a:r>
          <a:endParaRPr lang="en-US" sz="1200" dirty="0"/>
        </a:p>
      </dgm:t>
    </dgm:pt>
    <dgm:pt modelId="{50B5F03F-F76D-431C-90DF-082732B4517E}" type="parTrans" cxnId="{F3DF3593-4332-4296-AF57-56A69B035A30}">
      <dgm:prSet/>
      <dgm:spPr/>
      <dgm:t>
        <a:bodyPr/>
        <a:lstStyle/>
        <a:p>
          <a:endParaRPr lang="en-GB"/>
        </a:p>
      </dgm:t>
    </dgm:pt>
    <dgm:pt modelId="{5AD891EB-ED25-4075-8F64-3A96EBAB78AD}" type="sibTrans" cxnId="{F3DF3593-4332-4296-AF57-56A69B035A30}">
      <dgm:prSet/>
      <dgm:spPr/>
      <dgm:t>
        <a:bodyPr/>
        <a:lstStyle/>
        <a:p>
          <a:endParaRPr lang="en-GB"/>
        </a:p>
      </dgm:t>
    </dgm:pt>
    <dgm:pt modelId="{41570132-A496-40B5-AC49-40A57CB52C72}" type="pres">
      <dgm:prSet presAssocID="{B56FCE75-6D6C-4846-A9AE-1BFDD5FB18F2}" presName="root" presStyleCnt="0">
        <dgm:presLayoutVars>
          <dgm:dir/>
          <dgm:resizeHandles val="exact"/>
        </dgm:presLayoutVars>
      </dgm:prSet>
      <dgm:spPr/>
    </dgm:pt>
    <dgm:pt modelId="{11C3D349-4524-4FB1-80AC-BB8511FC82A2}" type="pres">
      <dgm:prSet presAssocID="{0C4E511D-21E4-4699-896F-DFD2DBCDCBBD}" presName="compNode" presStyleCnt="0"/>
      <dgm:spPr/>
    </dgm:pt>
    <dgm:pt modelId="{55F6E10E-2509-409D-9F72-51F457D0FC68}" type="pres">
      <dgm:prSet presAssocID="{0C4E511D-21E4-4699-896F-DFD2DBCDCBBD}"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t="-1000" b="-1000"/>
          </a:stretch>
        </a:blipFill>
        <a:ln>
          <a:noFill/>
        </a:ln>
      </dgm:spPr>
      <dgm:extLst>
        <a:ext uri="{E40237B7-FDA0-4F09-8148-C483321AD2D9}">
          <dgm14:cNvPr xmlns:dgm14="http://schemas.microsoft.com/office/drawing/2010/diagram" id="0" name="" descr="Customer review with solid fill"/>
        </a:ext>
      </dgm:extLst>
    </dgm:pt>
    <dgm:pt modelId="{10BE8C05-99DE-4771-85E3-B84FA6A0B1D9}" type="pres">
      <dgm:prSet presAssocID="{0C4E511D-21E4-4699-896F-DFD2DBCDCBBD}" presName="iconSpace" presStyleCnt="0"/>
      <dgm:spPr/>
    </dgm:pt>
    <dgm:pt modelId="{5B043149-CF3D-4247-8D13-6979F8BA5BD8}" type="pres">
      <dgm:prSet presAssocID="{0C4E511D-21E4-4699-896F-DFD2DBCDCBBD}" presName="parTx" presStyleLbl="revTx" presStyleIdx="0" presStyleCnt="6">
        <dgm:presLayoutVars>
          <dgm:chMax val="0"/>
          <dgm:chPref val="0"/>
        </dgm:presLayoutVars>
      </dgm:prSet>
      <dgm:spPr/>
    </dgm:pt>
    <dgm:pt modelId="{425FB0DB-344F-4BF4-BD20-571A226CF499}" type="pres">
      <dgm:prSet presAssocID="{0C4E511D-21E4-4699-896F-DFD2DBCDCBBD}" presName="txSpace" presStyleCnt="0"/>
      <dgm:spPr/>
    </dgm:pt>
    <dgm:pt modelId="{692124D4-73F2-4635-9905-07AF417CB237}" type="pres">
      <dgm:prSet presAssocID="{0C4E511D-21E4-4699-896F-DFD2DBCDCBBD}" presName="desTx" presStyleLbl="revTx" presStyleIdx="1" presStyleCnt="6" custScaleX="91068" custScaleY="218526" custLinFactNeighborX="5422" custLinFactNeighborY="345">
        <dgm:presLayoutVars/>
      </dgm:prSet>
      <dgm:spPr/>
    </dgm:pt>
    <dgm:pt modelId="{0822C6A4-CAA9-4C55-8253-B004D8215C66}" type="pres">
      <dgm:prSet presAssocID="{8BBDBCC7-D91E-49DB-87A7-2828EA10D3F7}" presName="sibTrans" presStyleCnt="0"/>
      <dgm:spPr/>
    </dgm:pt>
    <dgm:pt modelId="{6B2DE3D4-94BB-4722-A085-AAEBF5674AFC}" type="pres">
      <dgm:prSet presAssocID="{693F8D0A-836A-4C4B-ADF1-A7155E65CA41}" presName="compNode" presStyleCnt="0"/>
      <dgm:spPr/>
    </dgm:pt>
    <dgm:pt modelId="{66849AC1-A542-42F0-BFE4-1CAA8B3640AC}" type="pres">
      <dgm:prSet presAssocID="{693F8D0A-836A-4C4B-ADF1-A7155E65CA41}"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Clipboard Badge with solid fill"/>
        </a:ext>
      </dgm:extLst>
    </dgm:pt>
    <dgm:pt modelId="{5571C804-CA08-429A-B26E-89FD1FE98BAA}" type="pres">
      <dgm:prSet presAssocID="{693F8D0A-836A-4C4B-ADF1-A7155E65CA41}" presName="iconSpace" presStyleCnt="0"/>
      <dgm:spPr/>
    </dgm:pt>
    <dgm:pt modelId="{D1AF61F9-0CAE-4220-B7CE-ADFC912E759E}" type="pres">
      <dgm:prSet presAssocID="{693F8D0A-836A-4C4B-ADF1-A7155E65CA41}" presName="parTx" presStyleLbl="revTx" presStyleIdx="2" presStyleCnt="6">
        <dgm:presLayoutVars>
          <dgm:chMax val="0"/>
          <dgm:chPref val="0"/>
        </dgm:presLayoutVars>
      </dgm:prSet>
      <dgm:spPr/>
    </dgm:pt>
    <dgm:pt modelId="{0BF4165A-D81A-4183-99A8-7C1FE7B1BC58}" type="pres">
      <dgm:prSet presAssocID="{693F8D0A-836A-4C4B-ADF1-A7155E65CA41}" presName="txSpace" presStyleCnt="0"/>
      <dgm:spPr/>
    </dgm:pt>
    <dgm:pt modelId="{B0528F48-CDD5-495D-B0D6-C0F984FB4980}" type="pres">
      <dgm:prSet presAssocID="{693F8D0A-836A-4C4B-ADF1-A7155E65CA41}" presName="desTx" presStyleLbl="revTx" presStyleIdx="3" presStyleCnt="6">
        <dgm:presLayoutVars/>
      </dgm:prSet>
      <dgm:spPr/>
    </dgm:pt>
    <dgm:pt modelId="{DBABE092-549B-4E44-BE15-FEC1E419D750}" type="pres">
      <dgm:prSet presAssocID="{CD83B03D-EC82-46A4-AE5F-9FF71BF2388B}" presName="sibTrans" presStyleCnt="0"/>
      <dgm:spPr/>
    </dgm:pt>
    <dgm:pt modelId="{CDDB7020-DDF6-4ED9-8D33-872F90246F6E}" type="pres">
      <dgm:prSet presAssocID="{19A931DB-9C13-4AE3-90FF-CB574DA8D04B}" presName="compNode" presStyleCnt="0"/>
      <dgm:spPr/>
    </dgm:pt>
    <dgm:pt modelId="{18B8855E-04B5-4CD5-A862-94733E9D3E05}" type="pres">
      <dgm:prSet presAssocID="{19A931DB-9C13-4AE3-90FF-CB574DA8D04B}"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Hierarchy"/>
        </a:ext>
      </dgm:extLst>
    </dgm:pt>
    <dgm:pt modelId="{306D8B32-3B8E-48A3-BAB3-1DB5A755F258}" type="pres">
      <dgm:prSet presAssocID="{19A931DB-9C13-4AE3-90FF-CB574DA8D04B}" presName="iconSpace" presStyleCnt="0"/>
      <dgm:spPr/>
    </dgm:pt>
    <dgm:pt modelId="{85605468-9589-44C4-90B0-E3B7FB0CAE46}" type="pres">
      <dgm:prSet presAssocID="{19A931DB-9C13-4AE3-90FF-CB574DA8D04B}" presName="parTx" presStyleLbl="revTx" presStyleIdx="4" presStyleCnt="6">
        <dgm:presLayoutVars>
          <dgm:chMax val="0"/>
          <dgm:chPref val="0"/>
        </dgm:presLayoutVars>
      </dgm:prSet>
      <dgm:spPr/>
    </dgm:pt>
    <dgm:pt modelId="{A0894243-493A-4740-B38E-4D1CFA3C971A}" type="pres">
      <dgm:prSet presAssocID="{19A931DB-9C13-4AE3-90FF-CB574DA8D04B}" presName="txSpace" presStyleCnt="0"/>
      <dgm:spPr/>
    </dgm:pt>
    <dgm:pt modelId="{880C2CB4-7B70-41DD-A3D4-D2E128CF3286}" type="pres">
      <dgm:prSet presAssocID="{19A931DB-9C13-4AE3-90FF-CB574DA8D04B}" presName="desTx" presStyleLbl="revTx" presStyleIdx="5" presStyleCnt="6" custLinFactNeighborX="-520" custLinFactNeighborY="-89615">
        <dgm:presLayoutVars/>
      </dgm:prSet>
      <dgm:spPr/>
    </dgm:pt>
  </dgm:ptLst>
  <dgm:cxnLst>
    <dgm:cxn modelId="{D1279B11-EB83-479C-97DD-40357DC63ED3}" type="presOf" srcId="{0F1D363A-827F-4436-869F-85A2A46CFFE7}" destId="{692124D4-73F2-4635-9905-07AF417CB237}" srcOrd="0" destOrd="2" presId="urn:microsoft.com/office/officeart/2018/5/layout/CenteredIconLabelDescriptionList"/>
    <dgm:cxn modelId="{75A17B14-A34B-476C-9569-A0D934EE7883}" type="presOf" srcId="{3EADDDC0-0052-4896-B824-C14FEBCD1FF4}" destId="{692124D4-73F2-4635-9905-07AF417CB237}" srcOrd="0" destOrd="0" presId="urn:microsoft.com/office/officeart/2018/5/layout/CenteredIconLabelDescriptionList"/>
    <dgm:cxn modelId="{8352F816-0A2A-4B04-97F3-825E9B769AAD}" type="presOf" srcId="{D94BE3B3-7DD0-40D7-BB1E-C25A82B770F3}" destId="{880C2CB4-7B70-41DD-A3D4-D2E128CF3286}" srcOrd="0" destOrd="0" presId="urn:microsoft.com/office/officeart/2018/5/layout/CenteredIconLabelDescriptionList"/>
    <dgm:cxn modelId="{399F7817-015C-41CC-859A-2060DB33E579}" type="presOf" srcId="{0C4E511D-21E4-4699-896F-DFD2DBCDCBBD}" destId="{5B043149-CF3D-4247-8D13-6979F8BA5BD8}" srcOrd="0" destOrd="0" presId="urn:microsoft.com/office/officeart/2018/5/layout/CenteredIconLabelDescriptionList"/>
    <dgm:cxn modelId="{9FB3181B-76D1-41FA-AD05-1D2616DDF1D5}" type="presOf" srcId="{7674E064-A2C4-4CD1-B196-AF9F1875FAAF}" destId="{880C2CB4-7B70-41DD-A3D4-D2E128CF3286}" srcOrd="0" destOrd="1" presId="urn:microsoft.com/office/officeart/2018/5/layout/CenteredIconLabelDescriptionList"/>
    <dgm:cxn modelId="{B0041123-8910-42EA-BC1F-CF4562FAA6F8}" srcId="{B56FCE75-6D6C-4846-A9AE-1BFDD5FB18F2}" destId="{693F8D0A-836A-4C4B-ADF1-A7155E65CA41}" srcOrd="1" destOrd="0" parTransId="{29036BD8-3E7A-4158-8F81-62D26C78E131}" sibTransId="{CD83B03D-EC82-46A4-AE5F-9FF71BF2388B}"/>
    <dgm:cxn modelId="{BF6E4C2B-D2B1-4A43-8B26-9EDC305DDD80}" srcId="{0C4E511D-21E4-4699-896F-DFD2DBCDCBBD}" destId="{3EADDDC0-0052-4896-B824-C14FEBCD1FF4}" srcOrd="0" destOrd="0" parTransId="{76AE22FC-8EC5-4A26-AA11-A0D1C2F8EB41}" sibTransId="{A605E67A-71E7-49CA-817D-DA4CD2CD0E61}"/>
    <dgm:cxn modelId="{BAA3CB31-923F-46BE-AF74-B74EEC24F0C4}" type="presOf" srcId="{B56FCE75-6D6C-4846-A9AE-1BFDD5FB18F2}" destId="{41570132-A496-40B5-AC49-40A57CB52C72}" srcOrd="0" destOrd="0" presId="urn:microsoft.com/office/officeart/2018/5/layout/CenteredIconLabelDescriptionList"/>
    <dgm:cxn modelId="{5ADEB636-53CD-4A77-8C7B-B0B5E49049FC}" type="presOf" srcId="{19A931DB-9C13-4AE3-90FF-CB574DA8D04B}" destId="{85605468-9589-44C4-90B0-E3B7FB0CAE46}" srcOrd="0" destOrd="0" presId="urn:microsoft.com/office/officeart/2018/5/layout/CenteredIconLabelDescriptionList"/>
    <dgm:cxn modelId="{0D3D0339-D5F6-4249-A3B9-5D0BE4E6AB9E}" type="presOf" srcId="{70F9CED3-D76D-4F5E-9566-37DE60EAABDC}" destId="{692124D4-73F2-4635-9905-07AF417CB237}" srcOrd="0" destOrd="1" presId="urn:microsoft.com/office/officeart/2018/5/layout/CenteredIconLabelDescriptionList"/>
    <dgm:cxn modelId="{C0763B5F-CB1E-4578-B241-6D49B19B27DD}" type="presOf" srcId="{28E2892D-D2B4-4615-A3F7-0F10024610C3}" destId="{880C2CB4-7B70-41DD-A3D4-D2E128CF3286}" srcOrd="0" destOrd="2" presId="urn:microsoft.com/office/officeart/2018/5/layout/CenteredIconLabelDescriptionList"/>
    <dgm:cxn modelId="{59056548-9826-408A-AD5F-3F081B95807C}" srcId="{19A931DB-9C13-4AE3-90FF-CB574DA8D04B}" destId="{EFDFDCA2-6368-413A-8B66-2EE2F7DEF0E1}" srcOrd="3" destOrd="0" parTransId="{3506B5BA-3D49-4C15-8B10-9724395029EE}" sibTransId="{8572F5C7-0FA7-4C8E-90BC-67D0EDD6F54A}"/>
    <dgm:cxn modelId="{95FEFA6F-9212-47D2-8D8D-26EB3562D10A}" srcId="{0C4E511D-21E4-4699-896F-DFD2DBCDCBBD}" destId="{0F1D363A-827F-4436-869F-85A2A46CFFE7}" srcOrd="2" destOrd="0" parTransId="{F5717154-4A42-4F50-9C4E-5BE48CB3CEE0}" sibTransId="{FE652BA8-D107-490E-B33F-26D58324F85B}"/>
    <dgm:cxn modelId="{FC0A6B8F-7FD2-4599-8F88-3963FB1FEEC3}" srcId="{0C4E511D-21E4-4699-896F-DFD2DBCDCBBD}" destId="{C236CFED-0027-41D9-A62B-96D949BEACC9}" srcOrd="4" destOrd="0" parTransId="{AB5E8A53-7B0D-43C3-872F-F5A921EB10A8}" sibTransId="{66451484-E91A-486C-99E7-F91F0B2F068F}"/>
    <dgm:cxn modelId="{F3DF3593-4332-4296-AF57-56A69B035A30}" srcId="{19A931DB-9C13-4AE3-90FF-CB574DA8D04B}" destId="{28E2892D-D2B4-4615-A3F7-0F10024610C3}" srcOrd="2" destOrd="0" parTransId="{50B5F03F-F76D-431C-90DF-082732B4517E}" sibTransId="{5AD891EB-ED25-4075-8F64-3A96EBAB78AD}"/>
    <dgm:cxn modelId="{DED3BB94-D5BC-4E1B-B013-CF114DC8C472}" srcId="{0C4E511D-21E4-4699-896F-DFD2DBCDCBBD}" destId="{70F9CED3-D76D-4F5E-9566-37DE60EAABDC}" srcOrd="1" destOrd="0" parTransId="{4E776EE0-2ECA-4C5F-AE5D-F70C1950BFC3}" sibTransId="{0628F239-72AC-4005-8F3E-178D152102E5}"/>
    <dgm:cxn modelId="{0C1FD79B-EBB5-414B-8DFD-A0F95599F34D}" srcId="{B56FCE75-6D6C-4846-A9AE-1BFDD5FB18F2}" destId="{0C4E511D-21E4-4699-896F-DFD2DBCDCBBD}" srcOrd="0" destOrd="0" parTransId="{1082E6A4-6CB0-4B49-A8DB-3F3104987064}" sibTransId="{8BBDBCC7-D91E-49DB-87A7-2828EA10D3F7}"/>
    <dgm:cxn modelId="{1E04F99C-B3C7-4EB6-B72A-F1C5A68D3F0B}" type="presOf" srcId="{C236CFED-0027-41D9-A62B-96D949BEACC9}" destId="{692124D4-73F2-4635-9905-07AF417CB237}" srcOrd="0" destOrd="4" presId="urn:microsoft.com/office/officeart/2018/5/layout/CenteredIconLabelDescriptionList"/>
    <dgm:cxn modelId="{DB32F2B9-E595-4A7F-8057-A744DC311199}" type="presOf" srcId="{C1D3C13C-FC7B-4833-A07C-48D0DFB6A2EE}" destId="{692124D4-73F2-4635-9905-07AF417CB237}" srcOrd="0" destOrd="3" presId="urn:microsoft.com/office/officeart/2018/5/layout/CenteredIconLabelDescriptionList"/>
    <dgm:cxn modelId="{099DBBC7-BF57-40C8-A58E-D62E19A7813C}" type="presOf" srcId="{EFDFDCA2-6368-413A-8B66-2EE2F7DEF0E1}" destId="{880C2CB4-7B70-41DD-A3D4-D2E128CF3286}" srcOrd="0" destOrd="3" presId="urn:microsoft.com/office/officeart/2018/5/layout/CenteredIconLabelDescriptionList"/>
    <dgm:cxn modelId="{6009E5C9-9C6F-4729-95BA-F46EF01FE1CF}" srcId="{B56FCE75-6D6C-4846-A9AE-1BFDD5FB18F2}" destId="{19A931DB-9C13-4AE3-90FF-CB574DA8D04B}" srcOrd="2" destOrd="0" parTransId="{EC185E56-3630-4F73-96A3-17D61C260CE4}" sibTransId="{CDFA4029-47C0-42BB-B43F-F6A178487242}"/>
    <dgm:cxn modelId="{B21BFDCD-DB30-4B51-919C-42CE72FD29DE}" srcId="{19A931DB-9C13-4AE3-90FF-CB574DA8D04B}" destId="{7674E064-A2C4-4CD1-B196-AF9F1875FAAF}" srcOrd="1" destOrd="0" parTransId="{5B0EDB86-F4AB-4DBA-88D5-B28FC2E5D2A5}" sibTransId="{577FA7FD-F58C-4C45-AA10-90306CC0BC10}"/>
    <dgm:cxn modelId="{AF524BD1-E9C4-4631-93C7-9B0BAAF19DA1}" srcId="{19A931DB-9C13-4AE3-90FF-CB574DA8D04B}" destId="{D94BE3B3-7DD0-40D7-BB1E-C25A82B770F3}" srcOrd="0" destOrd="0" parTransId="{83C6D1D5-83AC-4F60-9A82-1D1C7852674E}" sibTransId="{2BC4AEF0-BEC8-4BC0-8427-636346F3DD9D}"/>
    <dgm:cxn modelId="{46F42EE2-A150-4C18-9E26-1151E2A35074}" type="presOf" srcId="{693F8D0A-836A-4C4B-ADF1-A7155E65CA41}" destId="{D1AF61F9-0CAE-4220-B7CE-ADFC912E759E}" srcOrd="0" destOrd="0" presId="urn:microsoft.com/office/officeart/2018/5/layout/CenteredIconLabelDescriptionList"/>
    <dgm:cxn modelId="{573DC1E2-9383-42BC-8DB2-0C53C5E6FDA5}" srcId="{0C4E511D-21E4-4699-896F-DFD2DBCDCBBD}" destId="{C1D3C13C-FC7B-4833-A07C-48D0DFB6A2EE}" srcOrd="3" destOrd="0" parTransId="{A9B4BB5E-1797-4ADB-8C4B-EEDA00F33F20}" sibTransId="{496DF254-CE83-4DCF-B54D-655AE5CFE2A0}"/>
    <dgm:cxn modelId="{67C662A0-97CC-48B7-B3FE-41BD5F02FF0B}" type="presParOf" srcId="{41570132-A496-40B5-AC49-40A57CB52C72}" destId="{11C3D349-4524-4FB1-80AC-BB8511FC82A2}" srcOrd="0" destOrd="0" presId="urn:microsoft.com/office/officeart/2018/5/layout/CenteredIconLabelDescriptionList"/>
    <dgm:cxn modelId="{1DCE61EC-C9A2-44BE-992B-F8D088636E8A}" type="presParOf" srcId="{11C3D349-4524-4FB1-80AC-BB8511FC82A2}" destId="{55F6E10E-2509-409D-9F72-51F457D0FC68}" srcOrd="0" destOrd="0" presId="urn:microsoft.com/office/officeart/2018/5/layout/CenteredIconLabelDescriptionList"/>
    <dgm:cxn modelId="{514B1BD3-D73B-4429-B62A-773D77A189E6}" type="presParOf" srcId="{11C3D349-4524-4FB1-80AC-BB8511FC82A2}" destId="{10BE8C05-99DE-4771-85E3-B84FA6A0B1D9}" srcOrd="1" destOrd="0" presId="urn:microsoft.com/office/officeart/2018/5/layout/CenteredIconLabelDescriptionList"/>
    <dgm:cxn modelId="{1B287BA3-0A7B-4E2B-BFEB-7D80515ADEFA}" type="presParOf" srcId="{11C3D349-4524-4FB1-80AC-BB8511FC82A2}" destId="{5B043149-CF3D-4247-8D13-6979F8BA5BD8}" srcOrd="2" destOrd="0" presId="urn:microsoft.com/office/officeart/2018/5/layout/CenteredIconLabelDescriptionList"/>
    <dgm:cxn modelId="{1D69992C-C977-4AB6-9BBA-9D9E1C9A01E7}" type="presParOf" srcId="{11C3D349-4524-4FB1-80AC-BB8511FC82A2}" destId="{425FB0DB-344F-4BF4-BD20-571A226CF499}" srcOrd="3" destOrd="0" presId="urn:microsoft.com/office/officeart/2018/5/layout/CenteredIconLabelDescriptionList"/>
    <dgm:cxn modelId="{722E5470-ACFF-4B1B-8A91-F47C0D7BF693}" type="presParOf" srcId="{11C3D349-4524-4FB1-80AC-BB8511FC82A2}" destId="{692124D4-73F2-4635-9905-07AF417CB237}" srcOrd="4" destOrd="0" presId="urn:microsoft.com/office/officeart/2018/5/layout/CenteredIconLabelDescriptionList"/>
    <dgm:cxn modelId="{C5F87135-6A06-444F-B63A-F853D8172D3B}" type="presParOf" srcId="{41570132-A496-40B5-AC49-40A57CB52C72}" destId="{0822C6A4-CAA9-4C55-8253-B004D8215C66}" srcOrd="1" destOrd="0" presId="urn:microsoft.com/office/officeart/2018/5/layout/CenteredIconLabelDescriptionList"/>
    <dgm:cxn modelId="{B6447E99-8BEE-4883-9362-9F58027D69B4}" type="presParOf" srcId="{41570132-A496-40B5-AC49-40A57CB52C72}" destId="{6B2DE3D4-94BB-4722-A085-AAEBF5674AFC}" srcOrd="2" destOrd="0" presId="urn:microsoft.com/office/officeart/2018/5/layout/CenteredIconLabelDescriptionList"/>
    <dgm:cxn modelId="{2C72BF03-D467-48F9-B40D-2232103F188B}" type="presParOf" srcId="{6B2DE3D4-94BB-4722-A085-AAEBF5674AFC}" destId="{66849AC1-A542-42F0-BFE4-1CAA8B3640AC}" srcOrd="0" destOrd="0" presId="urn:microsoft.com/office/officeart/2018/5/layout/CenteredIconLabelDescriptionList"/>
    <dgm:cxn modelId="{450A5095-CA76-4EE6-A01D-72C6565F826F}" type="presParOf" srcId="{6B2DE3D4-94BB-4722-A085-AAEBF5674AFC}" destId="{5571C804-CA08-429A-B26E-89FD1FE98BAA}" srcOrd="1" destOrd="0" presId="urn:microsoft.com/office/officeart/2018/5/layout/CenteredIconLabelDescriptionList"/>
    <dgm:cxn modelId="{C8DEB6A2-4EAC-4C31-ADF7-CC9478D82BB6}" type="presParOf" srcId="{6B2DE3D4-94BB-4722-A085-AAEBF5674AFC}" destId="{D1AF61F9-0CAE-4220-B7CE-ADFC912E759E}" srcOrd="2" destOrd="0" presId="urn:microsoft.com/office/officeart/2018/5/layout/CenteredIconLabelDescriptionList"/>
    <dgm:cxn modelId="{F675FE14-B24E-4795-915D-26C1CF9FC2F4}" type="presParOf" srcId="{6B2DE3D4-94BB-4722-A085-AAEBF5674AFC}" destId="{0BF4165A-D81A-4183-99A8-7C1FE7B1BC58}" srcOrd="3" destOrd="0" presId="urn:microsoft.com/office/officeart/2018/5/layout/CenteredIconLabelDescriptionList"/>
    <dgm:cxn modelId="{D3C51CB3-BF0F-4CBF-A581-8F0765340232}" type="presParOf" srcId="{6B2DE3D4-94BB-4722-A085-AAEBF5674AFC}" destId="{B0528F48-CDD5-495D-B0D6-C0F984FB4980}" srcOrd="4" destOrd="0" presId="urn:microsoft.com/office/officeart/2018/5/layout/CenteredIconLabelDescriptionList"/>
    <dgm:cxn modelId="{424DD073-FAD9-4D36-9E29-69C3951BE56E}" type="presParOf" srcId="{41570132-A496-40B5-AC49-40A57CB52C72}" destId="{DBABE092-549B-4E44-BE15-FEC1E419D750}" srcOrd="3" destOrd="0" presId="urn:microsoft.com/office/officeart/2018/5/layout/CenteredIconLabelDescriptionList"/>
    <dgm:cxn modelId="{DDF1A978-A8B4-4FCA-8F49-04D333AE0D4D}" type="presParOf" srcId="{41570132-A496-40B5-AC49-40A57CB52C72}" destId="{CDDB7020-DDF6-4ED9-8D33-872F90246F6E}" srcOrd="4" destOrd="0" presId="urn:microsoft.com/office/officeart/2018/5/layout/CenteredIconLabelDescriptionList"/>
    <dgm:cxn modelId="{A6BEA67D-4A11-4382-ABA6-43BAD84F0BBD}" type="presParOf" srcId="{CDDB7020-DDF6-4ED9-8D33-872F90246F6E}" destId="{18B8855E-04B5-4CD5-A862-94733E9D3E05}" srcOrd="0" destOrd="0" presId="urn:microsoft.com/office/officeart/2018/5/layout/CenteredIconLabelDescriptionList"/>
    <dgm:cxn modelId="{FFCCB0F1-2F6A-4546-AD6C-1423AC5AA94B}" type="presParOf" srcId="{CDDB7020-DDF6-4ED9-8D33-872F90246F6E}" destId="{306D8B32-3B8E-48A3-BAB3-1DB5A755F258}" srcOrd="1" destOrd="0" presId="urn:microsoft.com/office/officeart/2018/5/layout/CenteredIconLabelDescriptionList"/>
    <dgm:cxn modelId="{52DF2B5D-B71E-42AE-8EE1-3536052ED6F7}" type="presParOf" srcId="{CDDB7020-DDF6-4ED9-8D33-872F90246F6E}" destId="{85605468-9589-44C4-90B0-E3B7FB0CAE46}" srcOrd="2" destOrd="0" presId="urn:microsoft.com/office/officeart/2018/5/layout/CenteredIconLabelDescriptionList"/>
    <dgm:cxn modelId="{6DED33BE-EF35-4576-8D8F-99215A5B8353}" type="presParOf" srcId="{CDDB7020-DDF6-4ED9-8D33-872F90246F6E}" destId="{A0894243-493A-4740-B38E-4D1CFA3C971A}" srcOrd="3" destOrd="0" presId="urn:microsoft.com/office/officeart/2018/5/layout/CenteredIconLabelDescriptionList"/>
    <dgm:cxn modelId="{4866DC61-1022-4406-BFF2-7807753F4264}" type="presParOf" srcId="{CDDB7020-DDF6-4ED9-8D33-872F90246F6E}" destId="{880C2CB4-7B70-41DD-A3D4-D2E128CF3286}" srcOrd="4" destOrd="0" presId="urn:microsoft.com/office/officeart/2018/5/layout/Centered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627D39D-517B-4296-94FF-323559E329B9}"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431A5D4E-01FB-4FD5-BB12-A32C1489764E}">
      <dgm:prSet/>
      <dgm:spPr/>
      <dgm:t>
        <a:bodyPr/>
        <a:lstStyle/>
        <a:p>
          <a:r>
            <a:rPr lang="en-GB"/>
            <a:t>Review decision making framework and standard funding model.</a:t>
          </a:r>
          <a:endParaRPr lang="en-US"/>
        </a:p>
      </dgm:t>
    </dgm:pt>
    <dgm:pt modelId="{42FF5E7C-6D63-4148-9628-9B8AA24208A6}" type="parTrans" cxnId="{73FDCDD1-91EA-4575-A75F-08623C8F57DB}">
      <dgm:prSet/>
      <dgm:spPr/>
      <dgm:t>
        <a:bodyPr/>
        <a:lstStyle/>
        <a:p>
          <a:endParaRPr lang="en-US"/>
        </a:p>
      </dgm:t>
    </dgm:pt>
    <dgm:pt modelId="{7044F159-C572-4ACB-B318-6ABF08F3853F}" type="sibTrans" cxnId="{73FDCDD1-91EA-4575-A75F-08623C8F57DB}">
      <dgm:prSet/>
      <dgm:spPr/>
      <dgm:t>
        <a:bodyPr/>
        <a:lstStyle/>
        <a:p>
          <a:endParaRPr lang="en-US"/>
        </a:p>
      </dgm:t>
    </dgm:pt>
    <dgm:pt modelId="{1C962A95-B23F-4890-AD33-6C8F60731FE5}">
      <dgm:prSet/>
      <dgm:spPr/>
      <dgm:t>
        <a:bodyPr/>
        <a:lstStyle/>
        <a:p>
          <a:r>
            <a:rPr lang="en-GB"/>
            <a:t>What could an integrated model look like.</a:t>
          </a:r>
          <a:endParaRPr lang="en-US"/>
        </a:p>
      </dgm:t>
    </dgm:pt>
    <dgm:pt modelId="{72EBEB85-2536-4B16-BC86-544100C60DC6}" type="parTrans" cxnId="{7A606B4D-6B3B-42A9-AF8C-0DDA8E2C6618}">
      <dgm:prSet/>
      <dgm:spPr/>
      <dgm:t>
        <a:bodyPr/>
        <a:lstStyle/>
        <a:p>
          <a:endParaRPr lang="en-US"/>
        </a:p>
      </dgm:t>
    </dgm:pt>
    <dgm:pt modelId="{32B890C9-4CD9-4CB2-B3B0-574189C922DC}" type="sibTrans" cxnId="{7A606B4D-6B3B-42A9-AF8C-0DDA8E2C6618}">
      <dgm:prSet/>
      <dgm:spPr/>
      <dgm:t>
        <a:bodyPr/>
        <a:lstStyle/>
        <a:p>
          <a:endParaRPr lang="en-US"/>
        </a:p>
      </dgm:t>
    </dgm:pt>
    <dgm:pt modelId="{F30DCA0F-1FF0-4426-A3C1-59025382DC94}">
      <dgm:prSet/>
      <dgm:spPr/>
      <dgm:t>
        <a:bodyPr/>
        <a:lstStyle/>
        <a:p>
          <a:r>
            <a:rPr lang="en-GB"/>
            <a:t>Streamline financing – pooled budgets?</a:t>
          </a:r>
          <a:endParaRPr lang="en-US"/>
        </a:p>
      </dgm:t>
    </dgm:pt>
    <dgm:pt modelId="{EF4F7255-3C35-4CE7-83F0-A6414C6E13FA}" type="parTrans" cxnId="{E66985A2-F098-47EC-BFD0-0B7DF02FCA23}">
      <dgm:prSet/>
      <dgm:spPr/>
      <dgm:t>
        <a:bodyPr/>
        <a:lstStyle/>
        <a:p>
          <a:endParaRPr lang="en-US"/>
        </a:p>
      </dgm:t>
    </dgm:pt>
    <dgm:pt modelId="{63B2CF37-549C-470E-A998-C3DD80E48C68}" type="sibTrans" cxnId="{E66985A2-F098-47EC-BFD0-0B7DF02FCA23}">
      <dgm:prSet/>
      <dgm:spPr/>
      <dgm:t>
        <a:bodyPr/>
        <a:lstStyle/>
        <a:p>
          <a:endParaRPr lang="en-US"/>
        </a:p>
      </dgm:t>
    </dgm:pt>
    <dgm:pt modelId="{B6DCF380-6F81-4A4D-BD36-EF8CD214E122}">
      <dgm:prSet/>
      <dgm:spPr/>
      <dgm:t>
        <a:bodyPr/>
        <a:lstStyle/>
        <a:p>
          <a:r>
            <a:rPr lang="en-GB"/>
            <a:t>MH Protocol and development of bespoke placements.</a:t>
          </a:r>
          <a:endParaRPr lang="en-US"/>
        </a:p>
      </dgm:t>
    </dgm:pt>
    <dgm:pt modelId="{C2006538-C680-4909-816A-6CD46FE86919}" type="parTrans" cxnId="{9010C355-BECF-41B9-B09A-DC7DA0A92A88}">
      <dgm:prSet/>
      <dgm:spPr/>
      <dgm:t>
        <a:bodyPr/>
        <a:lstStyle/>
        <a:p>
          <a:endParaRPr lang="en-US"/>
        </a:p>
      </dgm:t>
    </dgm:pt>
    <dgm:pt modelId="{4616FF3F-B44D-4A1E-9A7D-4CFBCE53E17D}" type="sibTrans" cxnId="{9010C355-BECF-41B9-B09A-DC7DA0A92A88}">
      <dgm:prSet/>
      <dgm:spPr/>
      <dgm:t>
        <a:bodyPr/>
        <a:lstStyle/>
        <a:p>
          <a:endParaRPr lang="en-US"/>
        </a:p>
      </dgm:t>
    </dgm:pt>
    <dgm:pt modelId="{06EB4BFC-A534-4ED1-8BF9-3CED8AE938AB}">
      <dgm:prSet/>
      <dgm:spPr/>
      <dgm:t>
        <a:bodyPr/>
        <a:lstStyle/>
        <a:p>
          <a:r>
            <a:rPr lang="en-GB"/>
            <a:t>Joint funding arrangements that do not meet the threshold criteria for CC.</a:t>
          </a:r>
          <a:endParaRPr lang="en-US"/>
        </a:p>
      </dgm:t>
    </dgm:pt>
    <dgm:pt modelId="{17B120DF-7982-4607-8246-35D5378968E8}" type="parTrans" cxnId="{F2734150-5B1C-4E78-9A45-6E7190F71360}">
      <dgm:prSet/>
      <dgm:spPr/>
      <dgm:t>
        <a:bodyPr/>
        <a:lstStyle/>
        <a:p>
          <a:endParaRPr lang="en-US"/>
        </a:p>
      </dgm:t>
    </dgm:pt>
    <dgm:pt modelId="{5A95931D-5357-46BD-A965-531480D6F85C}" type="sibTrans" cxnId="{F2734150-5B1C-4E78-9A45-6E7190F71360}">
      <dgm:prSet/>
      <dgm:spPr/>
      <dgm:t>
        <a:bodyPr/>
        <a:lstStyle/>
        <a:p>
          <a:endParaRPr lang="en-US"/>
        </a:p>
      </dgm:t>
    </dgm:pt>
    <dgm:pt modelId="{8E99CF17-96F1-4027-B2F9-15FAC76CC895}">
      <dgm:prSet/>
      <dgm:spPr/>
      <dgm:t>
        <a:bodyPr/>
        <a:lstStyle/>
        <a:p>
          <a:r>
            <a:rPr lang="en-GB"/>
            <a:t>Closer working with AHC CHC colleagues to share learning and improve transition.</a:t>
          </a:r>
          <a:endParaRPr lang="en-US"/>
        </a:p>
      </dgm:t>
    </dgm:pt>
    <dgm:pt modelId="{22100A9D-AD68-41A7-B588-3ADBFB295C36}" type="parTrans" cxnId="{5AB5DF7F-EAAC-4E64-BED1-17D5A7BF8BE5}">
      <dgm:prSet/>
      <dgm:spPr/>
      <dgm:t>
        <a:bodyPr/>
        <a:lstStyle/>
        <a:p>
          <a:endParaRPr lang="en-US"/>
        </a:p>
      </dgm:t>
    </dgm:pt>
    <dgm:pt modelId="{A1E8199A-315F-4242-9127-9F31AAD9DB4A}" type="sibTrans" cxnId="{5AB5DF7F-EAAC-4E64-BED1-17D5A7BF8BE5}">
      <dgm:prSet/>
      <dgm:spPr/>
      <dgm:t>
        <a:bodyPr/>
        <a:lstStyle/>
        <a:p>
          <a:endParaRPr lang="en-US"/>
        </a:p>
      </dgm:t>
    </dgm:pt>
    <dgm:pt modelId="{C223DBFC-B77B-47EF-9A8A-F6CEA4A9FE9B}" type="pres">
      <dgm:prSet presAssocID="{D627D39D-517B-4296-94FF-323559E329B9}" presName="root" presStyleCnt="0">
        <dgm:presLayoutVars>
          <dgm:dir/>
          <dgm:resizeHandles val="exact"/>
        </dgm:presLayoutVars>
      </dgm:prSet>
      <dgm:spPr/>
    </dgm:pt>
    <dgm:pt modelId="{D510820A-0480-4AC6-88D3-FAA248643A96}" type="pres">
      <dgm:prSet presAssocID="{431A5D4E-01FB-4FD5-BB12-A32C1489764E}" presName="compNode" presStyleCnt="0"/>
      <dgm:spPr/>
    </dgm:pt>
    <dgm:pt modelId="{1CF7BECB-97A8-40ED-85EF-06196F224E8E}" type="pres">
      <dgm:prSet presAssocID="{431A5D4E-01FB-4FD5-BB12-A32C1489764E}"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oney"/>
        </a:ext>
      </dgm:extLst>
    </dgm:pt>
    <dgm:pt modelId="{3D21800E-C32D-456F-BA55-EF38D263349B}" type="pres">
      <dgm:prSet presAssocID="{431A5D4E-01FB-4FD5-BB12-A32C1489764E}" presName="spaceRect" presStyleCnt="0"/>
      <dgm:spPr/>
    </dgm:pt>
    <dgm:pt modelId="{6D6BAEF5-C5D7-49EC-B5E5-6BF2C62A36EE}" type="pres">
      <dgm:prSet presAssocID="{431A5D4E-01FB-4FD5-BB12-A32C1489764E}" presName="textRect" presStyleLbl="revTx" presStyleIdx="0" presStyleCnt="6">
        <dgm:presLayoutVars>
          <dgm:chMax val="1"/>
          <dgm:chPref val="1"/>
        </dgm:presLayoutVars>
      </dgm:prSet>
      <dgm:spPr/>
    </dgm:pt>
    <dgm:pt modelId="{E3BD1B05-1CDE-45F0-89B9-0FFC25E265E1}" type="pres">
      <dgm:prSet presAssocID="{7044F159-C572-4ACB-B318-6ABF08F3853F}" presName="sibTrans" presStyleCnt="0"/>
      <dgm:spPr/>
    </dgm:pt>
    <dgm:pt modelId="{FDFFA3F8-9C28-427B-81FB-60E5C82D61F6}" type="pres">
      <dgm:prSet presAssocID="{1C962A95-B23F-4890-AD33-6C8F60731FE5}" presName="compNode" presStyleCnt="0"/>
      <dgm:spPr/>
    </dgm:pt>
    <dgm:pt modelId="{867649B8-2DC6-4E9C-87F1-E6171627D038}" type="pres">
      <dgm:prSet presAssocID="{1C962A95-B23F-4890-AD33-6C8F60731FE5}"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Gears"/>
        </a:ext>
      </dgm:extLst>
    </dgm:pt>
    <dgm:pt modelId="{E67B56D3-40F0-43F2-ACF7-D89C41109B32}" type="pres">
      <dgm:prSet presAssocID="{1C962A95-B23F-4890-AD33-6C8F60731FE5}" presName="spaceRect" presStyleCnt="0"/>
      <dgm:spPr/>
    </dgm:pt>
    <dgm:pt modelId="{9C6B637D-2064-4E02-BC31-50B83A31801C}" type="pres">
      <dgm:prSet presAssocID="{1C962A95-B23F-4890-AD33-6C8F60731FE5}" presName="textRect" presStyleLbl="revTx" presStyleIdx="1" presStyleCnt="6">
        <dgm:presLayoutVars>
          <dgm:chMax val="1"/>
          <dgm:chPref val="1"/>
        </dgm:presLayoutVars>
      </dgm:prSet>
      <dgm:spPr/>
    </dgm:pt>
    <dgm:pt modelId="{84218D17-9F59-4263-AA17-7A9777BF3E08}" type="pres">
      <dgm:prSet presAssocID="{32B890C9-4CD9-4CB2-B3B0-574189C922DC}" presName="sibTrans" presStyleCnt="0"/>
      <dgm:spPr/>
    </dgm:pt>
    <dgm:pt modelId="{16E9F521-3591-4EE0-A449-1A6810EBBAFD}" type="pres">
      <dgm:prSet presAssocID="{F30DCA0F-1FF0-4426-A3C1-59025382DC94}" presName="compNode" presStyleCnt="0"/>
      <dgm:spPr/>
    </dgm:pt>
    <dgm:pt modelId="{F79FAA3B-82F5-4242-8389-17B20E6F9100}" type="pres">
      <dgm:prSet presAssocID="{F30DCA0F-1FF0-4426-A3C1-59025382DC94}"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Euro"/>
        </a:ext>
      </dgm:extLst>
    </dgm:pt>
    <dgm:pt modelId="{C44AC50A-3D0A-4707-8BB0-4F2075DFC66A}" type="pres">
      <dgm:prSet presAssocID="{F30DCA0F-1FF0-4426-A3C1-59025382DC94}" presName="spaceRect" presStyleCnt="0"/>
      <dgm:spPr/>
    </dgm:pt>
    <dgm:pt modelId="{A6ECFFE4-6D5F-4667-A5ED-EED482569D35}" type="pres">
      <dgm:prSet presAssocID="{F30DCA0F-1FF0-4426-A3C1-59025382DC94}" presName="textRect" presStyleLbl="revTx" presStyleIdx="2" presStyleCnt="6">
        <dgm:presLayoutVars>
          <dgm:chMax val="1"/>
          <dgm:chPref val="1"/>
        </dgm:presLayoutVars>
      </dgm:prSet>
      <dgm:spPr/>
    </dgm:pt>
    <dgm:pt modelId="{E8226460-B2D9-4C6B-B75B-A3D696B0E3BD}" type="pres">
      <dgm:prSet presAssocID="{63B2CF37-549C-470E-A998-C3DD80E48C68}" presName="sibTrans" presStyleCnt="0"/>
      <dgm:spPr/>
    </dgm:pt>
    <dgm:pt modelId="{8E89529E-C424-41BF-B722-BFCAE191E5D0}" type="pres">
      <dgm:prSet presAssocID="{B6DCF380-6F81-4A4D-BD36-EF8CD214E122}" presName="compNode" presStyleCnt="0"/>
      <dgm:spPr/>
    </dgm:pt>
    <dgm:pt modelId="{13FB4189-2A8C-4912-A944-4FB76B929DCB}" type="pres">
      <dgm:prSet presAssocID="{B6DCF380-6F81-4A4D-BD36-EF8CD214E122}"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Handshake"/>
        </a:ext>
      </dgm:extLst>
    </dgm:pt>
    <dgm:pt modelId="{EC17AB8E-3FB9-4D22-A86C-3A782799F6A5}" type="pres">
      <dgm:prSet presAssocID="{B6DCF380-6F81-4A4D-BD36-EF8CD214E122}" presName="spaceRect" presStyleCnt="0"/>
      <dgm:spPr/>
    </dgm:pt>
    <dgm:pt modelId="{0E089865-B582-4E84-B7A9-0A97A478C105}" type="pres">
      <dgm:prSet presAssocID="{B6DCF380-6F81-4A4D-BD36-EF8CD214E122}" presName="textRect" presStyleLbl="revTx" presStyleIdx="3" presStyleCnt="6">
        <dgm:presLayoutVars>
          <dgm:chMax val="1"/>
          <dgm:chPref val="1"/>
        </dgm:presLayoutVars>
      </dgm:prSet>
      <dgm:spPr/>
    </dgm:pt>
    <dgm:pt modelId="{7B178AD6-60DD-47B5-82A5-C968992A9C13}" type="pres">
      <dgm:prSet presAssocID="{4616FF3F-B44D-4A1E-9A7D-4CFBCE53E17D}" presName="sibTrans" presStyleCnt="0"/>
      <dgm:spPr/>
    </dgm:pt>
    <dgm:pt modelId="{AFB68247-5C70-4B94-9712-C9AE9D6EFFCD}" type="pres">
      <dgm:prSet presAssocID="{06EB4BFC-A534-4ED1-8BF9-3CED8AE938AB}" presName="compNode" presStyleCnt="0"/>
      <dgm:spPr/>
    </dgm:pt>
    <dgm:pt modelId="{758D145F-01CF-4F12-BD93-FCC4F3ECE933}" type="pres">
      <dgm:prSet presAssocID="{06EB4BFC-A534-4ED1-8BF9-3CED8AE938AB}"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Checkmark"/>
        </a:ext>
      </dgm:extLst>
    </dgm:pt>
    <dgm:pt modelId="{8C247398-4D2E-45F7-982F-17467445E554}" type="pres">
      <dgm:prSet presAssocID="{06EB4BFC-A534-4ED1-8BF9-3CED8AE938AB}" presName="spaceRect" presStyleCnt="0"/>
      <dgm:spPr/>
    </dgm:pt>
    <dgm:pt modelId="{56799948-BD62-40F7-96E2-EE4537813FCD}" type="pres">
      <dgm:prSet presAssocID="{06EB4BFC-A534-4ED1-8BF9-3CED8AE938AB}" presName="textRect" presStyleLbl="revTx" presStyleIdx="4" presStyleCnt="6">
        <dgm:presLayoutVars>
          <dgm:chMax val="1"/>
          <dgm:chPref val="1"/>
        </dgm:presLayoutVars>
      </dgm:prSet>
      <dgm:spPr/>
    </dgm:pt>
    <dgm:pt modelId="{B11651CA-6CCE-40C6-AA24-39BA17AA8CE8}" type="pres">
      <dgm:prSet presAssocID="{5A95931D-5357-46BD-A965-531480D6F85C}" presName="sibTrans" presStyleCnt="0"/>
      <dgm:spPr/>
    </dgm:pt>
    <dgm:pt modelId="{1DD8661A-E281-406E-8C93-8B6322210B54}" type="pres">
      <dgm:prSet presAssocID="{8E99CF17-96F1-4027-B2F9-15FAC76CC895}" presName="compNode" presStyleCnt="0"/>
      <dgm:spPr/>
    </dgm:pt>
    <dgm:pt modelId="{22C44530-B740-4D3B-BA68-0D05C653ACC5}" type="pres">
      <dgm:prSet presAssocID="{8E99CF17-96F1-4027-B2F9-15FAC76CC895}"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Business Growth"/>
        </a:ext>
      </dgm:extLst>
    </dgm:pt>
    <dgm:pt modelId="{331B8C3D-4950-4A1E-B6ED-9CF219BAAFCD}" type="pres">
      <dgm:prSet presAssocID="{8E99CF17-96F1-4027-B2F9-15FAC76CC895}" presName="spaceRect" presStyleCnt="0"/>
      <dgm:spPr/>
    </dgm:pt>
    <dgm:pt modelId="{829E26B1-1CB3-482F-944E-25456FFBAE03}" type="pres">
      <dgm:prSet presAssocID="{8E99CF17-96F1-4027-B2F9-15FAC76CC895}" presName="textRect" presStyleLbl="revTx" presStyleIdx="5" presStyleCnt="6">
        <dgm:presLayoutVars>
          <dgm:chMax val="1"/>
          <dgm:chPref val="1"/>
        </dgm:presLayoutVars>
      </dgm:prSet>
      <dgm:spPr/>
    </dgm:pt>
  </dgm:ptLst>
  <dgm:cxnLst>
    <dgm:cxn modelId="{5589750D-15AD-417C-B7F0-4DC2E862BCB2}" type="presOf" srcId="{1C962A95-B23F-4890-AD33-6C8F60731FE5}" destId="{9C6B637D-2064-4E02-BC31-50B83A31801C}" srcOrd="0" destOrd="0" presId="urn:microsoft.com/office/officeart/2018/2/layout/IconLabelList"/>
    <dgm:cxn modelId="{7C44DF19-1CE1-4EF8-883A-B1C0F1E752BB}" type="presOf" srcId="{431A5D4E-01FB-4FD5-BB12-A32C1489764E}" destId="{6D6BAEF5-C5D7-49EC-B5E5-6BF2C62A36EE}" srcOrd="0" destOrd="0" presId="urn:microsoft.com/office/officeart/2018/2/layout/IconLabelList"/>
    <dgm:cxn modelId="{B4832525-3ACA-4E1D-8CBA-D3AD9765DA30}" type="presOf" srcId="{F30DCA0F-1FF0-4426-A3C1-59025382DC94}" destId="{A6ECFFE4-6D5F-4667-A5ED-EED482569D35}" srcOrd="0" destOrd="0" presId="urn:microsoft.com/office/officeart/2018/2/layout/IconLabelList"/>
    <dgm:cxn modelId="{8FEDE45E-A3B1-440A-96A2-7DBA0AB982AB}" type="presOf" srcId="{D627D39D-517B-4296-94FF-323559E329B9}" destId="{C223DBFC-B77B-47EF-9A8A-F6CEA4A9FE9B}" srcOrd="0" destOrd="0" presId="urn:microsoft.com/office/officeart/2018/2/layout/IconLabelList"/>
    <dgm:cxn modelId="{8DF3E260-9348-4B05-8A3A-A13DFABF9B24}" type="presOf" srcId="{06EB4BFC-A534-4ED1-8BF9-3CED8AE938AB}" destId="{56799948-BD62-40F7-96E2-EE4537813FCD}" srcOrd="0" destOrd="0" presId="urn:microsoft.com/office/officeart/2018/2/layout/IconLabelList"/>
    <dgm:cxn modelId="{7A606B4D-6B3B-42A9-AF8C-0DDA8E2C6618}" srcId="{D627D39D-517B-4296-94FF-323559E329B9}" destId="{1C962A95-B23F-4890-AD33-6C8F60731FE5}" srcOrd="1" destOrd="0" parTransId="{72EBEB85-2536-4B16-BC86-544100C60DC6}" sibTransId="{32B890C9-4CD9-4CB2-B3B0-574189C922DC}"/>
    <dgm:cxn modelId="{F2734150-5B1C-4E78-9A45-6E7190F71360}" srcId="{D627D39D-517B-4296-94FF-323559E329B9}" destId="{06EB4BFC-A534-4ED1-8BF9-3CED8AE938AB}" srcOrd="4" destOrd="0" parTransId="{17B120DF-7982-4607-8246-35D5378968E8}" sibTransId="{5A95931D-5357-46BD-A965-531480D6F85C}"/>
    <dgm:cxn modelId="{9010C355-BECF-41B9-B09A-DC7DA0A92A88}" srcId="{D627D39D-517B-4296-94FF-323559E329B9}" destId="{B6DCF380-6F81-4A4D-BD36-EF8CD214E122}" srcOrd="3" destOrd="0" parTransId="{C2006538-C680-4909-816A-6CD46FE86919}" sibTransId="{4616FF3F-B44D-4A1E-9A7D-4CFBCE53E17D}"/>
    <dgm:cxn modelId="{5AB5DF7F-EAAC-4E64-BED1-17D5A7BF8BE5}" srcId="{D627D39D-517B-4296-94FF-323559E329B9}" destId="{8E99CF17-96F1-4027-B2F9-15FAC76CC895}" srcOrd="5" destOrd="0" parTransId="{22100A9D-AD68-41A7-B588-3ADBFB295C36}" sibTransId="{A1E8199A-315F-4242-9127-9F31AAD9DB4A}"/>
    <dgm:cxn modelId="{E66985A2-F098-47EC-BFD0-0B7DF02FCA23}" srcId="{D627D39D-517B-4296-94FF-323559E329B9}" destId="{F30DCA0F-1FF0-4426-A3C1-59025382DC94}" srcOrd="2" destOrd="0" parTransId="{EF4F7255-3C35-4CE7-83F0-A6414C6E13FA}" sibTransId="{63B2CF37-549C-470E-A998-C3DD80E48C68}"/>
    <dgm:cxn modelId="{9AB59DA2-AE3B-40F5-A8DA-0708AD25BB24}" type="presOf" srcId="{B6DCF380-6F81-4A4D-BD36-EF8CD214E122}" destId="{0E089865-B582-4E84-B7A9-0A97A478C105}" srcOrd="0" destOrd="0" presId="urn:microsoft.com/office/officeart/2018/2/layout/IconLabelList"/>
    <dgm:cxn modelId="{DB960FC5-D31F-4CC9-8DA5-EB2CEB57457E}" type="presOf" srcId="{8E99CF17-96F1-4027-B2F9-15FAC76CC895}" destId="{829E26B1-1CB3-482F-944E-25456FFBAE03}" srcOrd="0" destOrd="0" presId="urn:microsoft.com/office/officeart/2018/2/layout/IconLabelList"/>
    <dgm:cxn modelId="{73FDCDD1-91EA-4575-A75F-08623C8F57DB}" srcId="{D627D39D-517B-4296-94FF-323559E329B9}" destId="{431A5D4E-01FB-4FD5-BB12-A32C1489764E}" srcOrd="0" destOrd="0" parTransId="{42FF5E7C-6D63-4148-9628-9B8AA24208A6}" sibTransId="{7044F159-C572-4ACB-B318-6ABF08F3853F}"/>
    <dgm:cxn modelId="{31AFA079-9EEB-4BD3-A56D-41602B5AC5AD}" type="presParOf" srcId="{C223DBFC-B77B-47EF-9A8A-F6CEA4A9FE9B}" destId="{D510820A-0480-4AC6-88D3-FAA248643A96}" srcOrd="0" destOrd="0" presId="urn:microsoft.com/office/officeart/2018/2/layout/IconLabelList"/>
    <dgm:cxn modelId="{E927A298-24D3-4CFE-8A83-92878429F2E4}" type="presParOf" srcId="{D510820A-0480-4AC6-88D3-FAA248643A96}" destId="{1CF7BECB-97A8-40ED-85EF-06196F224E8E}" srcOrd="0" destOrd="0" presId="urn:microsoft.com/office/officeart/2018/2/layout/IconLabelList"/>
    <dgm:cxn modelId="{9275A0FD-7910-40A3-B022-6AA36CBE87D1}" type="presParOf" srcId="{D510820A-0480-4AC6-88D3-FAA248643A96}" destId="{3D21800E-C32D-456F-BA55-EF38D263349B}" srcOrd="1" destOrd="0" presId="urn:microsoft.com/office/officeart/2018/2/layout/IconLabelList"/>
    <dgm:cxn modelId="{E05EA945-F579-41FD-A2EA-AE4BD228B183}" type="presParOf" srcId="{D510820A-0480-4AC6-88D3-FAA248643A96}" destId="{6D6BAEF5-C5D7-49EC-B5E5-6BF2C62A36EE}" srcOrd="2" destOrd="0" presId="urn:microsoft.com/office/officeart/2018/2/layout/IconLabelList"/>
    <dgm:cxn modelId="{64C1541C-DE32-4676-AC2D-197DE0BDAFCC}" type="presParOf" srcId="{C223DBFC-B77B-47EF-9A8A-F6CEA4A9FE9B}" destId="{E3BD1B05-1CDE-45F0-89B9-0FFC25E265E1}" srcOrd="1" destOrd="0" presId="urn:microsoft.com/office/officeart/2018/2/layout/IconLabelList"/>
    <dgm:cxn modelId="{117B7632-DC68-4428-9ECE-57299B630DB5}" type="presParOf" srcId="{C223DBFC-B77B-47EF-9A8A-F6CEA4A9FE9B}" destId="{FDFFA3F8-9C28-427B-81FB-60E5C82D61F6}" srcOrd="2" destOrd="0" presId="urn:microsoft.com/office/officeart/2018/2/layout/IconLabelList"/>
    <dgm:cxn modelId="{4F89133B-1C70-4ADF-ABEB-ED0BE42ADA0C}" type="presParOf" srcId="{FDFFA3F8-9C28-427B-81FB-60E5C82D61F6}" destId="{867649B8-2DC6-4E9C-87F1-E6171627D038}" srcOrd="0" destOrd="0" presId="urn:microsoft.com/office/officeart/2018/2/layout/IconLabelList"/>
    <dgm:cxn modelId="{BEFEEFC9-972F-4334-8C45-DA4C9E9F7BA9}" type="presParOf" srcId="{FDFFA3F8-9C28-427B-81FB-60E5C82D61F6}" destId="{E67B56D3-40F0-43F2-ACF7-D89C41109B32}" srcOrd="1" destOrd="0" presId="urn:microsoft.com/office/officeart/2018/2/layout/IconLabelList"/>
    <dgm:cxn modelId="{FCD3117F-C6B0-4A66-B567-69DDB9A8F438}" type="presParOf" srcId="{FDFFA3F8-9C28-427B-81FB-60E5C82D61F6}" destId="{9C6B637D-2064-4E02-BC31-50B83A31801C}" srcOrd="2" destOrd="0" presId="urn:microsoft.com/office/officeart/2018/2/layout/IconLabelList"/>
    <dgm:cxn modelId="{9E7A967E-9FA0-472E-9346-0B8CF5454BE2}" type="presParOf" srcId="{C223DBFC-B77B-47EF-9A8A-F6CEA4A9FE9B}" destId="{84218D17-9F59-4263-AA17-7A9777BF3E08}" srcOrd="3" destOrd="0" presId="urn:microsoft.com/office/officeart/2018/2/layout/IconLabelList"/>
    <dgm:cxn modelId="{9710A87F-DAF1-4656-97FE-CB15096BBF95}" type="presParOf" srcId="{C223DBFC-B77B-47EF-9A8A-F6CEA4A9FE9B}" destId="{16E9F521-3591-4EE0-A449-1A6810EBBAFD}" srcOrd="4" destOrd="0" presId="urn:microsoft.com/office/officeart/2018/2/layout/IconLabelList"/>
    <dgm:cxn modelId="{D4F55118-2CDB-41A8-BC89-B8A179D24525}" type="presParOf" srcId="{16E9F521-3591-4EE0-A449-1A6810EBBAFD}" destId="{F79FAA3B-82F5-4242-8389-17B20E6F9100}" srcOrd="0" destOrd="0" presId="urn:microsoft.com/office/officeart/2018/2/layout/IconLabelList"/>
    <dgm:cxn modelId="{5F43F6CA-1823-4340-96BA-AD9651A081CA}" type="presParOf" srcId="{16E9F521-3591-4EE0-A449-1A6810EBBAFD}" destId="{C44AC50A-3D0A-4707-8BB0-4F2075DFC66A}" srcOrd="1" destOrd="0" presId="urn:microsoft.com/office/officeart/2018/2/layout/IconLabelList"/>
    <dgm:cxn modelId="{97C90968-5562-4908-A52A-6262B35E51A0}" type="presParOf" srcId="{16E9F521-3591-4EE0-A449-1A6810EBBAFD}" destId="{A6ECFFE4-6D5F-4667-A5ED-EED482569D35}" srcOrd="2" destOrd="0" presId="urn:microsoft.com/office/officeart/2018/2/layout/IconLabelList"/>
    <dgm:cxn modelId="{C3A7C1FE-DF4C-4B9F-9D67-19901ADE8BE1}" type="presParOf" srcId="{C223DBFC-B77B-47EF-9A8A-F6CEA4A9FE9B}" destId="{E8226460-B2D9-4C6B-B75B-A3D696B0E3BD}" srcOrd="5" destOrd="0" presId="urn:microsoft.com/office/officeart/2018/2/layout/IconLabelList"/>
    <dgm:cxn modelId="{8A53E082-CC4A-4754-81DD-89333AE7D154}" type="presParOf" srcId="{C223DBFC-B77B-47EF-9A8A-F6CEA4A9FE9B}" destId="{8E89529E-C424-41BF-B722-BFCAE191E5D0}" srcOrd="6" destOrd="0" presId="urn:microsoft.com/office/officeart/2018/2/layout/IconLabelList"/>
    <dgm:cxn modelId="{B4E76B0A-58D6-4E44-9DDC-B46BFAFF7EEE}" type="presParOf" srcId="{8E89529E-C424-41BF-B722-BFCAE191E5D0}" destId="{13FB4189-2A8C-4912-A944-4FB76B929DCB}" srcOrd="0" destOrd="0" presId="urn:microsoft.com/office/officeart/2018/2/layout/IconLabelList"/>
    <dgm:cxn modelId="{41CB238E-2F18-4CF2-BA34-1F5FDEEB47FA}" type="presParOf" srcId="{8E89529E-C424-41BF-B722-BFCAE191E5D0}" destId="{EC17AB8E-3FB9-4D22-A86C-3A782799F6A5}" srcOrd="1" destOrd="0" presId="urn:microsoft.com/office/officeart/2018/2/layout/IconLabelList"/>
    <dgm:cxn modelId="{8F969E34-87B5-42E6-9145-D58A1AB528CA}" type="presParOf" srcId="{8E89529E-C424-41BF-B722-BFCAE191E5D0}" destId="{0E089865-B582-4E84-B7A9-0A97A478C105}" srcOrd="2" destOrd="0" presId="urn:microsoft.com/office/officeart/2018/2/layout/IconLabelList"/>
    <dgm:cxn modelId="{D2D80FD9-BF95-4A53-B94B-0AE8D74B9D7D}" type="presParOf" srcId="{C223DBFC-B77B-47EF-9A8A-F6CEA4A9FE9B}" destId="{7B178AD6-60DD-47B5-82A5-C968992A9C13}" srcOrd="7" destOrd="0" presId="urn:microsoft.com/office/officeart/2018/2/layout/IconLabelList"/>
    <dgm:cxn modelId="{7CC36B6F-7CAE-473D-9B83-F188CDBF3FBC}" type="presParOf" srcId="{C223DBFC-B77B-47EF-9A8A-F6CEA4A9FE9B}" destId="{AFB68247-5C70-4B94-9712-C9AE9D6EFFCD}" srcOrd="8" destOrd="0" presId="urn:microsoft.com/office/officeart/2018/2/layout/IconLabelList"/>
    <dgm:cxn modelId="{5A6909B3-23C3-4B7C-B1BE-0C85C405D599}" type="presParOf" srcId="{AFB68247-5C70-4B94-9712-C9AE9D6EFFCD}" destId="{758D145F-01CF-4F12-BD93-FCC4F3ECE933}" srcOrd="0" destOrd="0" presId="urn:microsoft.com/office/officeart/2018/2/layout/IconLabelList"/>
    <dgm:cxn modelId="{125D33D0-9885-42D1-B201-52AAAD95DB7A}" type="presParOf" srcId="{AFB68247-5C70-4B94-9712-C9AE9D6EFFCD}" destId="{8C247398-4D2E-45F7-982F-17467445E554}" srcOrd="1" destOrd="0" presId="urn:microsoft.com/office/officeart/2018/2/layout/IconLabelList"/>
    <dgm:cxn modelId="{CEC19BA0-436A-4ED9-8DA4-0BA612C83A37}" type="presParOf" srcId="{AFB68247-5C70-4B94-9712-C9AE9D6EFFCD}" destId="{56799948-BD62-40F7-96E2-EE4537813FCD}" srcOrd="2" destOrd="0" presId="urn:microsoft.com/office/officeart/2018/2/layout/IconLabelList"/>
    <dgm:cxn modelId="{AA8E9260-0039-432E-A7B5-49E5E3F1971A}" type="presParOf" srcId="{C223DBFC-B77B-47EF-9A8A-F6CEA4A9FE9B}" destId="{B11651CA-6CCE-40C6-AA24-39BA17AA8CE8}" srcOrd="9" destOrd="0" presId="urn:microsoft.com/office/officeart/2018/2/layout/IconLabelList"/>
    <dgm:cxn modelId="{FADBBC8F-044F-4D0B-AA09-78DEDA12FE54}" type="presParOf" srcId="{C223DBFC-B77B-47EF-9A8A-F6CEA4A9FE9B}" destId="{1DD8661A-E281-406E-8C93-8B6322210B54}" srcOrd="10" destOrd="0" presId="urn:microsoft.com/office/officeart/2018/2/layout/IconLabelList"/>
    <dgm:cxn modelId="{D3E8C95B-AC75-40BF-A07C-B3ED7D4EA9E5}" type="presParOf" srcId="{1DD8661A-E281-406E-8C93-8B6322210B54}" destId="{22C44530-B740-4D3B-BA68-0D05C653ACC5}" srcOrd="0" destOrd="0" presId="urn:microsoft.com/office/officeart/2018/2/layout/IconLabelList"/>
    <dgm:cxn modelId="{3EACDA73-779E-43B5-B52D-27719BA11404}" type="presParOf" srcId="{1DD8661A-E281-406E-8C93-8B6322210B54}" destId="{331B8C3D-4950-4A1E-B6ED-9CF219BAAFCD}" srcOrd="1" destOrd="0" presId="urn:microsoft.com/office/officeart/2018/2/layout/IconLabelList"/>
    <dgm:cxn modelId="{551C2B73-6546-4627-BB31-6A3E9964EC73}" type="presParOf" srcId="{1DD8661A-E281-406E-8C93-8B6322210B54}" destId="{829E26B1-1CB3-482F-944E-25456FFBAE03}"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BAEA77-F920-4F85-AE46-49E6ABC7B12A}">
      <dsp:nvSpPr>
        <dsp:cNvPr id="0" name=""/>
        <dsp:cNvSpPr/>
      </dsp:nvSpPr>
      <dsp:spPr>
        <a:xfrm>
          <a:off x="0" y="468121"/>
          <a:ext cx="4859868" cy="64759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GB" sz="2700" kern="1200" dirty="0"/>
            <a:t>2017/18</a:t>
          </a:r>
        </a:p>
      </dsp:txBody>
      <dsp:txXfrm>
        <a:off x="31613" y="499734"/>
        <a:ext cx="4796642" cy="584369"/>
      </dsp:txXfrm>
    </dsp:sp>
    <dsp:sp modelId="{748FD1DC-6EB0-4502-AFDD-331B74800C12}">
      <dsp:nvSpPr>
        <dsp:cNvPr id="0" name=""/>
        <dsp:cNvSpPr/>
      </dsp:nvSpPr>
      <dsp:spPr>
        <a:xfrm>
          <a:off x="0" y="1115716"/>
          <a:ext cx="4859868" cy="7265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4301"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GB" sz="2100" kern="1200"/>
            <a:t>9 eligible </a:t>
          </a:r>
          <a:r>
            <a:rPr lang="en-GB" sz="2100" kern="1200" dirty="0"/>
            <a:t>children</a:t>
          </a:r>
        </a:p>
        <a:p>
          <a:pPr marL="228600" lvl="1" indent="-228600" algn="l" defTabSz="933450">
            <a:lnSpc>
              <a:spcPct val="90000"/>
            </a:lnSpc>
            <a:spcBef>
              <a:spcPct val="0"/>
            </a:spcBef>
            <a:spcAft>
              <a:spcPct val="20000"/>
            </a:spcAft>
            <a:buChar char="•"/>
          </a:pPr>
          <a:r>
            <a:rPr lang="en-GB" sz="2100" kern="1200"/>
            <a:t>£75k of income</a:t>
          </a:r>
        </a:p>
      </dsp:txBody>
      <dsp:txXfrm>
        <a:off x="0" y="1115716"/>
        <a:ext cx="4859868" cy="726570"/>
      </dsp:txXfrm>
    </dsp:sp>
    <dsp:sp modelId="{CB0DBE9A-1D15-40B5-8EE9-AC31A8EB3663}">
      <dsp:nvSpPr>
        <dsp:cNvPr id="0" name=""/>
        <dsp:cNvSpPr/>
      </dsp:nvSpPr>
      <dsp:spPr>
        <a:xfrm>
          <a:off x="0" y="1842286"/>
          <a:ext cx="4859868" cy="64759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GB" sz="2700" kern="1200"/>
            <a:t>Issues with relationships</a:t>
          </a:r>
        </a:p>
      </dsp:txBody>
      <dsp:txXfrm>
        <a:off x="31613" y="1873899"/>
        <a:ext cx="4796642" cy="584369"/>
      </dsp:txXfrm>
    </dsp:sp>
    <dsp:sp modelId="{4AAB837D-E424-4396-B557-5987A40E991F}">
      <dsp:nvSpPr>
        <dsp:cNvPr id="0" name=""/>
        <dsp:cNvSpPr/>
      </dsp:nvSpPr>
      <dsp:spPr>
        <a:xfrm>
          <a:off x="0" y="2567641"/>
          <a:ext cx="4859868" cy="64759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GB" sz="2700" kern="1200" dirty="0"/>
            <a:t>Understanding of the framework</a:t>
          </a:r>
        </a:p>
      </dsp:txBody>
      <dsp:txXfrm>
        <a:off x="31613" y="2599254"/>
        <a:ext cx="4796642" cy="58436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BAEA77-F920-4F85-AE46-49E6ABC7B12A}">
      <dsp:nvSpPr>
        <dsp:cNvPr id="0" name=""/>
        <dsp:cNvSpPr/>
      </dsp:nvSpPr>
      <dsp:spPr>
        <a:xfrm>
          <a:off x="0" y="5709"/>
          <a:ext cx="4859868" cy="6739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GB" sz="2700" kern="1200" dirty="0"/>
            <a:t>2022/23</a:t>
          </a:r>
        </a:p>
      </dsp:txBody>
      <dsp:txXfrm>
        <a:off x="32898" y="38607"/>
        <a:ext cx="4794072" cy="608124"/>
      </dsp:txXfrm>
    </dsp:sp>
    <dsp:sp modelId="{748FD1DC-6EB0-4502-AFDD-331B74800C12}">
      <dsp:nvSpPr>
        <dsp:cNvPr id="0" name=""/>
        <dsp:cNvSpPr/>
      </dsp:nvSpPr>
      <dsp:spPr>
        <a:xfrm>
          <a:off x="0" y="679629"/>
          <a:ext cx="4859868" cy="7079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4301" tIns="26670" rIns="149352" bIns="26670" numCol="1" spcCol="1270" anchor="t" anchorCtr="0">
          <a:noAutofit/>
        </a:bodyPr>
        <a:lstStyle/>
        <a:p>
          <a:pPr marL="228600" lvl="1" indent="-228600" algn="l" defTabSz="933450">
            <a:lnSpc>
              <a:spcPct val="90000"/>
            </a:lnSpc>
            <a:spcBef>
              <a:spcPct val="0"/>
            </a:spcBef>
            <a:spcAft>
              <a:spcPct val="20000"/>
            </a:spcAft>
            <a:buChar char="•"/>
          </a:pPr>
          <a:r>
            <a:rPr lang="en-GB" sz="2100" kern="1200" dirty="0"/>
            <a:t>71 eligible children</a:t>
          </a:r>
        </a:p>
        <a:p>
          <a:pPr marL="228600" lvl="1" indent="-228600" algn="l" defTabSz="933450">
            <a:lnSpc>
              <a:spcPct val="90000"/>
            </a:lnSpc>
            <a:spcBef>
              <a:spcPct val="0"/>
            </a:spcBef>
            <a:spcAft>
              <a:spcPct val="20000"/>
            </a:spcAft>
            <a:buChar char="•"/>
          </a:pPr>
          <a:r>
            <a:rPr lang="en-GB" sz="2100" kern="1200" dirty="0"/>
            <a:t>£3.7m of income</a:t>
          </a:r>
        </a:p>
      </dsp:txBody>
      <dsp:txXfrm>
        <a:off x="0" y="679629"/>
        <a:ext cx="4859868" cy="707940"/>
      </dsp:txXfrm>
    </dsp:sp>
    <dsp:sp modelId="{CB0DBE9A-1D15-40B5-8EE9-AC31A8EB3663}">
      <dsp:nvSpPr>
        <dsp:cNvPr id="0" name=""/>
        <dsp:cNvSpPr/>
      </dsp:nvSpPr>
      <dsp:spPr>
        <a:xfrm>
          <a:off x="0" y="1387570"/>
          <a:ext cx="4859868" cy="6739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GB" sz="2700" kern="1200" dirty="0"/>
            <a:t>Standard Funding Model</a:t>
          </a:r>
        </a:p>
      </dsp:txBody>
      <dsp:txXfrm>
        <a:off x="32898" y="1420468"/>
        <a:ext cx="4794072" cy="608124"/>
      </dsp:txXfrm>
    </dsp:sp>
    <dsp:sp modelId="{4AAB837D-E424-4396-B557-5987A40E991F}">
      <dsp:nvSpPr>
        <dsp:cNvPr id="0" name=""/>
        <dsp:cNvSpPr/>
      </dsp:nvSpPr>
      <dsp:spPr>
        <a:xfrm>
          <a:off x="0" y="2165170"/>
          <a:ext cx="4859868" cy="6739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GB" sz="2700" kern="1200" dirty="0"/>
            <a:t>Permanent Team</a:t>
          </a:r>
        </a:p>
      </dsp:txBody>
      <dsp:txXfrm>
        <a:off x="32898" y="2198068"/>
        <a:ext cx="4794072" cy="60812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F6E10E-2509-409D-9F72-51F457D0FC68}">
      <dsp:nvSpPr>
        <dsp:cNvPr id="0" name=""/>
        <dsp:cNvSpPr/>
      </dsp:nvSpPr>
      <dsp:spPr>
        <a:xfrm>
          <a:off x="1070032" y="-173567"/>
          <a:ext cx="1139154" cy="113915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t="-1000" b="-1000"/>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B043149-CF3D-4247-8D13-6979F8BA5BD8}">
      <dsp:nvSpPr>
        <dsp:cNvPr id="0" name=""/>
        <dsp:cNvSpPr/>
      </dsp:nvSpPr>
      <dsp:spPr>
        <a:xfrm>
          <a:off x="12245" y="1130216"/>
          <a:ext cx="3254727" cy="13050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b="1"/>
          </a:pPr>
          <a:r>
            <a:rPr lang="en-GB" sz="1400" kern="1200" dirty="0"/>
            <a:t>The review of the health landscape identified the following shared issues that required resolution to move forward:</a:t>
          </a:r>
        </a:p>
        <a:p>
          <a:pPr marL="0" lvl="0" indent="0" algn="ctr" defTabSz="622300">
            <a:lnSpc>
              <a:spcPct val="100000"/>
            </a:lnSpc>
            <a:spcBef>
              <a:spcPct val="0"/>
            </a:spcBef>
            <a:spcAft>
              <a:spcPct val="35000"/>
            </a:spcAft>
            <a:buNone/>
            <a:defRPr b="1"/>
          </a:pPr>
          <a:br>
            <a:rPr lang="en-GB" sz="1400" kern="1200" dirty="0"/>
          </a:br>
          <a:endParaRPr lang="en-US" sz="1400" kern="1200" dirty="0"/>
        </a:p>
      </dsp:txBody>
      <dsp:txXfrm>
        <a:off x="12245" y="1130216"/>
        <a:ext cx="3254727" cy="1305045"/>
      </dsp:txXfrm>
    </dsp:sp>
    <dsp:sp modelId="{692124D4-73F2-4635-9905-07AF417CB237}">
      <dsp:nvSpPr>
        <dsp:cNvPr id="0" name=""/>
        <dsp:cNvSpPr/>
      </dsp:nvSpPr>
      <dsp:spPr>
        <a:xfrm>
          <a:off x="305614" y="1800484"/>
          <a:ext cx="2701908" cy="25658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100000"/>
            </a:lnSpc>
            <a:spcBef>
              <a:spcPct val="0"/>
            </a:spcBef>
            <a:spcAft>
              <a:spcPct val="35000"/>
            </a:spcAft>
            <a:buNone/>
          </a:pPr>
          <a:r>
            <a:rPr lang="en-GB" sz="1200" kern="1200" dirty="0"/>
            <a:t>Perceptions regarding outstanding contributions from Health,</a:t>
          </a:r>
          <a:endParaRPr lang="en-US" sz="1200" kern="1200" dirty="0"/>
        </a:p>
        <a:p>
          <a:pPr marL="0" lvl="0" indent="0" algn="ctr" defTabSz="533400">
            <a:lnSpc>
              <a:spcPct val="100000"/>
            </a:lnSpc>
            <a:spcBef>
              <a:spcPct val="0"/>
            </a:spcBef>
            <a:spcAft>
              <a:spcPct val="35000"/>
            </a:spcAft>
            <a:buNone/>
          </a:pPr>
          <a:r>
            <a:rPr lang="en-GB" sz="1200" kern="1200" dirty="0"/>
            <a:t>the pressures on the CCG CC budget and the backlog of CC assessments.</a:t>
          </a:r>
          <a:endParaRPr lang="en-US" sz="1200" kern="1200" dirty="0"/>
        </a:p>
        <a:p>
          <a:pPr marL="0" lvl="0" indent="0" algn="ctr" defTabSz="533400">
            <a:lnSpc>
              <a:spcPct val="100000"/>
            </a:lnSpc>
            <a:spcBef>
              <a:spcPct val="0"/>
            </a:spcBef>
            <a:spcAft>
              <a:spcPct val="35000"/>
            </a:spcAft>
            <a:buNone/>
          </a:pPr>
          <a:r>
            <a:rPr lang="en-GB" sz="1200" kern="1200" dirty="0"/>
            <a:t>Individualised approach to agreeing funding splits.</a:t>
          </a:r>
          <a:endParaRPr lang="en-US" sz="1200" kern="1200" dirty="0"/>
        </a:p>
        <a:p>
          <a:pPr marL="0" lvl="0" indent="0" algn="ctr" defTabSz="533400">
            <a:lnSpc>
              <a:spcPct val="100000"/>
            </a:lnSpc>
            <a:spcBef>
              <a:spcPct val="0"/>
            </a:spcBef>
            <a:spcAft>
              <a:spcPct val="35000"/>
            </a:spcAft>
            <a:buNone/>
          </a:pPr>
          <a:r>
            <a:rPr lang="en-GB" sz="1200" kern="1200" dirty="0"/>
            <a:t>Different processes for different types of need.</a:t>
          </a:r>
          <a:endParaRPr lang="en-US" sz="1200" kern="1200" dirty="0"/>
        </a:p>
        <a:p>
          <a:pPr marL="0" lvl="0" indent="0" algn="ctr" defTabSz="533400">
            <a:lnSpc>
              <a:spcPct val="100000"/>
            </a:lnSpc>
            <a:spcBef>
              <a:spcPct val="0"/>
            </a:spcBef>
            <a:spcAft>
              <a:spcPct val="35000"/>
            </a:spcAft>
            <a:buNone/>
          </a:pPr>
          <a:r>
            <a:rPr lang="en-GB" sz="1200" kern="1200" dirty="0"/>
            <a:t>Increases in placements for children eligible for S117 after care and with challenging behaviour.</a:t>
          </a:r>
          <a:endParaRPr lang="en-US" sz="1200" kern="1200" dirty="0"/>
        </a:p>
      </dsp:txBody>
      <dsp:txXfrm>
        <a:off x="305614" y="1800484"/>
        <a:ext cx="2701908" cy="2565887"/>
      </dsp:txXfrm>
    </dsp:sp>
    <dsp:sp modelId="{66849AC1-A542-42F0-BFE4-1CAA8B3640AC}">
      <dsp:nvSpPr>
        <dsp:cNvPr id="0" name=""/>
        <dsp:cNvSpPr/>
      </dsp:nvSpPr>
      <dsp:spPr>
        <a:xfrm>
          <a:off x="4894337" y="182106"/>
          <a:ext cx="1139154" cy="113915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1AF61F9-0CAE-4220-B7CE-ADFC912E759E}">
      <dsp:nvSpPr>
        <dsp:cNvPr id="0" name=""/>
        <dsp:cNvSpPr/>
      </dsp:nvSpPr>
      <dsp:spPr>
        <a:xfrm>
          <a:off x="3836550" y="1485890"/>
          <a:ext cx="3254727" cy="13050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b="1"/>
          </a:pPr>
          <a:r>
            <a:rPr lang="en-GB" sz="1400" kern="1200" dirty="0"/>
            <a:t>With an appropriately resourced improvement programme in a centralised team to manage health and health funding issues to improve consistency, understanding of the process and increase the quality of referrals.</a:t>
          </a:r>
          <a:endParaRPr lang="en-US" sz="1400" kern="1200" dirty="0"/>
        </a:p>
      </dsp:txBody>
      <dsp:txXfrm>
        <a:off x="3836550" y="1485890"/>
        <a:ext cx="3254727" cy="1305045"/>
      </dsp:txXfrm>
    </dsp:sp>
    <dsp:sp modelId="{B0528F48-CDD5-495D-B0D6-C0F984FB4980}">
      <dsp:nvSpPr>
        <dsp:cNvPr id="0" name=""/>
        <dsp:cNvSpPr/>
      </dsp:nvSpPr>
      <dsp:spPr>
        <a:xfrm>
          <a:off x="3836550" y="2867507"/>
          <a:ext cx="3254727" cy="1143190"/>
        </a:xfrm>
        <a:prstGeom prst="rect">
          <a:avLst/>
        </a:prstGeom>
        <a:noFill/>
        <a:ln>
          <a:noFill/>
        </a:ln>
        <a:effectLst/>
      </dsp:spPr>
      <dsp:style>
        <a:lnRef idx="0">
          <a:scrgbClr r="0" g="0" b="0"/>
        </a:lnRef>
        <a:fillRef idx="0">
          <a:scrgbClr r="0" g="0" b="0"/>
        </a:fillRef>
        <a:effectRef idx="0">
          <a:scrgbClr r="0" g="0" b="0"/>
        </a:effectRef>
        <a:fontRef idx="minor"/>
      </dsp:style>
    </dsp:sp>
    <dsp:sp modelId="{18B8855E-04B5-4CD5-A862-94733E9D3E05}">
      <dsp:nvSpPr>
        <dsp:cNvPr id="0" name=""/>
        <dsp:cNvSpPr/>
      </dsp:nvSpPr>
      <dsp:spPr>
        <a:xfrm>
          <a:off x="8718642" y="182106"/>
          <a:ext cx="1139154" cy="113915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5605468-9589-44C4-90B0-E3B7FB0CAE46}">
      <dsp:nvSpPr>
        <dsp:cNvPr id="0" name=""/>
        <dsp:cNvSpPr/>
      </dsp:nvSpPr>
      <dsp:spPr>
        <a:xfrm>
          <a:off x="7660855" y="1485890"/>
          <a:ext cx="3254727" cy="13050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b="1"/>
          </a:pPr>
          <a:r>
            <a:rPr lang="en-GB" sz="1400" kern="1200" dirty="0"/>
            <a:t>The team comprised:</a:t>
          </a:r>
          <a:endParaRPr lang="en-US" sz="1400" kern="1200" dirty="0"/>
        </a:p>
      </dsp:txBody>
      <dsp:txXfrm>
        <a:off x="7660855" y="1485890"/>
        <a:ext cx="3254727" cy="1305045"/>
      </dsp:txXfrm>
    </dsp:sp>
    <dsp:sp modelId="{880C2CB4-7B70-41DD-A3D4-D2E128CF3286}">
      <dsp:nvSpPr>
        <dsp:cNvPr id="0" name=""/>
        <dsp:cNvSpPr/>
      </dsp:nvSpPr>
      <dsp:spPr>
        <a:xfrm>
          <a:off x="7643931" y="1843037"/>
          <a:ext cx="3254727" cy="11431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100000"/>
            </a:lnSpc>
            <a:spcBef>
              <a:spcPct val="0"/>
            </a:spcBef>
            <a:spcAft>
              <a:spcPct val="35000"/>
            </a:spcAft>
            <a:buNone/>
          </a:pPr>
          <a:r>
            <a:rPr lang="en-GB" sz="1200" kern="1200" dirty="0"/>
            <a:t>Senior manager with delegated decision-making authority</a:t>
          </a:r>
          <a:endParaRPr lang="en-US" sz="1200" kern="1200" dirty="0"/>
        </a:p>
        <a:p>
          <a:pPr marL="0" lvl="0" indent="0" algn="ctr" defTabSz="533400">
            <a:lnSpc>
              <a:spcPct val="100000"/>
            </a:lnSpc>
            <a:spcBef>
              <a:spcPct val="0"/>
            </a:spcBef>
            <a:spcAft>
              <a:spcPct val="35000"/>
            </a:spcAft>
            <a:buNone/>
          </a:pPr>
          <a:r>
            <a:rPr lang="en-GB" sz="1200" kern="1200"/>
            <a:t>Operational manager</a:t>
          </a:r>
          <a:endParaRPr lang="en-US" sz="1200" kern="1200" dirty="0"/>
        </a:p>
        <a:p>
          <a:pPr marL="0" lvl="0" indent="0" algn="ctr" defTabSz="533400">
            <a:lnSpc>
              <a:spcPct val="100000"/>
            </a:lnSpc>
            <a:spcBef>
              <a:spcPct val="0"/>
            </a:spcBef>
            <a:spcAft>
              <a:spcPct val="35000"/>
            </a:spcAft>
            <a:buNone/>
          </a:pPr>
          <a:r>
            <a:rPr lang="en-GB" sz="1200" kern="1200" dirty="0"/>
            <a:t>Senior administrator</a:t>
          </a:r>
          <a:endParaRPr lang="en-US" sz="1200" kern="1200" dirty="0"/>
        </a:p>
        <a:p>
          <a:pPr marL="0" lvl="0" indent="0" algn="ctr" defTabSz="488950">
            <a:lnSpc>
              <a:spcPct val="100000"/>
            </a:lnSpc>
            <a:spcBef>
              <a:spcPct val="0"/>
            </a:spcBef>
            <a:spcAft>
              <a:spcPct val="35000"/>
            </a:spcAft>
            <a:buNone/>
          </a:pPr>
          <a:endParaRPr lang="en-US" sz="1100" kern="1200" dirty="0"/>
        </a:p>
      </dsp:txBody>
      <dsp:txXfrm>
        <a:off x="7643931" y="1843037"/>
        <a:ext cx="3254727" cy="114319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F7BECB-97A8-40ED-85EF-06196F224E8E}">
      <dsp:nvSpPr>
        <dsp:cNvPr id="0" name=""/>
        <dsp:cNvSpPr/>
      </dsp:nvSpPr>
      <dsp:spPr>
        <a:xfrm>
          <a:off x="438504" y="1295266"/>
          <a:ext cx="715078" cy="71507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D6BAEF5-C5D7-49EC-B5E5-6BF2C62A36EE}">
      <dsp:nvSpPr>
        <dsp:cNvPr id="0" name=""/>
        <dsp:cNvSpPr/>
      </dsp:nvSpPr>
      <dsp:spPr>
        <a:xfrm>
          <a:off x="1512" y="2261913"/>
          <a:ext cx="1589062" cy="6356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en-GB" sz="1100" kern="1200"/>
            <a:t>Review decision making framework and standard funding model.</a:t>
          </a:r>
          <a:endParaRPr lang="en-US" sz="1100" kern="1200"/>
        </a:p>
      </dsp:txBody>
      <dsp:txXfrm>
        <a:off x="1512" y="2261913"/>
        <a:ext cx="1589062" cy="635625"/>
      </dsp:txXfrm>
    </dsp:sp>
    <dsp:sp modelId="{867649B8-2DC6-4E9C-87F1-E6171627D038}">
      <dsp:nvSpPr>
        <dsp:cNvPr id="0" name=""/>
        <dsp:cNvSpPr/>
      </dsp:nvSpPr>
      <dsp:spPr>
        <a:xfrm>
          <a:off x="2305652" y="1295266"/>
          <a:ext cx="715078" cy="71507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C6B637D-2064-4E02-BC31-50B83A31801C}">
      <dsp:nvSpPr>
        <dsp:cNvPr id="0" name=""/>
        <dsp:cNvSpPr/>
      </dsp:nvSpPr>
      <dsp:spPr>
        <a:xfrm>
          <a:off x="1868660" y="2261913"/>
          <a:ext cx="1589062" cy="6356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en-GB" sz="1100" kern="1200"/>
            <a:t>What could an integrated model look like.</a:t>
          </a:r>
          <a:endParaRPr lang="en-US" sz="1100" kern="1200"/>
        </a:p>
      </dsp:txBody>
      <dsp:txXfrm>
        <a:off x="1868660" y="2261913"/>
        <a:ext cx="1589062" cy="635625"/>
      </dsp:txXfrm>
    </dsp:sp>
    <dsp:sp modelId="{F79FAA3B-82F5-4242-8389-17B20E6F9100}">
      <dsp:nvSpPr>
        <dsp:cNvPr id="0" name=""/>
        <dsp:cNvSpPr/>
      </dsp:nvSpPr>
      <dsp:spPr>
        <a:xfrm>
          <a:off x="4172801" y="1295266"/>
          <a:ext cx="715078" cy="71507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6ECFFE4-6D5F-4667-A5ED-EED482569D35}">
      <dsp:nvSpPr>
        <dsp:cNvPr id="0" name=""/>
        <dsp:cNvSpPr/>
      </dsp:nvSpPr>
      <dsp:spPr>
        <a:xfrm>
          <a:off x="3735809" y="2261913"/>
          <a:ext cx="1589062" cy="6356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en-GB" sz="1100" kern="1200"/>
            <a:t>Streamline financing – pooled budgets?</a:t>
          </a:r>
          <a:endParaRPr lang="en-US" sz="1100" kern="1200"/>
        </a:p>
      </dsp:txBody>
      <dsp:txXfrm>
        <a:off x="3735809" y="2261913"/>
        <a:ext cx="1589062" cy="635625"/>
      </dsp:txXfrm>
    </dsp:sp>
    <dsp:sp modelId="{13FB4189-2A8C-4912-A944-4FB76B929DCB}">
      <dsp:nvSpPr>
        <dsp:cNvPr id="0" name=""/>
        <dsp:cNvSpPr/>
      </dsp:nvSpPr>
      <dsp:spPr>
        <a:xfrm>
          <a:off x="6039949" y="1295266"/>
          <a:ext cx="715078" cy="715078"/>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E089865-B582-4E84-B7A9-0A97A478C105}">
      <dsp:nvSpPr>
        <dsp:cNvPr id="0" name=""/>
        <dsp:cNvSpPr/>
      </dsp:nvSpPr>
      <dsp:spPr>
        <a:xfrm>
          <a:off x="5602957" y="2261913"/>
          <a:ext cx="1589062" cy="6356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en-GB" sz="1100" kern="1200"/>
            <a:t>MH Protocol and development of bespoke placements.</a:t>
          </a:r>
          <a:endParaRPr lang="en-US" sz="1100" kern="1200"/>
        </a:p>
      </dsp:txBody>
      <dsp:txXfrm>
        <a:off x="5602957" y="2261913"/>
        <a:ext cx="1589062" cy="635625"/>
      </dsp:txXfrm>
    </dsp:sp>
    <dsp:sp modelId="{758D145F-01CF-4F12-BD93-FCC4F3ECE933}">
      <dsp:nvSpPr>
        <dsp:cNvPr id="0" name=""/>
        <dsp:cNvSpPr/>
      </dsp:nvSpPr>
      <dsp:spPr>
        <a:xfrm>
          <a:off x="7907098" y="1295266"/>
          <a:ext cx="715078" cy="715078"/>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6799948-BD62-40F7-96E2-EE4537813FCD}">
      <dsp:nvSpPr>
        <dsp:cNvPr id="0" name=""/>
        <dsp:cNvSpPr/>
      </dsp:nvSpPr>
      <dsp:spPr>
        <a:xfrm>
          <a:off x="7470105" y="2261913"/>
          <a:ext cx="1589062" cy="6356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en-GB" sz="1100" kern="1200"/>
            <a:t>Joint funding arrangements that do not meet the threshold criteria for CC.</a:t>
          </a:r>
          <a:endParaRPr lang="en-US" sz="1100" kern="1200"/>
        </a:p>
      </dsp:txBody>
      <dsp:txXfrm>
        <a:off x="7470105" y="2261913"/>
        <a:ext cx="1589062" cy="635625"/>
      </dsp:txXfrm>
    </dsp:sp>
    <dsp:sp modelId="{22C44530-B740-4D3B-BA68-0D05C653ACC5}">
      <dsp:nvSpPr>
        <dsp:cNvPr id="0" name=""/>
        <dsp:cNvSpPr/>
      </dsp:nvSpPr>
      <dsp:spPr>
        <a:xfrm>
          <a:off x="9774246" y="1295266"/>
          <a:ext cx="715078" cy="715078"/>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29E26B1-1CB3-482F-944E-25456FFBAE03}">
      <dsp:nvSpPr>
        <dsp:cNvPr id="0" name=""/>
        <dsp:cNvSpPr/>
      </dsp:nvSpPr>
      <dsp:spPr>
        <a:xfrm>
          <a:off x="9337254" y="2261913"/>
          <a:ext cx="1589062" cy="6356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en-GB" sz="1100" kern="1200"/>
            <a:t>Closer working with AHC CHC colleagues to share learning and improve transition.</a:t>
          </a:r>
          <a:endParaRPr lang="en-US" sz="1100" kern="1200"/>
        </a:p>
      </dsp:txBody>
      <dsp:txXfrm>
        <a:off x="9337254" y="2261913"/>
        <a:ext cx="1589062" cy="63562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0C8E3E-DA97-45CD-B43C-079AD1967CF5}" type="datetimeFigureOut">
              <a:rPr lang="en-GB" smtClean="0"/>
              <a:t>11/04/2023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09B66A-EA12-4D03-81FE-6637D1664C45}" type="slidenum">
              <a:rPr lang="en-GB" smtClean="0"/>
              <a:t>‹#›</a:t>
            </a:fld>
            <a:endParaRPr lang="en-GB"/>
          </a:p>
        </p:txBody>
      </p:sp>
    </p:spTree>
    <p:extLst>
      <p:ext uri="{BB962C8B-B14F-4D97-AF65-F5344CB8AC3E}">
        <p14:creationId xmlns:p14="http://schemas.microsoft.com/office/powerpoint/2010/main" val="40603972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 demand for Continuing Care services was growing due to advancements in medical technology ensuring longer lives for children with the most complex physical needs and changes to the framework which recognised the health needs of children with challenging behaviour.</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 process for establishing eligibility and funding was complex, timely, resource intensive and did not comply with guidance to establish eligibility within 6 weeks of referral.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endParaRPr lang="en-GB" dirty="0"/>
          </a:p>
        </p:txBody>
      </p:sp>
      <p:sp>
        <p:nvSpPr>
          <p:cNvPr id="4" name="Slide Number Placeholder 3"/>
          <p:cNvSpPr>
            <a:spLocks noGrp="1"/>
          </p:cNvSpPr>
          <p:nvPr>
            <p:ph type="sldNum" sz="quarter" idx="5"/>
          </p:nvPr>
        </p:nvSpPr>
        <p:spPr/>
        <p:txBody>
          <a:bodyPr/>
          <a:lstStyle/>
          <a:p>
            <a:fld id="{DE09B66A-EA12-4D03-81FE-6637D1664C45}" type="slidenum">
              <a:rPr lang="en-GB" smtClean="0"/>
              <a:t>5</a:t>
            </a:fld>
            <a:endParaRPr lang="en-GB"/>
          </a:p>
        </p:txBody>
      </p:sp>
    </p:spTree>
    <p:extLst>
      <p:ext uri="{BB962C8B-B14F-4D97-AF65-F5344CB8AC3E}">
        <p14:creationId xmlns:p14="http://schemas.microsoft.com/office/powerpoint/2010/main" val="2921331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087FF9-F832-CE58-681C-ECB4808A29D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83F5359-A742-67D2-F484-2BE4457493C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3757F47-50CE-1D3F-9D2A-60F61F61EE34}"/>
              </a:ext>
            </a:extLst>
          </p:cNvPr>
          <p:cNvSpPr>
            <a:spLocks noGrp="1"/>
          </p:cNvSpPr>
          <p:nvPr>
            <p:ph type="dt" sz="half" idx="10"/>
          </p:nvPr>
        </p:nvSpPr>
        <p:spPr/>
        <p:txBody>
          <a:bodyPr/>
          <a:lstStyle/>
          <a:p>
            <a:fld id="{D2EB9B09-0CA3-4E15-BA00-1934E5B8B687}" type="datetimeFigureOut">
              <a:rPr lang="en-GB" smtClean="0"/>
              <a:t>11/04/2023</a:t>
            </a:fld>
            <a:endParaRPr lang="en-GB"/>
          </a:p>
        </p:txBody>
      </p:sp>
      <p:sp>
        <p:nvSpPr>
          <p:cNvPr id="5" name="Footer Placeholder 4">
            <a:extLst>
              <a:ext uri="{FF2B5EF4-FFF2-40B4-BE49-F238E27FC236}">
                <a16:creationId xmlns:a16="http://schemas.microsoft.com/office/drawing/2014/main" id="{008BA1E3-3A85-29DD-91DC-3DCBC2A4318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89FB1F4-0B5F-42DC-0CB6-02A73FAA14E5}"/>
              </a:ext>
            </a:extLst>
          </p:cNvPr>
          <p:cNvSpPr>
            <a:spLocks noGrp="1"/>
          </p:cNvSpPr>
          <p:nvPr>
            <p:ph type="sldNum" sz="quarter" idx="12"/>
          </p:nvPr>
        </p:nvSpPr>
        <p:spPr/>
        <p:txBody>
          <a:bodyPr/>
          <a:lstStyle/>
          <a:p>
            <a:fld id="{F023C433-4BC2-4B05-83E8-0101CFFB111C}" type="slidenum">
              <a:rPr lang="en-GB" smtClean="0"/>
              <a:t>‹#›</a:t>
            </a:fld>
            <a:endParaRPr lang="en-GB"/>
          </a:p>
        </p:txBody>
      </p:sp>
    </p:spTree>
    <p:extLst>
      <p:ext uri="{BB962C8B-B14F-4D97-AF65-F5344CB8AC3E}">
        <p14:creationId xmlns:p14="http://schemas.microsoft.com/office/powerpoint/2010/main" val="12954795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84B2F-21A7-F5A6-FD75-86A8A8DDA92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EE8F6D1-8C03-1696-2D5B-F4010C66E0C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D93085C-2933-4512-482B-87E9EE94F7B0}"/>
              </a:ext>
            </a:extLst>
          </p:cNvPr>
          <p:cNvSpPr>
            <a:spLocks noGrp="1"/>
          </p:cNvSpPr>
          <p:nvPr>
            <p:ph type="dt" sz="half" idx="10"/>
          </p:nvPr>
        </p:nvSpPr>
        <p:spPr/>
        <p:txBody>
          <a:bodyPr/>
          <a:lstStyle/>
          <a:p>
            <a:fld id="{D2EB9B09-0CA3-4E15-BA00-1934E5B8B687}" type="datetimeFigureOut">
              <a:rPr lang="en-GB" smtClean="0"/>
              <a:t>11/04/2023</a:t>
            </a:fld>
            <a:endParaRPr lang="en-GB"/>
          </a:p>
        </p:txBody>
      </p:sp>
      <p:sp>
        <p:nvSpPr>
          <p:cNvPr id="5" name="Footer Placeholder 4">
            <a:extLst>
              <a:ext uri="{FF2B5EF4-FFF2-40B4-BE49-F238E27FC236}">
                <a16:creationId xmlns:a16="http://schemas.microsoft.com/office/drawing/2014/main" id="{49A8FED6-3F84-5E8A-94C3-7857C316C4A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F6B7BEA-EC1B-70E3-01E3-291D30868867}"/>
              </a:ext>
            </a:extLst>
          </p:cNvPr>
          <p:cNvSpPr>
            <a:spLocks noGrp="1"/>
          </p:cNvSpPr>
          <p:nvPr>
            <p:ph type="sldNum" sz="quarter" idx="12"/>
          </p:nvPr>
        </p:nvSpPr>
        <p:spPr/>
        <p:txBody>
          <a:bodyPr/>
          <a:lstStyle/>
          <a:p>
            <a:fld id="{F023C433-4BC2-4B05-83E8-0101CFFB111C}" type="slidenum">
              <a:rPr lang="en-GB" smtClean="0"/>
              <a:t>‹#›</a:t>
            </a:fld>
            <a:endParaRPr lang="en-GB"/>
          </a:p>
        </p:txBody>
      </p:sp>
    </p:spTree>
    <p:extLst>
      <p:ext uri="{BB962C8B-B14F-4D97-AF65-F5344CB8AC3E}">
        <p14:creationId xmlns:p14="http://schemas.microsoft.com/office/powerpoint/2010/main" val="554363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CE7D61E-7337-31D5-6721-8486A7BE87A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413DD03-5198-D33B-4BB3-B1DACF57647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66239B9-7AFE-F690-E1CA-8F8FF94D431D}"/>
              </a:ext>
            </a:extLst>
          </p:cNvPr>
          <p:cNvSpPr>
            <a:spLocks noGrp="1"/>
          </p:cNvSpPr>
          <p:nvPr>
            <p:ph type="dt" sz="half" idx="10"/>
          </p:nvPr>
        </p:nvSpPr>
        <p:spPr/>
        <p:txBody>
          <a:bodyPr/>
          <a:lstStyle/>
          <a:p>
            <a:fld id="{D2EB9B09-0CA3-4E15-BA00-1934E5B8B687}" type="datetimeFigureOut">
              <a:rPr lang="en-GB" smtClean="0"/>
              <a:t>11/04/2023</a:t>
            </a:fld>
            <a:endParaRPr lang="en-GB"/>
          </a:p>
        </p:txBody>
      </p:sp>
      <p:sp>
        <p:nvSpPr>
          <p:cNvPr id="5" name="Footer Placeholder 4">
            <a:extLst>
              <a:ext uri="{FF2B5EF4-FFF2-40B4-BE49-F238E27FC236}">
                <a16:creationId xmlns:a16="http://schemas.microsoft.com/office/drawing/2014/main" id="{8656C1A5-93F9-700D-0C98-7E2EF09FA9D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F2C3C0D-A1B7-506F-2889-F136F0F7BBE8}"/>
              </a:ext>
            </a:extLst>
          </p:cNvPr>
          <p:cNvSpPr>
            <a:spLocks noGrp="1"/>
          </p:cNvSpPr>
          <p:nvPr>
            <p:ph type="sldNum" sz="quarter" idx="12"/>
          </p:nvPr>
        </p:nvSpPr>
        <p:spPr/>
        <p:txBody>
          <a:bodyPr/>
          <a:lstStyle/>
          <a:p>
            <a:fld id="{F023C433-4BC2-4B05-83E8-0101CFFB111C}" type="slidenum">
              <a:rPr lang="en-GB" smtClean="0"/>
              <a:t>‹#›</a:t>
            </a:fld>
            <a:endParaRPr lang="en-GB"/>
          </a:p>
        </p:txBody>
      </p:sp>
    </p:spTree>
    <p:extLst>
      <p:ext uri="{BB962C8B-B14F-4D97-AF65-F5344CB8AC3E}">
        <p14:creationId xmlns:p14="http://schemas.microsoft.com/office/powerpoint/2010/main" val="2737135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87456-00CF-4F5E-D461-436C84CE1B1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D1519B9-23B3-9363-9069-9DDF34C22E9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9471DDE-8393-9AD6-4840-6F4132AB8E77}"/>
              </a:ext>
            </a:extLst>
          </p:cNvPr>
          <p:cNvSpPr>
            <a:spLocks noGrp="1"/>
          </p:cNvSpPr>
          <p:nvPr>
            <p:ph type="dt" sz="half" idx="10"/>
          </p:nvPr>
        </p:nvSpPr>
        <p:spPr/>
        <p:txBody>
          <a:bodyPr/>
          <a:lstStyle/>
          <a:p>
            <a:fld id="{D2EB9B09-0CA3-4E15-BA00-1934E5B8B687}" type="datetimeFigureOut">
              <a:rPr lang="en-GB" smtClean="0"/>
              <a:t>11/04/2023</a:t>
            </a:fld>
            <a:endParaRPr lang="en-GB"/>
          </a:p>
        </p:txBody>
      </p:sp>
      <p:sp>
        <p:nvSpPr>
          <p:cNvPr id="5" name="Footer Placeholder 4">
            <a:extLst>
              <a:ext uri="{FF2B5EF4-FFF2-40B4-BE49-F238E27FC236}">
                <a16:creationId xmlns:a16="http://schemas.microsoft.com/office/drawing/2014/main" id="{2D2E0DDD-690C-E5F8-8068-96AD50B01F3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416CAFE-F5C8-9185-B9F7-D5308648816E}"/>
              </a:ext>
            </a:extLst>
          </p:cNvPr>
          <p:cNvSpPr>
            <a:spLocks noGrp="1"/>
          </p:cNvSpPr>
          <p:nvPr>
            <p:ph type="sldNum" sz="quarter" idx="12"/>
          </p:nvPr>
        </p:nvSpPr>
        <p:spPr/>
        <p:txBody>
          <a:bodyPr/>
          <a:lstStyle/>
          <a:p>
            <a:fld id="{F023C433-4BC2-4B05-83E8-0101CFFB111C}" type="slidenum">
              <a:rPr lang="en-GB" smtClean="0"/>
              <a:t>‹#›</a:t>
            </a:fld>
            <a:endParaRPr lang="en-GB"/>
          </a:p>
        </p:txBody>
      </p:sp>
    </p:spTree>
    <p:extLst>
      <p:ext uri="{BB962C8B-B14F-4D97-AF65-F5344CB8AC3E}">
        <p14:creationId xmlns:p14="http://schemas.microsoft.com/office/powerpoint/2010/main" val="204524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B9221-3C67-C009-CFB8-BA15BEB3C58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7097AE9-3BB0-A810-FD90-79D07752EB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AAF6580-4CE8-7559-C725-12241CDFC70A}"/>
              </a:ext>
            </a:extLst>
          </p:cNvPr>
          <p:cNvSpPr>
            <a:spLocks noGrp="1"/>
          </p:cNvSpPr>
          <p:nvPr>
            <p:ph type="dt" sz="half" idx="10"/>
          </p:nvPr>
        </p:nvSpPr>
        <p:spPr/>
        <p:txBody>
          <a:bodyPr/>
          <a:lstStyle/>
          <a:p>
            <a:fld id="{D2EB9B09-0CA3-4E15-BA00-1934E5B8B687}" type="datetimeFigureOut">
              <a:rPr lang="en-GB" smtClean="0"/>
              <a:t>11/04/2023</a:t>
            </a:fld>
            <a:endParaRPr lang="en-GB"/>
          </a:p>
        </p:txBody>
      </p:sp>
      <p:sp>
        <p:nvSpPr>
          <p:cNvPr id="5" name="Footer Placeholder 4">
            <a:extLst>
              <a:ext uri="{FF2B5EF4-FFF2-40B4-BE49-F238E27FC236}">
                <a16:creationId xmlns:a16="http://schemas.microsoft.com/office/drawing/2014/main" id="{E57951AF-671F-B72D-472E-586C7A7FA20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8FD9CE5-4BB2-A1CE-9717-DAF0460B1C06}"/>
              </a:ext>
            </a:extLst>
          </p:cNvPr>
          <p:cNvSpPr>
            <a:spLocks noGrp="1"/>
          </p:cNvSpPr>
          <p:nvPr>
            <p:ph type="sldNum" sz="quarter" idx="12"/>
          </p:nvPr>
        </p:nvSpPr>
        <p:spPr/>
        <p:txBody>
          <a:bodyPr/>
          <a:lstStyle/>
          <a:p>
            <a:fld id="{F023C433-4BC2-4B05-83E8-0101CFFB111C}" type="slidenum">
              <a:rPr lang="en-GB" smtClean="0"/>
              <a:t>‹#›</a:t>
            </a:fld>
            <a:endParaRPr lang="en-GB"/>
          </a:p>
        </p:txBody>
      </p:sp>
    </p:spTree>
    <p:extLst>
      <p:ext uri="{BB962C8B-B14F-4D97-AF65-F5344CB8AC3E}">
        <p14:creationId xmlns:p14="http://schemas.microsoft.com/office/powerpoint/2010/main" val="952577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9D86C-E38B-7F94-BC79-82920303669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65B7A2A-949A-31C8-29F2-DA761A25C8A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8DE827E-D095-9ACA-873B-E5FF3817CD2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6ED384B-15FB-8966-3593-1F7442F44648}"/>
              </a:ext>
            </a:extLst>
          </p:cNvPr>
          <p:cNvSpPr>
            <a:spLocks noGrp="1"/>
          </p:cNvSpPr>
          <p:nvPr>
            <p:ph type="dt" sz="half" idx="10"/>
          </p:nvPr>
        </p:nvSpPr>
        <p:spPr/>
        <p:txBody>
          <a:bodyPr/>
          <a:lstStyle/>
          <a:p>
            <a:fld id="{D2EB9B09-0CA3-4E15-BA00-1934E5B8B687}" type="datetimeFigureOut">
              <a:rPr lang="en-GB" smtClean="0"/>
              <a:t>11/04/2023</a:t>
            </a:fld>
            <a:endParaRPr lang="en-GB"/>
          </a:p>
        </p:txBody>
      </p:sp>
      <p:sp>
        <p:nvSpPr>
          <p:cNvPr id="6" name="Footer Placeholder 5">
            <a:extLst>
              <a:ext uri="{FF2B5EF4-FFF2-40B4-BE49-F238E27FC236}">
                <a16:creationId xmlns:a16="http://schemas.microsoft.com/office/drawing/2014/main" id="{D9458FD3-6818-4BC4-907F-F2887F9DD65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63D974B-C391-3421-CFE2-954A7550A3AD}"/>
              </a:ext>
            </a:extLst>
          </p:cNvPr>
          <p:cNvSpPr>
            <a:spLocks noGrp="1"/>
          </p:cNvSpPr>
          <p:nvPr>
            <p:ph type="sldNum" sz="quarter" idx="12"/>
          </p:nvPr>
        </p:nvSpPr>
        <p:spPr/>
        <p:txBody>
          <a:bodyPr/>
          <a:lstStyle/>
          <a:p>
            <a:fld id="{F023C433-4BC2-4B05-83E8-0101CFFB111C}" type="slidenum">
              <a:rPr lang="en-GB" smtClean="0"/>
              <a:t>‹#›</a:t>
            </a:fld>
            <a:endParaRPr lang="en-GB"/>
          </a:p>
        </p:txBody>
      </p:sp>
    </p:spTree>
    <p:extLst>
      <p:ext uri="{BB962C8B-B14F-4D97-AF65-F5344CB8AC3E}">
        <p14:creationId xmlns:p14="http://schemas.microsoft.com/office/powerpoint/2010/main" val="2227779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123BD-9C04-4433-65F6-03C80423547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E3E6EAE-AE59-4618-2BA4-67B3857EF7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8EBE73C-16D5-843F-AF46-3F05A484E9A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45307D7-F628-7254-69FB-0B7722479FF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96A322D-9F73-77EE-AEF7-1D4382DA6B6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2CD6A59-D360-B834-6EF3-71D0FA171EAB}"/>
              </a:ext>
            </a:extLst>
          </p:cNvPr>
          <p:cNvSpPr>
            <a:spLocks noGrp="1"/>
          </p:cNvSpPr>
          <p:nvPr>
            <p:ph type="dt" sz="half" idx="10"/>
          </p:nvPr>
        </p:nvSpPr>
        <p:spPr/>
        <p:txBody>
          <a:bodyPr/>
          <a:lstStyle/>
          <a:p>
            <a:fld id="{D2EB9B09-0CA3-4E15-BA00-1934E5B8B687}" type="datetimeFigureOut">
              <a:rPr lang="en-GB" smtClean="0"/>
              <a:t>11/04/2023</a:t>
            </a:fld>
            <a:endParaRPr lang="en-GB"/>
          </a:p>
        </p:txBody>
      </p:sp>
      <p:sp>
        <p:nvSpPr>
          <p:cNvPr id="8" name="Footer Placeholder 7">
            <a:extLst>
              <a:ext uri="{FF2B5EF4-FFF2-40B4-BE49-F238E27FC236}">
                <a16:creationId xmlns:a16="http://schemas.microsoft.com/office/drawing/2014/main" id="{19DF1CED-544E-1547-5DAA-CF7F1A348BB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44DD585-2C7D-691C-87DC-37AD35A87D90}"/>
              </a:ext>
            </a:extLst>
          </p:cNvPr>
          <p:cNvSpPr>
            <a:spLocks noGrp="1"/>
          </p:cNvSpPr>
          <p:nvPr>
            <p:ph type="sldNum" sz="quarter" idx="12"/>
          </p:nvPr>
        </p:nvSpPr>
        <p:spPr/>
        <p:txBody>
          <a:bodyPr/>
          <a:lstStyle/>
          <a:p>
            <a:fld id="{F023C433-4BC2-4B05-83E8-0101CFFB111C}" type="slidenum">
              <a:rPr lang="en-GB" smtClean="0"/>
              <a:t>‹#›</a:t>
            </a:fld>
            <a:endParaRPr lang="en-GB"/>
          </a:p>
        </p:txBody>
      </p:sp>
    </p:spTree>
    <p:extLst>
      <p:ext uri="{BB962C8B-B14F-4D97-AF65-F5344CB8AC3E}">
        <p14:creationId xmlns:p14="http://schemas.microsoft.com/office/powerpoint/2010/main" val="3622462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4F980-F71A-F5E3-D8EB-8BF1E461F40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C83661C-8AAD-C2E6-1567-7B47AE3B64D1}"/>
              </a:ext>
            </a:extLst>
          </p:cNvPr>
          <p:cNvSpPr>
            <a:spLocks noGrp="1"/>
          </p:cNvSpPr>
          <p:nvPr>
            <p:ph type="dt" sz="half" idx="10"/>
          </p:nvPr>
        </p:nvSpPr>
        <p:spPr/>
        <p:txBody>
          <a:bodyPr/>
          <a:lstStyle/>
          <a:p>
            <a:fld id="{D2EB9B09-0CA3-4E15-BA00-1934E5B8B687}" type="datetimeFigureOut">
              <a:rPr lang="en-GB" smtClean="0"/>
              <a:t>11/04/2023</a:t>
            </a:fld>
            <a:endParaRPr lang="en-GB"/>
          </a:p>
        </p:txBody>
      </p:sp>
      <p:sp>
        <p:nvSpPr>
          <p:cNvPr id="4" name="Footer Placeholder 3">
            <a:extLst>
              <a:ext uri="{FF2B5EF4-FFF2-40B4-BE49-F238E27FC236}">
                <a16:creationId xmlns:a16="http://schemas.microsoft.com/office/drawing/2014/main" id="{E104E889-96B0-032C-A6FB-3BAD93759A0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51670E7-46DE-5F0C-A55C-B3281B7497D6}"/>
              </a:ext>
            </a:extLst>
          </p:cNvPr>
          <p:cNvSpPr>
            <a:spLocks noGrp="1"/>
          </p:cNvSpPr>
          <p:nvPr>
            <p:ph type="sldNum" sz="quarter" idx="12"/>
          </p:nvPr>
        </p:nvSpPr>
        <p:spPr/>
        <p:txBody>
          <a:bodyPr/>
          <a:lstStyle/>
          <a:p>
            <a:fld id="{F023C433-4BC2-4B05-83E8-0101CFFB111C}" type="slidenum">
              <a:rPr lang="en-GB" smtClean="0"/>
              <a:t>‹#›</a:t>
            </a:fld>
            <a:endParaRPr lang="en-GB"/>
          </a:p>
        </p:txBody>
      </p:sp>
    </p:spTree>
    <p:extLst>
      <p:ext uri="{BB962C8B-B14F-4D97-AF65-F5344CB8AC3E}">
        <p14:creationId xmlns:p14="http://schemas.microsoft.com/office/powerpoint/2010/main" val="891533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FC06E46-38D1-672F-9A15-D1173D0AFAA2}"/>
              </a:ext>
            </a:extLst>
          </p:cNvPr>
          <p:cNvSpPr>
            <a:spLocks noGrp="1"/>
          </p:cNvSpPr>
          <p:nvPr>
            <p:ph type="dt" sz="half" idx="10"/>
          </p:nvPr>
        </p:nvSpPr>
        <p:spPr/>
        <p:txBody>
          <a:bodyPr/>
          <a:lstStyle/>
          <a:p>
            <a:fld id="{D2EB9B09-0CA3-4E15-BA00-1934E5B8B687}" type="datetimeFigureOut">
              <a:rPr lang="en-GB" smtClean="0"/>
              <a:t>11/04/2023</a:t>
            </a:fld>
            <a:endParaRPr lang="en-GB"/>
          </a:p>
        </p:txBody>
      </p:sp>
      <p:sp>
        <p:nvSpPr>
          <p:cNvPr id="3" name="Footer Placeholder 2">
            <a:extLst>
              <a:ext uri="{FF2B5EF4-FFF2-40B4-BE49-F238E27FC236}">
                <a16:creationId xmlns:a16="http://schemas.microsoft.com/office/drawing/2014/main" id="{D5CA0A22-1F53-E020-EBD4-EC2C603B557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11D6F6B-06F7-031A-2D34-0A01C2D8F56C}"/>
              </a:ext>
            </a:extLst>
          </p:cNvPr>
          <p:cNvSpPr>
            <a:spLocks noGrp="1"/>
          </p:cNvSpPr>
          <p:nvPr>
            <p:ph type="sldNum" sz="quarter" idx="12"/>
          </p:nvPr>
        </p:nvSpPr>
        <p:spPr/>
        <p:txBody>
          <a:bodyPr/>
          <a:lstStyle/>
          <a:p>
            <a:fld id="{F023C433-4BC2-4B05-83E8-0101CFFB111C}" type="slidenum">
              <a:rPr lang="en-GB" smtClean="0"/>
              <a:t>‹#›</a:t>
            </a:fld>
            <a:endParaRPr lang="en-GB"/>
          </a:p>
        </p:txBody>
      </p:sp>
    </p:spTree>
    <p:extLst>
      <p:ext uri="{BB962C8B-B14F-4D97-AF65-F5344CB8AC3E}">
        <p14:creationId xmlns:p14="http://schemas.microsoft.com/office/powerpoint/2010/main" val="2032868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1FA51-2CB6-79CC-DA4F-1ECE27C585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C3D7607-FCBD-F2A3-BC83-A6F3569346F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301B60D-1B23-AF8D-1E1A-70D240D840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B0D820F-B515-3309-F2CE-FD28FC085C54}"/>
              </a:ext>
            </a:extLst>
          </p:cNvPr>
          <p:cNvSpPr>
            <a:spLocks noGrp="1"/>
          </p:cNvSpPr>
          <p:nvPr>
            <p:ph type="dt" sz="half" idx="10"/>
          </p:nvPr>
        </p:nvSpPr>
        <p:spPr/>
        <p:txBody>
          <a:bodyPr/>
          <a:lstStyle/>
          <a:p>
            <a:fld id="{D2EB9B09-0CA3-4E15-BA00-1934E5B8B687}" type="datetimeFigureOut">
              <a:rPr lang="en-GB" smtClean="0"/>
              <a:t>11/04/2023</a:t>
            </a:fld>
            <a:endParaRPr lang="en-GB"/>
          </a:p>
        </p:txBody>
      </p:sp>
      <p:sp>
        <p:nvSpPr>
          <p:cNvPr id="6" name="Footer Placeholder 5">
            <a:extLst>
              <a:ext uri="{FF2B5EF4-FFF2-40B4-BE49-F238E27FC236}">
                <a16:creationId xmlns:a16="http://schemas.microsoft.com/office/drawing/2014/main" id="{C2857A57-E144-B159-3865-BD58054A4A8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F758359-C5B2-5980-B9C0-ECEE378059B1}"/>
              </a:ext>
            </a:extLst>
          </p:cNvPr>
          <p:cNvSpPr>
            <a:spLocks noGrp="1"/>
          </p:cNvSpPr>
          <p:nvPr>
            <p:ph type="sldNum" sz="quarter" idx="12"/>
          </p:nvPr>
        </p:nvSpPr>
        <p:spPr/>
        <p:txBody>
          <a:bodyPr/>
          <a:lstStyle/>
          <a:p>
            <a:fld id="{F023C433-4BC2-4B05-83E8-0101CFFB111C}" type="slidenum">
              <a:rPr lang="en-GB" smtClean="0"/>
              <a:t>‹#›</a:t>
            </a:fld>
            <a:endParaRPr lang="en-GB"/>
          </a:p>
        </p:txBody>
      </p:sp>
    </p:spTree>
    <p:extLst>
      <p:ext uri="{BB962C8B-B14F-4D97-AF65-F5344CB8AC3E}">
        <p14:creationId xmlns:p14="http://schemas.microsoft.com/office/powerpoint/2010/main" val="3057543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CE850-D647-2BAA-1553-F181769A9B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CCEBD3D-A3A4-C3B0-B8DC-3679E5865E9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2636CCC-21B7-B8FD-3146-48F1C70A18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2210FB-75BD-B853-7CE1-EFD998232033}"/>
              </a:ext>
            </a:extLst>
          </p:cNvPr>
          <p:cNvSpPr>
            <a:spLocks noGrp="1"/>
          </p:cNvSpPr>
          <p:nvPr>
            <p:ph type="dt" sz="half" idx="10"/>
          </p:nvPr>
        </p:nvSpPr>
        <p:spPr/>
        <p:txBody>
          <a:bodyPr/>
          <a:lstStyle/>
          <a:p>
            <a:fld id="{D2EB9B09-0CA3-4E15-BA00-1934E5B8B687}" type="datetimeFigureOut">
              <a:rPr lang="en-GB" smtClean="0"/>
              <a:t>11/04/2023</a:t>
            </a:fld>
            <a:endParaRPr lang="en-GB"/>
          </a:p>
        </p:txBody>
      </p:sp>
      <p:sp>
        <p:nvSpPr>
          <p:cNvPr id="6" name="Footer Placeholder 5">
            <a:extLst>
              <a:ext uri="{FF2B5EF4-FFF2-40B4-BE49-F238E27FC236}">
                <a16:creationId xmlns:a16="http://schemas.microsoft.com/office/drawing/2014/main" id="{A9FA9A60-D0AA-015F-3C20-DA8E353F115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07A497A-865F-FDC3-A8FB-F933E8F041A5}"/>
              </a:ext>
            </a:extLst>
          </p:cNvPr>
          <p:cNvSpPr>
            <a:spLocks noGrp="1"/>
          </p:cNvSpPr>
          <p:nvPr>
            <p:ph type="sldNum" sz="quarter" idx="12"/>
          </p:nvPr>
        </p:nvSpPr>
        <p:spPr/>
        <p:txBody>
          <a:bodyPr/>
          <a:lstStyle/>
          <a:p>
            <a:fld id="{F023C433-4BC2-4B05-83E8-0101CFFB111C}" type="slidenum">
              <a:rPr lang="en-GB" smtClean="0"/>
              <a:t>‹#›</a:t>
            </a:fld>
            <a:endParaRPr lang="en-GB"/>
          </a:p>
        </p:txBody>
      </p:sp>
    </p:spTree>
    <p:extLst>
      <p:ext uri="{BB962C8B-B14F-4D97-AF65-F5344CB8AC3E}">
        <p14:creationId xmlns:p14="http://schemas.microsoft.com/office/powerpoint/2010/main" val="2038033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51EDA02-1A8A-85CA-9A7D-750BAB4A042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CEE3449-50BB-F459-C198-6EC69C1641F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90536A8-53FB-190C-3FF0-06302D4DF23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EB9B09-0CA3-4E15-BA00-1934E5B8B687}" type="datetimeFigureOut">
              <a:rPr lang="en-GB" smtClean="0"/>
              <a:t>11/04/2023</a:t>
            </a:fld>
            <a:endParaRPr lang="en-GB"/>
          </a:p>
        </p:txBody>
      </p:sp>
      <p:sp>
        <p:nvSpPr>
          <p:cNvPr id="5" name="Footer Placeholder 4">
            <a:extLst>
              <a:ext uri="{FF2B5EF4-FFF2-40B4-BE49-F238E27FC236}">
                <a16:creationId xmlns:a16="http://schemas.microsoft.com/office/drawing/2014/main" id="{C76C0C5D-926E-0EE2-03C3-0900E1602FB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B7A4653-1CBA-F2A2-17A0-32068770AFE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23C433-4BC2-4B05-83E8-0101CFFB111C}" type="slidenum">
              <a:rPr lang="en-GB" smtClean="0"/>
              <a:t>‹#›</a:t>
            </a:fld>
            <a:endParaRPr lang="en-GB"/>
          </a:p>
        </p:txBody>
      </p:sp>
    </p:spTree>
    <p:extLst>
      <p:ext uri="{BB962C8B-B14F-4D97-AF65-F5344CB8AC3E}">
        <p14:creationId xmlns:p14="http://schemas.microsoft.com/office/powerpoint/2010/main" val="38362137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2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3421BA56-9692-2FD6-E34A-9F616431C1DB}"/>
              </a:ext>
            </a:extLst>
          </p:cNvPr>
          <p:cNvSpPr>
            <a:spLocks noGrp="1"/>
          </p:cNvSpPr>
          <p:nvPr>
            <p:ph type="ctrTitle"/>
          </p:nvPr>
        </p:nvSpPr>
        <p:spPr>
          <a:xfrm>
            <a:off x="1314824" y="735106"/>
            <a:ext cx="10053763" cy="2928470"/>
          </a:xfrm>
        </p:spPr>
        <p:txBody>
          <a:bodyPr anchor="b">
            <a:normAutofit/>
          </a:bodyPr>
          <a:lstStyle/>
          <a:p>
            <a:pPr algn="l"/>
            <a:r>
              <a:rPr lang="en-GB" sz="4800" dirty="0">
                <a:solidFill>
                  <a:srgbClr val="FFFFFF"/>
                </a:solidFill>
              </a:rPr>
              <a:t>SESLIP Continuing Care Session</a:t>
            </a:r>
          </a:p>
        </p:txBody>
      </p:sp>
      <p:sp>
        <p:nvSpPr>
          <p:cNvPr id="3" name="Subtitle 2">
            <a:extLst>
              <a:ext uri="{FF2B5EF4-FFF2-40B4-BE49-F238E27FC236}">
                <a16:creationId xmlns:a16="http://schemas.microsoft.com/office/drawing/2014/main" id="{CD12E198-47B2-5DC3-F69F-80868963D43E}"/>
              </a:ext>
            </a:extLst>
          </p:cNvPr>
          <p:cNvSpPr>
            <a:spLocks noGrp="1"/>
          </p:cNvSpPr>
          <p:nvPr>
            <p:ph type="subTitle" idx="1"/>
          </p:nvPr>
        </p:nvSpPr>
        <p:spPr>
          <a:xfrm>
            <a:off x="1350682" y="4870824"/>
            <a:ext cx="10005951" cy="1458258"/>
          </a:xfrm>
        </p:spPr>
        <p:txBody>
          <a:bodyPr anchor="ctr">
            <a:normAutofit/>
          </a:bodyPr>
          <a:lstStyle/>
          <a:p>
            <a:pPr algn="r"/>
            <a:r>
              <a:rPr lang="en-GB" dirty="0"/>
              <a:t>Suzanne Smith</a:t>
            </a:r>
          </a:p>
          <a:p>
            <a:pPr algn="r"/>
            <a:r>
              <a:rPr lang="en-GB" dirty="0"/>
              <a:t>Hayley Maspero</a:t>
            </a:r>
          </a:p>
          <a:p>
            <a:pPr algn="r"/>
            <a:r>
              <a:rPr lang="en-GB" sz="1800" dirty="0"/>
              <a:t>April 2023</a:t>
            </a:r>
          </a:p>
        </p:txBody>
      </p:sp>
    </p:spTree>
    <p:extLst>
      <p:ext uri="{BB962C8B-B14F-4D97-AF65-F5344CB8AC3E}">
        <p14:creationId xmlns:p14="http://schemas.microsoft.com/office/powerpoint/2010/main" val="2131192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9B2F33A-D681-ABC2-2682-BA0B3BED4F10}"/>
              </a:ext>
            </a:extLst>
          </p:cNvPr>
          <p:cNvSpPr>
            <a:spLocks noGrp="1"/>
          </p:cNvSpPr>
          <p:nvPr>
            <p:ph type="title"/>
          </p:nvPr>
        </p:nvSpPr>
        <p:spPr>
          <a:xfrm>
            <a:off x="459347" y="294538"/>
            <a:ext cx="10808204" cy="1033669"/>
          </a:xfrm>
        </p:spPr>
        <p:txBody>
          <a:bodyPr>
            <a:normAutofit/>
          </a:bodyPr>
          <a:lstStyle/>
          <a:p>
            <a:r>
              <a:rPr lang="en-GB" sz="4000" dirty="0">
                <a:solidFill>
                  <a:srgbClr val="FFFFFF"/>
                </a:solidFill>
              </a:rPr>
              <a:t>Then						Now</a:t>
            </a:r>
          </a:p>
        </p:txBody>
      </p:sp>
      <p:graphicFrame>
        <p:nvGraphicFramePr>
          <p:cNvPr id="4" name="Content Placeholder 3">
            <a:extLst>
              <a:ext uri="{FF2B5EF4-FFF2-40B4-BE49-F238E27FC236}">
                <a16:creationId xmlns:a16="http://schemas.microsoft.com/office/drawing/2014/main" id="{549BC020-3AA2-EE10-EC3F-DC46364B867B}"/>
              </a:ext>
            </a:extLst>
          </p:cNvPr>
          <p:cNvGraphicFramePr>
            <a:graphicFrameLocks noGrp="1"/>
          </p:cNvGraphicFramePr>
          <p:nvPr>
            <p:ph idx="1"/>
            <p:extLst>
              <p:ext uri="{D42A27DB-BD31-4B8C-83A1-F6EECF244321}">
                <p14:modId xmlns:p14="http://schemas.microsoft.com/office/powerpoint/2010/main" val="875895879"/>
              </p:ext>
            </p:extLst>
          </p:nvPr>
        </p:nvGraphicFramePr>
        <p:xfrm>
          <a:off x="677333" y="2309730"/>
          <a:ext cx="4859868" cy="36833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 name="Content Placeholder 3">
            <a:extLst>
              <a:ext uri="{FF2B5EF4-FFF2-40B4-BE49-F238E27FC236}">
                <a16:creationId xmlns:a16="http://schemas.microsoft.com/office/drawing/2014/main" id="{59CA21CE-3C97-3D2D-CD8C-B6B53E518128}"/>
              </a:ext>
            </a:extLst>
          </p:cNvPr>
          <p:cNvGraphicFramePr>
            <a:graphicFrameLocks/>
          </p:cNvGraphicFramePr>
          <p:nvPr>
            <p:extLst>
              <p:ext uri="{D42A27DB-BD31-4B8C-83A1-F6EECF244321}">
                <p14:modId xmlns:p14="http://schemas.microsoft.com/office/powerpoint/2010/main" val="830684044"/>
              </p:ext>
            </p:extLst>
          </p:nvPr>
        </p:nvGraphicFramePr>
        <p:xfrm>
          <a:off x="6434666" y="2717800"/>
          <a:ext cx="4859868" cy="28448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8128277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E23F83E-513E-D76C-0C40-7BDD093935B5}"/>
              </a:ext>
            </a:extLst>
          </p:cNvPr>
          <p:cNvSpPr>
            <a:spLocks noGrp="1"/>
          </p:cNvSpPr>
          <p:nvPr>
            <p:ph type="title"/>
          </p:nvPr>
        </p:nvSpPr>
        <p:spPr>
          <a:xfrm>
            <a:off x="1371597" y="348865"/>
            <a:ext cx="10044023" cy="877729"/>
          </a:xfrm>
        </p:spPr>
        <p:txBody>
          <a:bodyPr anchor="ctr">
            <a:normAutofit/>
          </a:bodyPr>
          <a:lstStyle/>
          <a:p>
            <a:r>
              <a:rPr lang="en-GB" sz="4000">
                <a:solidFill>
                  <a:srgbClr val="FFFFFF"/>
                </a:solidFill>
              </a:rPr>
              <a:t>Initial Business Case</a:t>
            </a:r>
          </a:p>
        </p:txBody>
      </p:sp>
      <p:graphicFrame>
        <p:nvGraphicFramePr>
          <p:cNvPr id="5" name="Content Placeholder 2">
            <a:extLst>
              <a:ext uri="{FF2B5EF4-FFF2-40B4-BE49-F238E27FC236}">
                <a16:creationId xmlns:a16="http://schemas.microsoft.com/office/drawing/2014/main" id="{99F6CA41-30DD-0E86-E89C-6FB7411D2B6C}"/>
              </a:ext>
            </a:extLst>
          </p:cNvPr>
          <p:cNvGraphicFramePr>
            <a:graphicFrameLocks noGrp="1"/>
          </p:cNvGraphicFramePr>
          <p:nvPr>
            <p:ph idx="1"/>
            <p:extLst>
              <p:ext uri="{D42A27DB-BD31-4B8C-83A1-F6EECF244321}">
                <p14:modId xmlns:p14="http://schemas.microsoft.com/office/powerpoint/2010/main" val="575191964"/>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32616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D43B875-CD44-72AC-22B2-603D7625CB91}"/>
              </a:ext>
            </a:extLst>
          </p:cNvPr>
          <p:cNvSpPr>
            <a:spLocks noGrp="1"/>
          </p:cNvSpPr>
          <p:nvPr>
            <p:ph type="title"/>
          </p:nvPr>
        </p:nvSpPr>
        <p:spPr>
          <a:xfrm>
            <a:off x="826396" y="586855"/>
            <a:ext cx="4230100" cy="3387497"/>
          </a:xfrm>
        </p:spPr>
        <p:txBody>
          <a:bodyPr anchor="b">
            <a:normAutofit/>
          </a:bodyPr>
          <a:lstStyle/>
          <a:p>
            <a:pPr algn="r"/>
            <a:r>
              <a:rPr lang="en-GB" sz="4000">
                <a:solidFill>
                  <a:srgbClr val="FFFFFF"/>
                </a:solidFill>
              </a:rPr>
              <a:t>Outcomes</a:t>
            </a:r>
          </a:p>
        </p:txBody>
      </p:sp>
      <p:sp>
        <p:nvSpPr>
          <p:cNvPr id="3" name="Content Placeholder 2">
            <a:extLst>
              <a:ext uri="{FF2B5EF4-FFF2-40B4-BE49-F238E27FC236}">
                <a16:creationId xmlns:a16="http://schemas.microsoft.com/office/drawing/2014/main" id="{B9129DD8-B772-97B2-CB0A-FAB55FBEEEB8}"/>
              </a:ext>
            </a:extLst>
          </p:cNvPr>
          <p:cNvSpPr>
            <a:spLocks noGrp="1"/>
          </p:cNvSpPr>
          <p:nvPr>
            <p:ph idx="1"/>
          </p:nvPr>
        </p:nvSpPr>
        <p:spPr>
          <a:xfrm>
            <a:off x="6503158" y="649480"/>
            <a:ext cx="4862447" cy="5546047"/>
          </a:xfrm>
        </p:spPr>
        <p:txBody>
          <a:bodyPr anchor="ctr">
            <a:normAutofit/>
          </a:bodyPr>
          <a:lstStyle/>
          <a:p>
            <a:r>
              <a:rPr lang="en-GB" sz="2000" dirty="0"/>
              <a:t>The team was established in Q3 of 18/19.</a:t>
            </a:r>
          </a:p>
          <a:p>
            <a:r>
              <a:rPr lang="en-GB" sz="2000" dirty="0"/>
              <a:t>By Q3 of 20/21:</a:t>
            </a:r>
          </a:p>
          <a:p>
            <a:pPr lvl="1"/>
            <a:r>
              <a:rPr lang="en-GB" sz="1600" dirty="0"/>
              <a:t>number of children eligible for CC increased by 64 </a:t>
            </a:r>
          </a:p>
          <a:p>
            <a:pPr lvl="1"/>
            <a:r>
              <a:rPr lang="en-GB" sz="1600" dirty="0"/>
              <a:t>increase in health income of nearly £1m.  </a:t>
            </a:r>
          </a:p>
          <a:p>
            <a:pPr lvl="1"/>
            <a:endParaRPr lang="en-GB" sz="1600" dirty="0"/>
          </a:p>
          <a:p>
            <a:r>
              <a:rPr lang="en-GB" sz="2000" dirty="0"/>
              <a:t>Based on the teams performance, the team was made permanent in April 2021 at a cost of £168k per year.</a:t>
            </a:r>
          </a:p>
          <a:p>
            <a:r>
              <a:rPr lang="en-GB" sz="2000" dirty="0"/>
              <a:t>Key to the success of the team was the implementation of the Multi Agency Resourcing Panel (MARP) which is co-chaired between Health and Children’s Services and has equal voting rights between Health, Social Care and Education.</a:t>
            </a:r>
          </a:p>
          <a:p>
            <a:endParaRPr lang="en-GB" sz="2000" dirty="0"/>
          </a:p>
        </p:txBody>
      </p:sp>
    </p:spTree>
    <p:extLst>
      <p:ext uri="{BB962C8B-B14F-4D97-AF65-F5344CB8AC3E}">
        <p14:creationId xmlns:p14="http://schemas.microsoft.com/office/powerpoint/2010/main" val="21035310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23E695B-32F7-4E70-AD28-016485473F13}"/>
              </a:ext>
            </a:extLst>
          </p:cNvPr>
          <p:cNvSpPr>
            <a:spLocks noGrp="1"/>
          </p:cNvSpPr>
          <p:nvPr>
            <p:ph type="title"/>
          </p:nvPr>
        </p:nvSpPr>
        <p:spPr>
          <a:xfrm>
            <a:off x="1371599" y="294538"/>
            <a:ext cx="9895951" cy="1033669"/>
          </a:xfrm>
        </p:spPr>
        <p:txBody>
          <a:bodyPr>
            <a:normAutofit/>
          </a:bodyPr>
          <a:lstStyle/>
          <a:p>
            <a:r>
              <a:rPr lang="en-GB" sz="4000" dirty="0">
                <a:solidFill>
                  <a:srgbClr val="FFFFFF"/>
                </a:solidFill>
              </a:rPr>
              <a:t>Standardised Funding Model</a:t>
            </a:r>
          </a:p>
        </p:txBody>
      </p:sp>
      <p:sp>
        <p:nvSpPr>
          <p:cNvPr id="3" name="Content Placeholder 2">
            <a:extLst>
              <a:ext uri="{FF2B5EF4-FFF2-40B4-BE49-F238E27FC236}">
                <a16:creationId xmlns:a16="http://schemas.microsoft.com/office/drawing/2014/main" id="{E117ECDF-27DA-1A12-EC3F-0FC4A11B4085}"/>
              </a:ext>
            </a:extLst>
          </p:cNvPr>
          <p:cNvSpPr>
            <a:spLocks noGrp="1"/>
          </p:cNvSpPr>
          <p:nvPr>
            <p:ph idx="1"/>
          </p:nvPr>
        </p:nvSpPr>
        <p:spPr>
          <a:xfrm>
            <a:off x="332350" y="1989802"/>
            <a:ext cx="4468249" cy="4274355"/>
          </a:xfrm>
          <a:ln w="28575">
            <a:solidFill>
              <a:srgbClr val="0070C0"/>
            </a:solidFill>
          </a:ln>
        </p:spPr>
        <p:txBody>
          <a:bodyPr anchor="ctr">
            <a:normAutofit/>
          </a:bodyPr>
          <a:lstStyle/>
          <a:p>
            <a:pPr marL="0" indent="0">
              <a:buNone/>
            </a:pPr>
            <a:r>
              <a:rPr lang="en-GB" sz="1200" b="1" dirty="0"/>
              <a:t>The overall aim of implementing a standard funding model was to:</a:t>
            </a:r>
          </a:p>
          <a:p>
            <a:pPr>
              <a:buFont typeface="Wingdings" panose="05000000000000000000" pitchFamily="2" charset="2"/>
              <a:buChar char="Ø"/>
            </a:pPr>
            <a:r>
              <a:rPr lang="en-GB" sz="1200" dirty="0"/>
              <a:t> Streamline processes improving the experience for children and families</a:t>
            </a:r>
          </a:p>
          <a:p>
            <a:pPr>
              <a:buFont typeface="Wingdings" panose="05000000000000000000" pitchFamily="2" charset="2"/>
              <a:buChar char="Ø"/>
            </a:pPr>
            <a:r>
              <a:rPr lang="en-GB" sz="1200" dirty="0"/>
              <a:t>Free up staff time to increase throughput to meet statutory timelines</a:t>
            </a:r>
          </a:p>
          <a:p>
            <a:pPr>
              <a:buFont typeface="Wingdings" panose="05000000000000000000" pitchFamily="2" charset="2"/>
              <a:buChar char="Ø"/>
            </a:pPr>
            <a:r>
              <a:rPr lang="en-GB" sz="1200" dirty="0"/>
              <a:t>Enable social workers to spend more quality time with children and families working towards improved outcomes</a:t>
            </a:r>
          </a:p>
          <a:p>
            <a:pPr>
              <a:buFont typeface="Wingdings" panose="05000000000000000000" pitchFamily="2" charset="2"/>
              <a:buChar char="Ø"/>
            </a:pPr>
            <a:r>
              <a:rPr lang="en-GB" sz="1200" dirty="0"/>
              <a:t>Be congruent to improving partnership working relationships.</a:t>
            </a:r>
          </a:p>
          <a:p>
            <a:pPr marL="0" indent="0">
              <a:buNone/>
            </a:pPr>
            <a:endParaRPr lang="en-GB" sz="1200" dirty="0"/>
          </a:p>
          <a:p>
            <a:pPr marL="0" indent="0">
              <a:buNone/>
            </a:pPr>
            <a:r>
              <a:rPr lang="en-GB" sz="1200" b="1" dirty="0"/>
              <a:t>Objectives</a:t>
            </a:r>
          </a:p>
          <a:p>
            <a:pPr marL="0" indent="0">
              <a:buNone/>
            </a:pPr>
            <a:r>
              <a:rPr lang="en-GB" sz="1200" dirty="0"/>
              <a:t>Agreed joint objectives to</a:t>
            </a:r>
          </a:p>
          <a:p>
            <a:pPr marL="228600" lvl="1">
              <a:spcBef>
                <a:spcPts val="1000"/>
              </a:spcBef>
              <a:buFont typeface="Wingdings" panose="05000000000000000000" pitchFamily="2" charset="2"/>
              <a:buChar char="Ø"/>
            </a:pPr>
            <a:r>
              <a:rPr lang="en-GB" sz="1200" dirty="0"/>
              <a:t>Implement a transparent and easy to use standard funding model.</a:t>
            </a:r>
          </a:p>
          <a:p>
            <a:pPr marL="228600" lvl="1">
              <a:spcBef>
                <a:spcPts val="1000"/>
              </a:spcBef>
              <a:buFont typeface="Wingdings" panose="05000000000000000000" pitchFamily="2" charset="2"/>
              <a:buChar char="Ø"/>
            </a:pPr>
            <a:r>
              <a:rPr lang="en-GB" sz="1200" dirty="0"/>
              <a:t>Improve outcomes for children and families.</a:t>
            </a:r>
          </a:p>
          <a:p>
            <a:pPr marL="228600" lvl="1">
              <a:spcBef>
                <a:spcPts val="1000"/>
              </a:spcBef>
              <a:buFont typeface="Wingdings" panose="05000000000000000000" pitchFamily="2" charset="2"/>
              <a:buChar char="Ø"/>
            </a:pPr>
            <a:r>
              <a:rPr lang="en-GB" sz="1200" dirty="0"/>
              <a:t>Overcome barriers to effective partnership working.</a:t>
            </a:r>
          </a:p>
          <a:p>
            <a:endParaRPr lang="en-GB" sz="1200" dirty="0"/>
          </a:p>
        </p:txBody>
      </p:sp>
      <p:sp>
        <p:nvSpPr>
          <p:cNvPr id="5" name="Content Placeholder 2">
            <a:extLst>
              <a:ext uri="{FF2B5EF4-FFF2-40B4-BE49-F238E27FC236}">
                <a16:creationId xmlns:a16="http://schemas.microsoft.com/office/drawing/2014/main" id="{BFCE9899-0839-2818-6839-CD51D67B7156}"/>
              </a:ext>
            </a:extLst>
          </p:cNvPr>
          <p:cNvSpPr txBox="1">
            <a:spLocks/>
          </p:cNvSpPr>
          <p:nvPr/>
        </p:nvSpPr>
        <p:spPr>
          <a:xfrm>
            <a:off x="6392333" y="2137503"/>
            <a:ext cx="5467317" cy="4425959"/>
          </a:xfrm>
          <a:prstGeom prst="rect">
            <a:avLst/>
          </a:prstGeom>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1200" b="1" dirty="0"/>
              <a:t>Approach</a:t>
            </a:r>
            <a:endParaRPr lang="en-GB" sz="1200" dirty="0"/>
          </a:p>
          <a:p>
            <a:pPr marL="0" indent="0">
              <a:buNone/>
            </a:pPr>
            <a:r>
              <a:rPr lang="en-GB" sz="1200" dirty="0"/>
              <a:t>We baselined the current staff time and cohort costs and completed from financial modelling for the shortlisted options below;</a:t>
            </a:r>
          </a:p>
          <a:p>
            <a:pPr marL="914400" lvl="1" indent="-457200">
              <a:buFont typeface="+mj-lt"/>
              <a:buAutoNum type="arabicPeriod"/>
            </a:pPr>
            <a:r>
              <a:rPr lang="en-GB" sz="1200" dirty="0"/>
              <a:t>Negotiation mode (Current model)</a:t>
            </a:r>
          </a:p>
          <a:p>
            <a:pPr marL="914400" lvl="1" indent="-457200">
              <a:buFont typeface="+mj-lt"/>
              <a:buAutoNum type="arabicPeriod"/>
            </a:pPr>
            <a:r>
              <a:rPr lang="en-GB" sz="1200" dirty="0"/>
              <a:t>Even splits</a:t>
            </a:r>
          </a:p>
          <a:p>
            <a:pPr marL="914400" lvl="1" indent="-457200">
              <a:buFont typeface="+mj-lt"/>
              <a:buAutoNum type="arabicPeriod"/>
            </a:pPr>
            <a:r>
              <a:rPr lang="en-GB" sz="1200" dirty="0"/>
              <a:t>Domain model</a:t>
            </a:r>
          </a:p>
          <a:p>
            <a:pPr marL="0" indent="0">
              <a:buNone/>
            </a:pPr>
            <a:r>
              <a:rPr lang="en-GB" sz="1200" dirty="0"/>
              <a:t>In terms of direct cohort costs, the even splits model estimated a 5% increase to Health and the domain model 6% to Children’s Services.  For staffing costs we assumed that the negotiation and domain models would require more staff time to implement.</a:t>
            </a:r>
          </a:p>
          <a:p>
            <a:pPr marL="0" indent="0">
              <a:buNone/>
            </a:pPr>
            <a:endParaRPr lang="en-GB" sz="1200" dirty="0"/>
          </a:p>
          <a:p>
            <a:pPr marL="0" indent="0">
              <a:buNone/>
            </a:pPr>
            <a:r>
              <a:rPr lang="en-GB" sz="1200" dirty="0"/>
              <a:t>We completed a joint options appraisal where we scored the options against the following critical success factors;</a:t>
            </a:r>
          </a:p>
          <a:p>
            <a:pPr marL="914400" lvl="1" indent="-457200">
              <a:buFont typeface="+mj-lt"/>
              <a:buAutoNum type="arabicPeriod"/>
            </a:pPr>
            <a:r>
              <a:rPr lang="en-GB" sz="1200" dirty="0"/>
              <a:t>Improves outcomes and experience for children and families</a:t>
            </a:r>
          </a:p>
          <a:p>
            <a:pPr marL="914400" lvl="1" indent="-457200">
              <a:buFont typeface="+mj-lt"/>
              <a:buAutoNum type="arabicPeriod"/>
            </a:pPr>
            <a:r>
              <a:rPr lang="en-GB" sz="1200" dirty="0"/>
              <a:t>Transparent and easy to apply which reduces staff time</a:t>
            </a:r>
          </a:p>
          <a:p>
            <a:pPr marL="914400" lvl="1" indent="-457200">
              <a:buFont typeface="+mj-lt"/>
              <a:buAutoNum type="arabicPeriod"/>
            </a:pPr>
            <a:r>
              <a:rPr lang="en-GB" sz="1200" dirty="0"/>
              <a:t>Aligns with outcomes based commissioning</a:t>
            </a:r>
          </a:p>
          <a:p>
            <a:pPr marL="914400" lvl="1" indent="-457200">
              <a:buFont typeface="+mj-lt"/>
              <a:buAutoNum type="arabicPeriod"/>
            </a:pPr>
            <a:r>
              <a:rPr lang="en-GB" sz="1200" dirty="0"/>
              <a:t>Congruent with partnership working</a:t>
            </a:r>
          </a:p>
          <a:p>
            <a:pPr marL="0" indent="0">
              <a:buNone/>
            </a:pPr>
            <a:endParaRPr lang="en-GB" sz="1200" dirty="0"/>
          </a:p>
          <a:p>
            <a:pPr marL="0" indent="0">
              <a:buNone/>
            </a:pPr>
            <a:r>
              <a:rPr lang="en-GB" sz="1200" dirty="0"/>
              <a:t>The highest scoring option was the ‘Even splits’ model because this best met the critical success factors.</a:t>
            </a:r>
          </a:p>
          <a:p>
            <a:endParaRPr lang="en-GB" sz="1200" dirty="0"/>
          </a:p>
          <a:p>
            <a:endParaRPr lang="en-GB" sz="1200" dirty="0"/>
          </a:p>
        </p:txBody>
      </p:sp>
    </p:spTree>
    <p:extLst>
      <p:ext uri="{BB962C8B-B14F-4D97-AF65-F5344CB8AC3E}">
        <p14:creationId xmlns:p14="http://schemas.microsoft.com/office/powerpoint/2010/main" val="13140987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82ABD9C0-3477-5AC0-5493-FECBEE41827D}"/>
              </a:ext>
            </a:extLst>
          </p:cNvPr>
          <p:cNvSpPr>
            <a:spLocks noGrp="1"/>
          </p:cNvSpPr>
          <p:nvPr>
            <p:ph type="title"/>
          </p:nvPr>
        </p:nvSpPr>
        <p:spPr>
          <a:xfrm>
            <a:off x="660041" y="2767106"/>
            <a:ext cx="2880828" cy="3071906"/>
          </a:xfrm>
        </p:spPr>
        <p:txBody>
          <a:bodyPr vert="horz" lIns="91440" tIns="45720" rIns="91440" bIns="45720" rtlCol="0" anchor="t">
            <a:normAutofit/>
          </a:bodyPr>
          <a:lstStyle/>
          <a:p>
            <a:r>
              <a:rPr lang="en-US" sz="4000" kern="1200">
                <a:solidFill>
                  <a:srgbClr val="FFFFFF"/>
                </a:solidFill>
                <a:latin typeface="+mj-lt"/>
                <a:ea typeface="+mj-ea"/>
                <a:cs typeface="+mj-cs"/>
              </a:rPr>
              <a:t>The numbers</a:t>
            </a:r>
          </a:p>
        </p:txBody>
      </p:sp>
      <p:pic>
        <p:nvPicPr>
          <p:cNvPr id="3" name="Picture 2">
            <a:extLst>
              <a:ext uri="{FF2B5EF4-FFF2-40B4-BE49-F238E27FC236}">
                <a16:creationId xmlns:a16="http://schemas.microsoft.com/office/drawing/2014/main" id="{FA27CDA9-883E-4D9C-D946-C31E343ECD07}"/>
              </a:ext>
            </a:extLst>
          </p:cNvPr>
          <p:cNvPicPr>
            <a:picLocks noChangeAspect="1"/>
          </p:cNvPicPr>
          <p:nvPr/>
        </p:nvPicPr>
        <p:blipFill>
          <a:blip r:embed="rId2"/>
          <a:stretch>
            <a:fillRect/>
          </a:stretch>
        </p:blipFill>
        <p:spPr>
          <a:xfrm>
            <a:off x="4254371" y="1058334"/>
            <a:ext cx="7937629" cy="4226789"/>
          </a:xfrm>
          <a:prstGeom prst="rect">
            <a:avLst/>
          </a:prstGeom>
        </p:spPr>
      </p:pic>
    </p:spTree>
    <p:extLst>
      <p:ext uri="{BB962C8B-B14F-4D97-AF65-F5344CB8AC3E}">
        <p14:creationId xmlns:p14="http://schemas.microsoft.com/office/powerpoint/2010/main" val="16144290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79E27D9-03C7-44E2-9FF8-15D0C8506A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7E4801F-F48B-C294-1508-E45E8FACAD99}"/>
              </a:ext>
            </a:extLst>
          </p:cNvPr>
          <p:cNvSpPr>
            <a:spLocks noGrp="1"/>
          </p:cNvSpPr>
          <p:nvPr>
            <p:ph type="title"/>
          </p:nvPr>
        </p:nvSpPr>
        <p:spPr>
          <a:xfrm>
            <a:off x="975530" y="452747"/>
            <a:ext cx="9688296" cy="756457"/>
          </a:xfrm>
        </p:spPr>
        <p:txBody>
          <a:bodyPr anchor="b">
            <a:normAutofit/>
          </a:bodyPr>
          <a:lstStyle/>
          <a:p>
            <a:pPr algn="ctr"/>
            <a:r>
              <a:rPr lang="en-GB" sz="4000" b="1" dirty="0"/>
              <a:t>Issues and Challenges</a:t>
            </a:r>
          </a:p>
        </p:txBody>
      </p:sp>
      <p:sp>
        <p:nvSpPr>
          <p:cNvPr id="3" name="Content Placeholder 2">
            <a:extLst>
              <a:ext uri="{FF2B5EF4-FFF2-40B4-BE49-F238E27FC236}">
                <a16:creationId xmlns:a16="http://schemas.microsoft.com/office/drawing/2014/main" id="{867B1F4F-F377-B747-5113-9CEE70798DD3}"/>
              </a:ext>
            </a:extLst>
          </p:cNvPr>
          <p:cNvSpPr>
            <a:spLocks noGrp="1"/>
          </p:cNvSpPr>
          <p:nvPr>
            <p:ph idx="1"/>
          </p:nvPr>
        </p:nvSpPr>
        <p:spPr>
          <a:xfrm>
            <a:off x="1136397" y="1811868"/>
            <a:ext cx="9688296" cy="4145567"/>
          </a:xfrm>
        </p:spPr>
        <p:txBody>
          <a:bodyPr anchor="t">
            <a:normAutofit/>
          </a:bodyPr>
          <a:lstStyle/>
          <a:p>
            <a:r>
              <a:rPr lang="en-GB" sz="2200" dirty="0"/>
              <a:t>CC or not CC</a:t>
            </a:r>
          </a:p>
          <a:p>
            <a:r>
              <a:rPr lang="en-GB" sz="2200" dirty="0"/>
              <a:t>Capacity to assess</a:t>
            </a:r>
          </a:p>
          <a:p>
            <a:r>
              <a:rPr lang="en-GB" sz="2200" dirty="0"/>
              <a:t>Met need – withdrawal</a:t>
            </a:r>
          </a:p>
          <a:p>
            <a:r>
              <a:rPr lang="en-GB" sz="2200" dirty="0"/>
              <a:t>Complex and challenging behaviour</a:t>
            </a:r>
          </a:p>
          <a:p>
            <a:r>
              <a:rPr lang="en-GB" sz="2200" dirty="0"/>
              <a:t>CAMHS</a:t>
            </a:r>
          </a:p>
          <a:p>
            <a:r>
              <a:rPr lang="en-GB" sz="2200" dirty="0"/>
              <a:t>Anything we would have done differently?</a:t>
            </a:r>
          </a:p>
          <a:p>
            <a:pPr lvl="1"/>
            <a:r>
              <a:rPr lang="en-GB" sz="2200" dirty="0"/>
              <a:t>Capacity for change</a:t>
            </a:r>
          </a:p>
          <a:p>
            <a:pPr lvl="1"/>
            <a:r>
              <a:rPr lang="en-GB" sz="2200" dirty="0"/>
              <a:t>Closer working with placements and commissioning</a:t>
            </a:r>
          </a:p>
        </p:txBody>
      </p:sp>
      <p:sp>
        <p:nvSpPr>
          <p:cNvPr id="10" name="Rectangle 9">
            <a:extLst>
              <a:ext uri="{FF2B5EF4-FFF2-40B4-BE49-F238E27FC236}">
                <a16:creationId xmlns:a16="http://schemas.microsoft.com/office/drawing/2014/main" id="{EEBF1590-3B36-48EE-A89D-3B6F3CB256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78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C8F6C8C-AB5A-4548-942D-E3FD40ACBC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63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068676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78C7A94-2A6C-49CD-916F-ED7A5323C061}"/>
              </a:ext>
            </a:extLst>
          </p:cNvPr>
          <p:cNvSpPr>
            <a:spLocks noGrp="1"/>
          </p:cNvSpPr>
          <p:nvPr>
            <p:ph type="title"/>
          </p:nvPr>
        </p:nvSpPr>
        <p:spPr>
          <a:xfrm>
            <a:off x="1371597" y="348865"/>
            <a:ext cx="10044023" cy="877729"/>
          </a:xfrm>
        </p:spPr>
        <p:txBody>
          <a:bodyPr anchor="ctr">
            <a:normAutofit/>
          </a:bodyPr>
          <a:lstStyle/>
          <a:p>
            <a:r>
              <a:rPr lang="en-GB" sz="4000">
                <a:solidFill>
                  <a:srgbClr val="FFFFFF"/>
                </a:solidFill>
              </a:rPr>
              <a:t>Next Steps</a:t>
            </a:r>
          </a:p>
        </p:txBody>
      </p:sp>
      <p:graphicFrame>
        <p:nvGraphicFramePr>
          <p:cNvPr id="5" name="Content Placeholder 2">
            <a:extLst>
              <a:ext uri="{FF2B5EF4-FFF2-40B4-BE49-F238E27FC236}">
                <a16:creationId xmlns:a16="http://schemas.microsoft.com/office/drawing/2014/main" id="{9BD7D6A6-3010-2CD5-0993-E53BCD4CD0AA}"/>
              </a:ext>
            </a:extLst>
          </p:cNvPr>
          <p:cNvGraphicFramePr>
            <a:graphicFrameLocks noGrp="1"/>
          </p:cNvGraphicFramePr>
          <p:nvPr>
            <p:ph idx="1"/>
            <p:extLst>
              <p:ext uri="{D42A27DB-BD31-4B8C-83A1-F6EECF244321}">
                <p14:modId xmlns:p14="http://schemas.microsoft.com/office/powerpoint/2010/main" val="722365199"/>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376642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9E860401-7544-B0EE-15AF-E40BEB49F462}"/>
              </a:ext>
            </a:extLst>
          </p:cNvPr>
          <p:cNvSpPr>
            <a:spLocks noGrp="1"/>
          </p:cNvSpPr>
          <p:nvPr>
            <p:ph type="title"/>
          </p:nvPr>
        </p:nvSpPr>
        <p:spPr>
          <a:xfrm>
            <a:off x="660041" y="2767106"/>
            <a:ext cx="2880828" cy="3071906"/>
          </a:xfrm>
        </p:spPr>
        <p:txBody>
          <a:bodyPr vert="horz" lIns="91440" tIns="45720" rIns="91440" bIns="45720" rtlCol="0" anchor="t">
            <a:normAutofit/>
          </a:bodyPr>
          <a:lstStyle/>
          <a:p>
            <a:r>
              <a:rPr lang="en-US" sz="4000" kern="1200">
                <a:solidFill>
                  <a:srgbClr val="FFFFFF"/>
                </a:solidFill>
                <a:latin typeface="+mj-lt"/>
                <a:ea typeface="+mj-ea"/>
                <a:cs typeface="+mj-cs"/>
              </a:rPr>
              <a:t>Questions</a:t>
            </a:r>
          </a:p>
        </p:txBody>
      </p:sp>
      <p:pic>
        <p:nvPicPr>
          <p:cNvPr id="7" name="Graphic 6" descr="Help">
            <a:extLst>
              <a:ext uri="{FF2B5EF4-FFF2-40B4-BE49-F238E27FC236}">
                <a16:creationId xmlns:a16="http://schemas.microsoft.com/office/drawing/2014/main" id="{983B6413-7394-5026-462E-4D52165BBFF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153510" y="467208"/>
            <a:ext cx="5923584" cy="5923584"/>
          </a:xfrm>
          <a:prstGeom prst="rect">
            <a:avLst/>
          </a:prstGeom>
        </p:spPr>
      </p:pic>
    </p:spTree>
    <p:extLst>
      <p:ext uri="{BB962C8B-B14F-4D97-AF65-F5344CB8AC3E}">
        <p14:creationId xmlns:p14="http://schemas.microsoft.com/office/powerpoint/2010/main" val="12557853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296</TotalTime>
  <Words>661</Words>
  <Application>Microsoft Office PowerPoint</Application>
  <PresentationFormat>Widescreen</PresentationFormat>
  <Paragraphs>83</Paragraphs>
  <Slides>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Wingdings</vt:lpstr>
      <vt:lpstr>Office Theme</vt:lpstr>
      <vt:lpstr>SESLIP Continuing Care Session</vt:lpstr>
      <vt:lpstr>Then      Now</vt:lpstr>
      <vt:lpstr>Initial Business Case</vt:lpstr>
      <vt:lpstr>Outcomes</vt:lpstr>
      <vt:lpstr>Standardised Funding Model</vt:lpstr>
      <vt:lpstr>The numbers</vt:lpstr>
      <vt:lpstr>Issues and Challenges</vt:lpstr>
      <vt:lpstr>Next Steps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SESLIP Continuing Care Session</dc:title>
  <dc:creator>Smith, Suzanne</dc:creator>
  <cp:lastModifiedBy>Smith, Suzanne</cp:lastModifiedBy>
  <cp:revision>5</cp:revision>
  <dcterms:created xsi:type="dcterms:W3CDTF">2023-03-21T11:40:31Z</dcterms:created>
  <dcterms:modified xsi:type="dcterms:W3CDTF">2023-04-11T16:42:51Z</dcterms:modified>
</cp:coreProperties>
</file>