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70" r:id="rId5"/>
    <p:sldId id="1184" r:id="rId6"/>
    <p:sldId id="5344" r:id="rId7"/>
    <p:sldId id="5333" r:id="rId8"/>
    <p:sldId id="5347" r:id="rId9"/>
    <p:sldId id="5338" r:id="rId10"/>
    <p:sldId id="5343" r:id="rId11"/>
    <p:sldId id="5334" r:id="rId12"/>
    <p:sldId id="5341" r:id="rId13"/>
    <p:sldId id="5340" r:id="rId14"/>
    <p:sldId id="262" r:id="rId15"/>
    <p:sldId id="402" r:id="rId16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orient="horz" pos="1842">
          <p15:clr>
            <a:srgbClr val="A4A3A4"/>
          </p15:clr>
        </p15:guide>
        <p15:guide id="3" orient="horz" pos="3702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754">
          <p15:clr>
            <a:srgbClr val="A4A3A4"/>
          </p15:clr>
        </p15:guide>
        <p15:guide id="7" orient="horz" pos="3748">
          <p15:clr>
            <a:srgbClr val="A4A3A4"/>
          </p15:clr>
        </p15:guide>
        <p15:guide id="8" pos="431">
          <p15:clr>
            <a:srgbClr val="A4A3A4"/>
          </p15:clr>
        </p15:guide>
        <p15:guide id="9" pos="5329">
          <p15:clr>
            <a:srgbClr val="A4A3A4"/>
          </p15:clr>
        </p15:guide>
        <p15:guide id="10" pos="2925">
          <p15:clr>
            <a:srgbClr val="A4A3A4"/>
          </p15:clr>
        </p15:guide>
        <p15:guide id="11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SON, Colette" initials="M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0" autoAdjust="0"/>
    <p:restoredTop sz="86424" autoAdjust="0"/>
  </p:normalViewPr>
  <p:slideViewPr>
    <p:cSldViewPr showGuides="1">
      <p:cViewPr varScale="1">
        <p:scale>
          <a:sx n="68" d="100"/>
          <a:sy n="68" d="100"/>
        </p:scale>
        <p:origin x="729" y="45"/>
      </p:cViewPr>
      <p:guideLst>
        <p:guide orient="horz" pos="618"/>
        <p:guide orient="horz" pos="1842"/>
        <p:guide orient="horz" pos="3702"/>
        <p:guide orient="horz" pos="1026"/>
        <p:guide orient="horz" pos="210"/>
        <p:guide orient="horz" pos="754"/>
        <p:guide orient="horz" pos="3748"/>
        <p:guide pos="431"/>
        <p:guide pos="5329"/>
        <p:guide pos="2925"/>
        <p:guide pos="2835"/>
      </p:guideLst>
    </p:cSldViewPr>
  </p:slideViewPr>
  <p:outlineViewPr>
    <p:cViewPr>
      <p:scale>
        <a:sx n="33" d="100"/>
        <a:sy n="33" d="100"/>
      </p:scale>
      <p:origin x="0" y="-2258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4"/>
    </p:cViewPr>
  </p:sorterViewPr>
  <p:notesViewPr>
    <p:cSldViewPr showGuides="1">
      <p:cViewPr varScale="1">
        <p:scale>
          <a:sx n="66" d="100"/>
          <a:sy n="66" d="100"/>
        </p:scale>
        <p:origin x="-1146" y="-11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dirty="0"/>
              <a:t>% of pupils at SEN Support,</a:t>
            </a:r>
            <a:r>
              <a:rPr lang="en-GB" sz="2200" b="1" baseline="0" dirty="0"/>
              <a:t> by LA</a:t>
            </a:r>
            <a:endParaRPr lang="en-GB" sz="2200" b="1" dirty="0"/>
          </a:p>
        </c:rich>
      </c:tx>
      <c:layout>
        <c:manualLayout>
          <c:xMode val="edge"/>
          <c:yMode val="edge"/>
          <c:x val="0.18165884027796225"/>
          <c:y val="1.175644714613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Sheet2!$A$1:$A$150</c:f>
              <c:strCache>
                <c:ptCount val="150"/>
                <c:pt idx="0">
                  <c:v>LA1</c:v>
                </c:pt>
                <c:pt idx="1">
                  <c:v>LA2</c:v>
                </c:pt>
                <c:pt idx="2">
                  <c:v>LA3</c:v>
                </c:pt>
                <c:pt idx="3">
                  <c:v>LA4</c:v>
                </c:pt>
                <c:pt idx="4">
                  <c:v>LA5</c:v>
                </c:pt>
                <c:pt idx="5">
                  <c:v>LA6</c:v>
                </c:pt>
                <c:pt idx="6">
                  <c:v>LA7</c:v>
                </c:pt>
                <c:pt idx="7">
                  <c:v>LA8</c:v>
                </c:pt>
                <c:pt idx="8">
                  <c:v>LA9</c:v>
                </c:pt>
                <c:pt idx="9">
                  <c:v>LA10</c:v>
                </c:pt>
                <c:pt idx="10">
                  <c:v>LA11</c:v>
                </c:pt>
                <c:pt idx="11">
                  <c:v>LA12</c:v>
                </c:pt>
                <c:pt idx="12">
                  <c:v>LA13</c:v>
                </c:pt>
                <c:pt idx="13">
                  <c:v>LA14</c:v>
                </c:pt>
                <c:pt idx="14">
                  <c:v>LA15</c:v>
                </c:pt>
                <c:pt idx="15">
                  <c:v>LA16</c:v>
                </c:pt>
                <c:pt idx="16">
                  <c:v>LA17</c:v>
                </c:pt>
                <c:pt idx="17">
                  <c:v>LA18</c:v>
                </c:pt>
                <c:pt idx="18">
                  <c:v>LA19</c:v>
                </c:pt>
                <c:pt idx="19">
                  <c:v>LA20</c:v>
                </c:pt>
                <c:pt idx="20">
                  <c:v>LA21</c:v>
                </c:pt>
                <c:pt idx="21">
                  <c:v>LA22</c:v>
                </c:pt>
                <c:pt idx="22">
                  <c:v>LA23</c:v>
                </c:pt>
                <c:pt idx="23">
                  <c:v>LA24</c:v>
                </c:pt>
                <c:pt idx="24">
                  <c:v>LA25</c:v>
                </c:pt>
                <c:pt idx="25">
                  <c:v>LA26</c:v>
                </c:pt>
                <c:pt idx="26">
                  <c:v>LA27</c:v>
                </c:pt>
                <c:pt idx="27">
                  <c:v>LA28</c:v>
                </c:pt>
                <c:pt idx="28">
                  <c:v>LA29</c:v>
                </c:pt>
                <c:pt idx="29">
                  <c:v>LA30</c:v>
                </c:pt>
                <c:pt idx="30">
                  <c:v>LA31</c:v>
                </c:pt>
                <c:pt idx="31">
                  <c:v>LA32</c:v>
                </c:pt>
                <c:pt idx="32">
                  <c:v>LA33</c:v>
                </c:pt>
                <c:pt idx="33">
                  <c:v>LA34</c:v>
                </c:pt>
                <c:pt idx="34">
                  <c:v>LA35</c:v>
                </c:pt>
                <c:pt idx="35">
                  <c:v>LA36</c:v>
                </c:pt>
                <c:pt idx="36">
                  <c:v>LA37</c:v>
                </c:pt>
                <c:pt idx="37">
                  <c:v>LA38</c:v>
                </c:pt>
                <c:pt idx="38">
                  <c:v>LA39</c:v>
                </c:pt>
                <c:pt idx="39">
                  <c:v>LA40</c:v>
                </c:pt>
                <c:pt idx="40">
                  <c:v>LA41</c:v>
                </c:pt>
                <c:pt idx="41">
                  <c:v>LA42</c:v>
                </c:pt>
                <c:pt idx="42">
                  <c:v>LA43</c:v>
                </c:pt>
                <c:pt idx="43">
                  <c:v>LA44</c:v>
                </c:pt>
                <c:pt idx="44">
                  <c:v>LA45</c:v>
                </c:pt>
                <c:pt idx="45">
                  <c:v>LA46</c:v>
                </c:pt>
                <c:pt idx="46">
                  <c:v>LA47</c:v>
                </c:pt>
                <c:pt idx="47">
                  <c:v>LA48</c:v>
                </c:pt>
                <c:pt idx="48">
                  <c:v>LA49</c:v>
                </c:pt>
                <c:pt idx="49">
                  <c:v>LA50</c:v>
                </c:pt>
                <c:pt idx="50">
                  <c:v>LA51</c:v>
                </c:pt>
                <c:pt idx="51">
                  <c:v>LA52</c:v>
                </c:pt>
                <c:pt idx="52">
                  <c:v>LA53</c:v>
                </c:pt>
                <c:pt idx="53">
                  <c:v>LA54</c:v>
                </c:pt>
                <c:pt idx="54">
                  <c:v>LA55</c:v>
                </c:pt>
                <c:pt idx="55">
                  <c:v>LA56</c:v>
                </c:pt>
                <c:pt idx="56">
                  <c:v>LA57</c:v>
                </c:pt>
                <c:pt idx="57">
                  <c:v>LA58</c:v>
                </c:pt>
                <c:pt idx="58">
                  <c:v>LA59</c:v>
                </c:pt>
                <c:pt idx="59">
                  <c:v>LA60</c:v>
                </c:pt>
                <c:pt idx="60">
                  <c:v>LA61</c:v>
                </c:pt>
                <c:pt idx="61">
                  <c:v>LA62</c:v>
                </c:pt>
                <c:pt idx="62">
                  <c:v>LA63</c:v>
                </c:pt>
                <c:pt idx="63">
                  <c:v>LA64</c:v>
                </c:pt>
                <c:pt idx="64">
                  <c:v>LA65</c:v>
                </c:pt>
                <c:pt idx="65">
                  <c:v>LA66</c:v>
                </c:pt>
                <c:pt idx="66">
                  <c:v>LA67</c:v>
                </c:pt>
                <c:pt idx="67">
                  <c:v>LA68</c:v>
                </c:pt>
                <c:pt idx="68">
                  <c:v>LA69</c:v>
                </c:pt>
                <c:pt idx="69">
                  <c:v>LA70</c:v>
                </c:pt>
                <c:pt idx="70">
                  <c:v>LA71</c:v>
                </c:pt>
                <c:pt idx="71">
                  <c:v>LA72</c:v>
                </c:pt>
                <c:pt idx="72">
                  <c:v>LA73</c:v>
                </c:pt>
                <c:pt idx="73">
                  <c:v>LA74</c:v>
                </c:pt>
                <c:pt idx="74">
                  <c:v>LA75</c:v>
                </c:pt>
                <c:pt idx="75">
                  <c:v>LA76</c:v>
                </c:pt>
                <c:pt idx="76">
                  <c:v>LA77</c:v>
                </c:pt>
                <c:pt idx="77">
                  <c:v>LA78</c:v>
                </c:pt>
                <c:pt idx="78">
                  <c:v>LA79</c:v>
                </c:pt>
                <c:pt idx="79">
                  <c:v>LA80</c:v>
                </c:pt>
                <c:pt idx="80">
                  <c:v>LA81</c:v>
                </c:pt>
                <c:pt idx="81">
                  <c:v>LA82</c:v>
                </c:pt>
                <c:pt idx="82">
                  <c:v>LA83</c:v>
                </c:pt>
                <c:pt idx="83">
                  <c:v>LA84</c:v>
                </c:pt>
                <c:pt idx="84">
                  <c:v>LA85</c:v>
                </c:pt>
                <c:pt idx="85">
                  <c:v>LA86</c:v>
                </c:pt>
                <c:pt idx="86">
                  <c:v>LA87</c:v>
                </c:pt>
                <c:pt idx="87">
                  <c:v>LA88</c:v>
                </c:pt>
                <c:pt idx="88">
                  <c:v>LA89</c:v>
                </c:pt>
                <c:pt idx="89">
                  <c:v>LA90</c:v>
                </c:pt>
                <c:pt idx="90">
                  <c:v>LA91</c:v>
                </c:pt>
                <c:pt idx="91">
                  <c:v>LA92</c:v>
                </c:pt>
                <c:pt idx="92">
                  <c:v>LA93</c:v>
                </c:pt>
                <c:pt idx="93">
                  <c:v>LA94</c:v>
                </c:pt>
                <c:pt idx="94">
                  <c:v>LA95</c:v>
                </c:pt>
                <c:pt idx="95">
                  <c:v>LA96</c:v>
                </c:pt>
                <c:pt idx="96">
                  <c:v>LA97</c:v>
                </c:pt>
                <c:pt idx="97">
                  <c:v>LA98</c:v>
                </c:pt>
                <c:pt idx="98">
                  <c:v>LA99</c:v>
                </c:pt>
                <c:pt idx="99">
                  <c:v>LA100</c:v>
                </c:pt>
                <c:pt idx="100">
                  <c:v>LA101</c:v>
                </c:pt>
                <c:pt idx="101">
                  <c:v>LA102</c:v>
                </c:pt>
                <c:pt idx="102">
                  <c:v>LA103</c:v>
                </c:pt>
                <c:pt idx="103">
                  <c:v>LA104</c:v>
                </c:pt>
                <c:pt idx="104">
                  <c:v>LA105</c:v>
                </c:pt>
                <c:pt idx="105">
                  <c:v>LA106</c:v>
                </c:pt>
                <c:pt idx="106">
                  <c:v>LA107</c:v>
                </c:pt>
                <c:pt idx="107">
                  <c:v>LA108</c:v>
                </c:pt>
                <c:pt idx="108">
                  <c:v>LA109</c:v>
                </c:pt>
                <c:pt idx="109">
                  <c:v>LA110</c:v>
                </c:pt>
                <c:pt idx="110">
                  <c:v>LA111</c:v>
                </c:pt>
                <c:pt idx="111">
                  <c:v>LA112</c:v>
                </c:pt>
                <c:pt idx="112">
                  <c:v>LA113</c:v>
                </c:pt>
                <c:pt idx="113">
                  <c:v>LA114</c:v>
                </c:pt>
                <c:pt idx="114">
                  <c:v>LA115</c:v>
                </c:pt>
                <c:pt idx="115">
                  <c:v>LA116</c:v>
                </c:pt>
                <c:pt idx="116">
                  <c:v>LA117</c:v>
                </c:pt>
                <c:pt idx="117">
                  <c:v>LA118</c:v>
                </c:pt>
                <c:pt idx="118">
                  <c:v>LA119</c:v>
                </c:pt>
                <c:pt idx="119">
                  <c:v>LA120</c:v>
                </c:pt>
                <c:pt idx="120">
                  <c:v>LA121</c:v>
                </c:pt>
                <c:pt idx="121">
                  <c:v>LA122</c:v>
                </c:pt>
                <c:pt idx="122">
                  <c:v>LA123</c:v>
                </c:pt>
                <c:pt idx="123">
                  <c:v>LA124</c:v>
                </c:pt>
                <c:pt idx="124">
                  <c:v>LA125</c:v>
                </c:pt>
                <c:pt idx="125">
                  <c:v>LA126</c:v>
                </c:pt>
                <c:pt idx="126">
                  <c:v>LA127</c:v>
                </c:pt>
                <c:pt idx="127">
                  <c:v>LA128</c:v>
                </c:pt>
                <c:pt idx="128">
                  <c:v>LA129</c:v>
                </c:pt>
                <c:pt idx="129">
                  <c:v>LA130</c:v>
                </c:pt>
                <c:pt idx="130">
                  <c:v>LA131</c:v>
                </c:pt>
                <c:pt idx="131">
                  <c:v>LA132</c:v>
                </c:pt>
                <c:pt idx="132">
                  <c:v>LA133</c:v>
                </c:pt>
                <c:pt idx="133">
                  <c:v>LA134</c:v>
                </c:pt>
                <c:pt idx="134">
                  <c:v>LA135</c:v>
                </c:pt>
                <c:pt idx="135">
                  <c:v>LA136</c:v>
                </c:pt>
                <c:pt idx="136">
                  <c:v>LA137</c:v>
                </c:pt>
                <c:pt idx="137">
                  <c:v>LA138</c:v>
                </c:pt>
                <c:pt idx="138">
                  <c:v>LA139</c:v>
                </c:pt>
                <c:pt idx="139">
                  <c:v>LA140</c:v>
                </c:pt>
                <c:pt idx="140">
                  <c:v>LA141</c:v>
                </c:pt>
                <c:pt idx="141">
                  <c:v>LA142</c:v>
                </c:pt>
                <c:pt idx="142">
                  <c:v>LA143</c:v>
                </c:pt>
                <c:pt idx="143">
                  <c:v>LA144</c:v>
                </c:pt>
                <c:pt idx="144">
                  <c:v>LA145</c:v>
                </c:pt>
                <c:pt idx="145">
                  <c:v>LA146</c:v>
                </c:pt>
                <c:pt idx="146">
                  <c:v>LA147</c:v>
                </c:pt>
                <c:pt idx="147">
                  <c:v>LA148</c:v>
                </c:pt>
                <c:pt idx="148">
                  <c:v>LA149</c:v>
                </c:pt>
                <c:pt idx="149">
                  <c:v>LA150</c:v>
                </c:pt>
              </c:strCache>
            </c:strRef>
          </c:cat>
          <c:val>
            <c:numRef>
              <c:f>Sheet2!$B$1:$B$150</c:f>
              <c:numCache>
                <c:formatCode>0.0</c:formatCode>
                <c:ptCount val="150"/>
                <c:pt idx="0">
                  <c:v>6.083650190114068</c:v>
                </c:pt>
                <c:pt idx="1">
                  <c:v>8.2264779350541222</c:v>
                </c:pt>
                <c:pt idx="2">
                  <c:v>8.827872709864824</c:v>
                </c:pt>
                <c:pt idx="3">
                  <c:v>9.0388692579505303</c:v>
                </c:pt>
                <c:pt idx="4">
                  <c:v>9.1888485430483442</c:v>
                </c:pt>
                <c:pt idx="5">
                  <c:v>9.2496725503648722</c:v>
                </c:pt>
                <c:pt idx="6">
                  <c:v>9.4227790125951376</c:v>
                </c:pt>
                <c:pt idx="7">
                  <c:v>9.7358224727016562</c:v>
                </c:pt>
                <c:pt idx="8">
                  <c:v>9.8380217886106998</c:v>
                </c:pt>
                <c:pt idx="9">
                  <c:v>9.8831308180842736</c:v>
                </c:pt>
                <c:pt idx="10">
                  <c:v>9.889817510251353</c:v>
                </c:pt>
                <c:pt idx="11">
                  <c:v>9.9358872125291064</c:v>
                </c:pt>
                <c:pt idx="12">
                  <c:v>10.215702138702735</c:v>
                </c:pt>
                <c:pt idx="13">
                  <c:v>10.292457922371069</c:v>
                </c:pt>
                <c:pt idx="14">
                  <c:v>10.316281464757491</c:v>
                </c:pt>
                <c:pt idx="15">
                  <c:v>10.349341969268931</c:v>
                </c:pt>
                <c:pt idx="16">
                  <c:v>10.377406238928348</c:v>
                </c:pt>
                <c:pt idx="17">
                  <c:v>10.39167768984149</c:v>
                </c:pt>
                <c:pt idx="18">
                  <c:v>10.418299575100038</c:v>
                </c:pt>
                <c:pt idx="19">
                  <c:v>10.429360413326208</c:v>
                </c:pt>
                <c:pt idx="20">
                  <c:v>10.466977398645678</c:v>
                </c:pt>
                <c:pt idx="21">
                  <c:v>10.623440681368473</c:v>
                </c:pt>
                <c:pt idx="22">
                  <c:v>10.776965265082266</c:v>
                </c:pt>
                <c:pt idx="23">
                  <c:v>10.871959047521848</c:v>
                </c:pt>
                <c:pt idx="24">
                  <c:v>10.879529872673849</c:v>
                </c:pt>
                <c:pt idx="25">
                  <c:v>10.912647784298716</c:v>
                </c:pt>
                <c:pt idx="26">
                  <c:v>11.080378120555395</c:v>
                </c:pt>
                <c:pt idx="27">
                  <c:v>11.095219520651844</c:v>
                </c:pt>
                <c:pt idx="28">
                  <c:v>11.17752032405178</c:v>
                </c:pt>
                <c:pt idx="29">
                  <c:v>11.21736882915482</c:v>
                </c:pt>
                <c:pt idx="30">
                  <c:v>11.265358945998209</c:v>
                </c:pt>
                <c:pt idx="31">
                  <c:v>11.266838891033446</c:v>
                </c:pt>
                <c:pt idx="32">
                  <c:v>11.289166280099524</c:v>
                </c:pt>
                <c:pt idx="33">
                  <c:v>11.474420421060106</c:v>
                </c:pt>
                <c:pt idx="34">
                  <c:v>11.484763055443684</c:v>
                </c:pt>
                <c:pt idx="35">
                  <c:v>11.496411988180666</c:v>
                </c:pt>
                <c:pt idx="36">
                  <c:v>11.534842979496496</c:v>
                </c:pt>
                <c:pt idx="37">
                  <c:v>11.538020086083213</c:v>
                </c:pt>
                <c:pt idx="38">
                  <c:v>11.54995865928894</c:v>
                </c:pt>
                <c:pt idx="39">
                  <c:v>11.559610606492607</c:v>
                </c:pt>
                <c:pt idx="40">
                  <c:v>11.578492455072569</c:v>
                </c:pt>
                <c:pt idx="41">
                  <c:v>11.62036470444254</c:v>
                </c:pt>
                <c:pt idx="42">
                  <c:v>11.653164533360679</c:v>
                </c:pt>
                <c:pt idx="43">
                  <c:v>11.670594071685477</c:v>
                </c:pt>
                <c:pt idx="44">
                  <c:v>11.688258163783985</c:v>
                </c:pt>
                <c:pt idx="45">
                  <c:v>11.691401769972098</c:v>
                </c:pt>
                <c:pt idx="46">
                  <c:v>11.706863331340111</c:v>
                </c:pt>
                <c:pt idx="47">
                  <c:v>11.888801261829652</c:v>
                </c:pt>
                <c:pt idx="48">
                  <c:v>11.902738258009682</c:v>
                </c:pt>
                <c:pt idx="49">
                  <c:v>11.923584838318224</c:v>
                </c:pt>
                <c:pt idx="50">
                  <c:v>11.980589794968324</c:v>
                </c:pt>
                <c:pt idx="51">
                  <c:v>12.005126949608998</c:v>
                </c:pt>
                <c:pt idx="52">
                  <c:v>12.041511771995044</c:v>
                </c:pt>
                <c:pt idx="53">
                  <c:v>12.046425610611568</c:v>
                </c:pt>
                <c:pt idx="54">
                  <c:v>12.055422439837484</c:v>
                </c:pt>
                <c:pt idx="55">
                  <c:v>12.105227716549573</c:v>
                </c:pt>
                <c:pt idx="56">
                  <c:v>12.125748502994012</c:v>
                </c:pt>
                <c:pt idx="57">
                  <c:v>12.183891761705745</c:v>
                </c:pt>
                <c:pt idx="58">
                  <c:v>12.258023229769941</c:v>
                </c:pt>
                <c:pt idx="59">
                  <c:v>12.332008881617389</c:v>
                </c:pt>
                <c:pt idx="60">
                  <c:v>12.356577775449258</c:v>
                </c:pt>
                <c:pt idx="61">
                  <c:v>12.393171979094234</c:v>
                </c:pt>
                <c:pt idx="62">
                  <c:v>12.403865115361862</c:v>
                </c:pt>
                <c:pt idx="63">
                  <c:v>12.423388085315029</c:v>
                </c:pt>
                <c:pt idx="64">
                  <c:v>12.536866140234041</c:v>
                </c:pt>
                <c:pt idx="65">
                  <c:v>12.539761193075558</c:v>
                </c:pt>
                <c:pt idx="66">
                  <c:v>12.565490365880061</c:v>
                </c:pt>
                <c:pt idx="67">
                  <c:v>12.580777888036401</c:v>
                </c:pt>
                <c:pt idx="68">
                  <c:v>12.582224587546568</c:v>
                </c:pt>
                <c:pt idx="69">
                  <c:v>12.592592592592593</c:v>
                </c:pt>
                <c:pt idx="70">
                  <c:v>12.606267452683834</c:v>
                </c:pt>
                <c:pt idx="71">
                  <c:v>12.616438356164384</c:v>
                </c:pt>
                <c:pt idx="72">
                  <c:v>12.633610721634467</c:v>
                </c:pt>
                <c:pt idx="73">
                  <c:v>12.690248027057498</c:v>
                </c:pt>
                <c:pt idx="74">
                  <c:v>12.693151016039089</c:v>
                </c:pt>
                <c:pt idx="75">
                  <c:v>12.734262373858721</c:v>
                </c:pt>
                <c:pt idx="76">
                  <c:v>12.760630438351667</c:v>
                </c:pt>
                <c:pt idx="77">
                  <c:v>12.775234163586838</c:v>
                </c:pt>
                <c:pt idx="78">
                  <c:v>12.781657662406115</c:v>
                </c:pt>
                <c:pt idx="79">
                  <c:v>12.867974362185361</c:v>
                </c:pt>
                <c:pt idx="80">
                  <c:v>12.878994810161158</c:v>
                </c:pt>
                <c:pt idx="81">
                  <c:v>12.886347699444414</c:v>
                </c:pt>
                <c:pt idx="82">
                  <c:v>12.889848812095032</c:v>
                </c:pt>
                <c:pt idx="83">
                  <c:v>12.965364542147714</c:v>
                </c:pt>
                <c:pt idx="84">
                  <c:v>13.028509128468006</c:v>
                </c:pt>
                <c:pt idx="85">
                  <c:v>13.057189868368567</c:v>
                </c:pt>
                <c:pt idx="86">
                  <c:v>13.073383726935537</c:v>
                </c:pt>
                <c:pt idx="87">
                  <c:v>13.098152000979072</c:v>
                </c:pt>
                <c:pt idx="88">
                  <c:v>13.10442334881842</c:v>
                </c:pt>
                <c:pt idx="89">
                  <c:v>13.116312225258406</c:v>
                </c:pt>
                <c:pt idx="90">
                  <c:v>13.180789743037225</c:v>
                </c:pt>
                <c:pt idx="91">
                  <c:v>13.218345437322387</c:v>
                </c:pt>
                <c:pt idx="92">
                  <c:v>13.231824289322024</c:v>
                </c:pt>
                <c:pt idx="93">
                  <c:v>13.237377198994745</c:v>
                </c:pt>
                <c:pt idx="94">
                  <c:v>13.284745606347157</c:v>
                </c:pt>
                <c:pt idx="95">
                  <c:v>13.287988082170299</c:v>
                </c:pt>
                <c:pt idx="96">
                  <c:v>13.316482639350804</c:v>
                </c:pt>
                <c:pt idx="97">
                  <c:v>13.400081884840139</c:v>
                </c:pt>
                <c:pt idx="98">
                  <c:v>13.511361223189637</c:v>
                </c:pt>
                <c:pt idx="99">
                  <c:v>13.548580593842503</c:v>
                </c:pt>
                <c:pt idx="100">
                  <c:v>13.559700160628235</c:v>
                </c:pt>
                <c:pt idx="101">
                  <c:v>13.561641338494164</c:v>
                </c:pt>
                <c:pt idx="102">
                  <c:v>13.568189745378444</c:v>
                </c:pt>
                <c:pt idx="103">
                  <c:v>13.608981380065718</c:v>
                </c:pt>
                <c:pt idx="104">
                  <c:v>13.685492801771872</c:v>
                </c:pt>
                <c:pt idx="105">
                  <c:v>13.703876940455913</c:v>
                </c:pt>
                <c:pt idx="106">
                  <c:v>13.716700057524845</c:v>
                </c:pt>
                <c:pt idx="107">
                  <c:v>13.719587425356561</c:v>
                </c:pt>
                <c:pt idx="108">
                  <c:v>13.767764651851095</c:v>
                </c:pt>
                <c:pt idx="109">
                  <c:v>13.79857015914048</c:v>
                </c:pt>
                <c:pt idx="110">
                  <c:v>13.802151299354984</c:v>
                </c:pt>
                <c:pt idx="111">
                  <c:v>13.817908075781022</c:v>
                </c:pt>
                <c:pt idx="112">
                  <c:v>13.856019643183659</c:v>
                </c:pt>
                <c:pt idx="113">
                  <c:v>13.879577509328948</c:v>
                </c:pt>
                <c:pt idx="114">
                  <c:v>13.894519131334023</c:v>
                </c:pt>
                <c:pt idx="115">
                  <c:v>13.999635485487765</c:v>
                </c:pt>
                <c:pt idx="116">
                  <c:v>14.063726259613876</c:v>
                </c:pt>
                <c:pt idx="117">
                  <c:v>14.068820045663688</c:v>
                </c:pt>
                <c:pt idx="118">
                  <c:v>14.08081304811081</c:v>
                </c:pt>
                <c:pt idx="119">
                  <c:v>14.143621824654163</c:v>
                </c:pt>
                <c:pt idx="120">
                  <c:v>14.210287848946342</c:v>
                </c:pt>
                <c:pt idx="121">
                  <c:v>14.313795996643893</c:v>
                </c:pt>
                <c:pt idx="122">
                  <c:v>14.384214013582906</c:v>
                </c:pt>
                <c:pt idx="123">
                  <c:v>14.409524103260031</c:v>
                </c:pt>
                <c:pt idx="124">
                  <c:v>14.416606273941401</c:v>
                </c:pt>
                <c:pt idx="125">
                  <c:v>14.501662803587624</c:v>
                </c:pt>
                <c:pt idx="126">
                  <c:v>14.524742773150416</c:v>
                </c:pt>
                <c:pt idx="127">
                  <c:v>14.526202589237705</c:v>
                </c:pt>
                <c:pt idx="128">
                  <c:v>14.552881033729802</c:v>
                </c:pt>
                <c:pt idx="129">
                  <c:v>14.605423195249339</c:v>
                </c:pt>
                <c:pt idx="130">
                  <c:v>14.650515083386464</c:v>
                </c:pt>
                <c:pt idx="131">
                  <c:v>14.683711020724385</c:v>
                </c:pt>
                <c:pt idx="132">
                  <c:v>14.688197071089128</c:v>
                </c:pt>
                <c:pt idx="133">
                  <c:v>14.746061834106804</c:v>
                </c:pt>
                <c:pt idx="134">
                  <c:v>14.851768476477545</c:v>
                </c:pt>
                <c:pt idx="135">
                  <c:v>14.878931255218481</c:v>
                </c:pt>
                <c:pt idx="136">
                  <c:v>14.894815927873779</c:v>
                </c:pt>
                <c:pt idx="137">
                  <c:v>14.933355273983874</c:v>
                </c:pt>
                <c:pt idx="138">
                  <c:v>14.940326507803457</c:v>
                </c:pt>
                <c:pt idx="139">
                  <c:v>14.948119325551232</c:v>
                </c:pt>
                <c:pt idx="140">
                  <c:v>14.962439735396345</c:v>
                </c:pt>
                <c:pt idx="141">
                  <c:v>14.991866206227346</c:v>
                </c:pt>
                <c:pt idx="142">
                  <c:v>15.035104515717249</c:v>
                </c:pt>
                <c:pt idx="143">
                  <c:v>15.132044548739151</c:v>
                </c:pt>
                <c:pt idx="144">
                  <c:v>15.174812374153396</c:v>
                </c:pt>
                <c:pt idx="145">
                  <c:v>15.339908418457203</c:v>
                </c:pt>
                <c:pt idx="146">
                  <c:v>15.534922394678492</c:v>
                </c:pt>
                <c:pt idx="147">
                  <c:v>16.198565544849178</c:v>
                </c:pt>
                <c:pt idx="148">
                  <c:v>16.526172328504366</c:v>
                </c:pt>
                <c:pt idx="149">
                  <c:v>17.561575273302015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EB-45C1-8999-EDBAC6256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1529744"/>
        <c:axId val="1991531408"/>
      </c:barChart>
      <c:catAx>
        <c:axId val="199152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1531408"/>
        <c:crosses val="autoZero"/>
        <c:auto val="1"/>
        <c:lblAlgn val="ctr"/>
        <c:lblOffset val="100"/>
        <c:noMultiLvlLbl val="0"/>
      </c:catAx>
      <c:valAx>
        <c:axId val="1991531408"/>
        <c:scaling>
          <c:orientation val="minMax"/>
          <c:max val="18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152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200" b="1" dirty="0"/>
              <a:t>% of pupils</a:t>
            </a:r>
            <a:r>
              <a:rPr lang="en-GB" sz="2200" b="1" baseline="0" dirty="0"/>
              <a:t> with EHC plans by LA</a:t>
            </a:r>
            <a:endParaRPr lang="en-GB" sz="2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723044919000174E-2"/>
          <c:y val="0.19588462393067438"/>
          <c:w val="0.89851962364391169"/>
          <c:h val="0.687869958893456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Sheet1!$A$1:$A$149</c:f>
              <c:strCache>
                <c:ptCount val="149"/>
                <c:pt idx="0">
                  <c:v>LA1</c:v>
                </c:pt>
                <c:pt idx="1">
                  <c:v>LA2</c:v>
                </c:pt>
                <c:pt idx="2">
                  <c:v>LA3</c:v>
                </c:pt>
                <c:pt idx="3">
                  <c:v>LA4</c:v>
                </c:pt>
                <c:pt idx="4">
                  <c:v>LA5</c:v>
                </c:pt>
                <c:pt idx="5">
                  <c:v>LA6</c:v>
                </c:pt>
                <c:pt idx="6">
                  <c:v>LA7</c:v>
                </c:pt>
                <c:pt idx="7">
                  <c:v>LA8</c:v>
                </c:pt>
                <c:pt idx="8">
                  <c:v>LA9</c:v>
                </c:pt>
                <c:pt idx="9">
                  <c:v>LA10</c:v>
                </c:pt>
                <c:pt idx="10">
                  <c:v>LA11</c:v>
                </c:pt>
                <c:pt idx="11">
                  <c:v>LA12</c:v>
                </c:pt>
                <c:pt idx="12">
                  <c:v>LA13</c:v>
                </c:pt>
                <c:pt idx="13">
                  <c:v>LA14</c:v>
                </c:pt>
                <c:pt idx="14">
                  <c:v>LA15</c:v>
                </c:pt>
                <c:pt idx="15">
                  <c:v>LA16</c:v>
                </c:pt>
                <c:pt idx="16">
                  <c:v>LA17</c:v>
                </c:pt>
                <c:pt idx="17">
                  <c:v>LA18</c:v>
                </c:pt>
                <c:pt idx="18">
                  <c:v>LA19</c:v>
                </c:pt>
                <c:pt idx="19">
                  <c:v>LA20</c:v>
                </c:pt>
                <c:pt idx="20">
                  <c:v>LA21</c:v>
                </c:pt>
                <c:pt idx="21">
                  <c:v>LA22</c:v>
                </c:pt>
                <c:pt idx="22">
                  <c:v>LA23</c:v>
                </c:pt>
                <c:pt idx="23">
                  <c:v>LA24</c:v>
                </c:pt>
                <c:pt idx="24">
                  <c:v>LA25</c:v>
                </c:pt>
                <c:pt idx="25">
                  <c:v>LA26</c:v>
                </c:pt>
                <c:pt idx="26">
                  <c:v>LA27</c:v>
                </c:pt>
                <c:pt idx="27">
                  <c:v>LA28</c:v>
                </c:pt>
                <c:pt idx="28">
                  <c:v>LA29</c:v>
                </c:pt>
                <c:pt idx="29">
                  <c:v>LA30</c:v>
                </c:pt>
                <c:pt idx="30">
                  <c:v>LA31</c:v>
                </c:pt>
                <c:pt idx="31">
                  <c:v>LA32</c:v>
                </c:pt>
                <c:pt idx="32">
                  <c:v>LA33</c:v>
                </c:pt>
                <c:pt idx="33">
                  <c:v>LA34</c:v>
                </c:pt>
                <c:pt idx="34">
                  <c:v>LA35</c:v>
                </c:pt>
                <c:pt idx="35">
                  <c:v>LA36</c:v>
                </c:pt>
                <c:pt idx="36">
                  <c:v>LA37</c:v>
                </c:pt>
                <c:pt idx="37">
                  <c:v>LA38</c:v>
                </c:pt>
                <c:pt idx="38">
                  <c:v>LA39</c:v>
                </c:pt>
                <c:pt idx="39">
                  <c:v>LA40</c:v>
                </c:pt>
                <c:pt idx="40">
                  <c:v>LA41</c:v>
                </c:pt>
                <c:pt idx="41">
                  <c:v>LA42</c:v>
                </c:pt>
                <c:pt idx="42">
                  <c:v>LA43</c:v>
                </c:pt>
                <c:pt idx="43">
                  <c:v>LA44</c:v>
                </c:pt>
                <c:pt idx="44">
                  <c:v>LA45</c:v>
                </c:pt>
                <c:pt idx="45">
                  <c:v>LA46</c:v>
                </c:pt>
                <c:pt idx="46">
                  <c:v>LA47</c:v>
                </c:pt>
                <c:pt idx="47">
                  <c:v>LA48</c:v>
                </c:pt>
                <c:pt idx="48">
                  <c:v>LA49</c:v>
                </c:pt>
                <c:pt idx="49">
                  <c:v>LA50</c:v>
                </c:pt>
                <c:pt idx="50">
                  <c:v>LA51</c:v>
                </c:pt>
                <c:pt idx="51">
                  <c:v>LA52</c:v>
                </c:pt>
                <c:pt idx="52">
                  <c:v>LA53</c:v>
                </c:pt>
                <c:pt idx="53">
                  <c:v>LA54</c:v>
                </c:pt>
                <c:pt idx="54">
                  <c:v>LA55</c:v>
                </c:pt>
                <c:pt idx="55">
                  <c:v>LA56</c:v>
                </c:pt>
                <c:pt idx="56">
                  <c:v>LA57</c:v>
                </c:pt>
                <c:pt idx="57">
                  <c:v>LA58</c:v>
                </c:pt>
                <c:pt idx="58">
                  <c:v>LA59</c:v>
                </c:pt>
                <c:pt idx="59">
                  <c:v>LA60</c:v>
                </c:pt>
                <c:pt idx="60">
                  <c:v>LA61</c:v>
                </c:pt>
                <c:pt idx="61">
                  <c:v>LA62</c:v>
                </c:pt>
                <c:pt idx="62">
                  <c:v>LA63</c:v>
                </c:pt>
                <c:pt idx="63">
                  <c:v>LA64</c:v>
                </c:pt>
                <c:pt idx="64">
                  <c:v>LA65</c:v>
                </c:pt>
                <c:pt idx="65">
                  <c:v>LA66</c:v>
                </c:pt>
                <c:pt idx="66">
                  <c:v>LA67</c:v>
                </c:pt>
                <c:pt idx="67">
                  <c:v>LA68</c:v>
                </c:pt>
                <c:pt idx="68">
                  <c:v>LA69</c:v>
                </c:pt>
                <c:pt idx="69">
                  <c:v>LA70</c:v>
                </c:pt>
                <c:pt idx="70">
                  <c:v>LA71</c:v>
                </c:pt>
                <c:pt idx="71">
                  <c:v>LA72</c:v>
                </c:pt>
                <c:pt idx="72">
                  <c:v>LA73</c:v>
                </c:pt>
                <c:pt idx="73">
                  <c:v>LA74</c:v>
                </c:pt>
                <c:pt idx="74">
                  <c:v>LA75</c:v>
                </c:pt>
                <c:pt idx="75">
                  <c:v>LA76</c:v>
                </c:pt>
                <c:pt idx="76">
                  <c:v>LA77</c:v>
                </c:pt>
                <c:pt idx="77">
                  <c:v>LA78</c:v>
                </c:pt>
                <c:pt idx="78">
                  <c:v>LA79</c:v>
                </c:pt>
                <c:pt idx="79">
                  <c:v>LA80</c:v>
                </c:pt>
                <c:pt idx="80">
                  <c:v>LA81</c:v>
                </c:pt>
                <c:pt idx="81">
                  <c:v>LA82</c:v>
                </c:pt>
                <c:pt idx="82">
                  <c:v>LA83</c:v>
                </c:pt>
                <c:pt idx="83">
                  <c:v>LA84</c:v>
                </c:pt>
                <c:pt idx="84">
                  <c:v>LA85</c:v>
                </c:pt>
                <c:pt idx="85">
                  <c:v>LA86</c:v>
                </c:pt>
                <c:pt idx="86">
                  <c:v>LA87</c:v>
                </c:pt>
                <c:pt idx="87">
                  <c:v>LA88</c:v>
                </c:pt>
                <c:pt idx="88">
                  <c:v>LA89</c:v>
                </c:pt>
                <c:pt idx="89">
                  <c:v>LA90</c:v>
                </c:pt>
                <c:pt idx="90">
                  <c:v>LA91</c:v>
                </c:pt>
                <c:pt idx="91">
                  <c:v>LA92</c:v>
                </c:pt>
                <c:pt idx="92">
                  <c:v>LA93</c:v>
                </c:pt>
                <c:pt idx="93">
                  <c:v>LA94</c:v>
                </c:pt>
                <c:pt idx="94">
                  <c:v>LA95</c:v>
                </c:pt>
                <c:pt idx="95">
                  <c:v>LA96</c:v>
                </c:pt>
                <c:pt idx="96">
                  <c:v>LA97</c:v>
                </c:pt>
                <c:pt idx="97">
                  <c:v>LA98</c:v>
                </c:pt>
                <c:pt idx="98">
                  <c:v>LA99</c:v>
                </c:pt>
                <c:pt idx="99">
                  <c:v>LA100</c:v>
                </c:pt>
                <c:pt idx="100">
                  <c:v>LA101</c:v>
                </c:pt>
                <c:pt idx="101">
                  <c:v>LA102</c:v>
                </c:pt>
                <c:pt idx="102">
                  <c:v>LA103</c:v>
                </c:pt>
                <c:pt idx="103">
                  <c:v>LA104</c:v>
                </c:pt>
                <c:pt idx="104">
                  <c:v>LA105</c:v>
                </c:pt>
                <c:pt idx="105">
                  <c:v>LA106</c:v>
                </c:pt>
                <c:pt idx="106">
                  <c:v>LA107</c:v>
                </c:pt>
                <c:pt idx="107">
                  <c:v>LA108</c:v>
                </c:pt>
                <c:pt idx="108">
                  <c:v>LA109</c:v>
                </c:pt>
                <c:pt idx="109">
                  <c:v>LA110</c:v>
                </c:pt>
                <c:pt idx="110">
                  <c:v>LA111</c:v>
                </c:pt>
                <c:pt idx="111">
                  <c:v>LA112</c:v>
                </c:pt>
                <c:pt idx="112">
                  <c:v>LA113</c:v>
                </c:pt>
                <c:pt idx="113">
                  <c:v>LA114</c:v>
                </c:pt>
                <c:pt idx="114">
                  <c:v>LA115</c:v>
                </c:pt>
                <c:pt idx="115">
                  <c:v>LA116</c:v>
                </c:pt>
                <c:pt idx="116">
                  <c:v>LA117</c:v>
                </c:pt>
                <c:pt idx="117">
                  <c:v>LA118</c:v>
                </c:pt>
                <c:pt idx="118">
                  <c:v>LA119</c:v>
                </c:pt>
                <c:pt idx="119">
                  <c:v>LA120</c:v>
                </c:pt>
                <c:pt idx="120">
                  <c:v>LA121</c:v>
                </c:pt>
                <c:pt idx="121">
                  <c:v>LA122</c:v>
                </c:pt>
                <c:pt idx="122">
                  <c:v>LA123</c:v>
                </c:pt>
                <c:pt idx="123">
                  <c:v>LA124</c:v>
                </c:pt>
                <c:pt idx="124">
                  <c:v>LA125</c:v>
                </c:pt>
                <c:pt idx="125">
                  <c:v>LA126</c:v>
                </c:pt>
                <c:pt idx="126">
                  <c:v>LA127</c:v>
                </c:pt>
                <c:pt idx="127">
                  <c:v>LA128</c:v>
                </c:pt>
                <c:pt idx="128">
                  <c:v>LA129</c:v>
                </c:pt>
                <c:pt idx="129">
                  <c:v>LA130</c:v>
                </c:pt>
                <c:pt idx="130">
                  <c:v>LA131</c:v>
                </c:pt>
                <c:pt idx="131">
                  <c:v>LA132</c:v>
                </c:pt>
                <c:pt idx="132">
                  <c:v>LA133</c:v>
                </c:pt>
                <c:pt idx="133">
                  <c:v>LA134</c:v>
                </c:pt>
                <c:pt idx="134">
                  <c:v>LA135</c:v>
                </c:pt>
                <c:pt idx="135">
                  <c:v>LA136</c:v>
                </c:pt>
                <c:pt idx="136">
                  <c:v>LA137</c:v>
                </c:pt>
                <c:pt idx="137">
                  <c:v>LA138</c:v>
                </c:pt>
                <c:pt idx="138">
                  <c:v>LA139</c:v>
                </c:pt>
                <c:pt idx="139">
                  <c:v>LA140</c:v>
                </c:pt>
                <c:pt idx="140">
                  <c:v>LA141</c:v>
                </c:pt>
                <c:pt idx="141">
                  <c:v>LA142</c:v>
                </c:pt>
                <c:pt idx="142">
                  <c:v>LA143</c:v>
                </c:pt>
                <c:pt idx="143">
                  <c:v>LA144</c:v>
                </c:pt>
                <c:pt idx="144">
                  <c:v>LA145</c:v>
                </c:pt>
                <c:pt idx="145">
                  <c:v>LA146</c:v>
                </c:pt>
                <c:pt idx="146">
                  <c:v>LA147</c:v>
                </c:pt>
                <c:pt idx="147">
                  <c:v>LA148</c:v>
                </c:pt>
                <c:pt idx="148">
                  <c:v>LA149</c:v>
                </c:pt>
              </c:strCache>
            </c:strRef>
          </c:cat>
          <c:val>
            <c:numRef>
              <c:f>Sheet1!$B$1:$B$149</c:f>
              <c:numCache>
                <c:formatCode>0.0</c:formatCode>
                <c:ptCount val="149"/>
                <c:pt idx="0">
                  <c:v>1.7411650546217172</c:v>
                </c:pt>
                <c:pt idx="1">
                  <c:v>2.1365846009095186</c:v>
                </c:pt>
                <c:pt idx="2">
                  <c:v>2.4608057154197263</c:v>
                </c:pt>
                <c:pt idx="3">
                  <c:v>2.48036624855771</c:v>
                </c:pt>
                <c:pt idx="4">
                  <c:v>2.9151177199504339</c:v>
                </c:pt>
                <c:pt idx="5">
                  <c:v>3.0447363703874419</c:v>
                </c:pt>
                <c:pt idx="6">
                  <c:v>3.052668640056333</c:v>
                </c:pt>
                <c:pt idx="7">
                  <c:v>3.0667516684573513</c:v>
                </c:pt>
                <c:pt idx="8">
                  <c:v>3.0762600558200623</c:v>
                </c:pt>
                <c:pt idx="9">
                  <c:v>3.15397773309726</c:v>
                </c:pt>
                <c:pt idx="10">
                  <c:v>3.1735665557624593</c:v>
                </c:pt>
                <c:pt idx="11">
                  <c:v>3.2009151880846098</c:v>
                </c:pt>
                <c:pt idx="12">
                  <c:v>3.2175307322287545</c:v>
                </c:pt>
                <c:pt idx="13">
                  <c:v>3.2565410564423236</c:v>
                </c:pt>
                <c:pt idx="14">
                  <c:v>3.2869440459110475</c:v>
                </c:pt>
                <c:pt idx="15">
                  <c:v>3.300711544073085</c:v>
                </c:pt>
                <c:pt idx="16">
                  <c:v>3.3216276670954881</c:v>
                </c:pt>
                <c:pt idx="17">
                  <c:v>3.3333333333333335</c:v>
                </c:pt>
                <c:pt idx="18">
                  <c:v>3.345525317942351</c:v>
                </c:pt>
                <c:pt idx="19">
                  <c:v>3.3688720120734144</c:v>
                </c:pt>
                <c:pt idx="20">
                  <c:v>3.409472354981538</c:v>
                </c:pt>
                <c:pt idx="21">
                  <c:v>3.411821239788563</c:v>
                </c:pt>
                <c:pt idx="22">
                  <c:v>3.4423694540264065</c:v>
                </c:pt>
                <c:pt idx="23">
                  <c:v>3.4495714453446049</c:v>
                </c:pt>
                <c:pt idx="24">
                  <c:v>3.4642948191371836</c:v>
                </c:pt>
                <c:pt idx="25">
                  <c:v>3.4680299021244894</c:v>
                </c:pt>
                <c:pt idx="26">
                  <c:v>3.471852399031111</c:v>
                </c:pt>
                <c:pt idx="27">
                  <c:v>3.4770668615595861</c:v>
                </c:pt>
                <c:pt idx="28">
                  <c:v>3.500727341724116</c:v>
                </c:pt>
                <c:pt idx="29">
                  <c:v>3.5162153795728099</c:v>
                </c:pt>
                <c:pt idx="30">
                  <c:v>3.5299699509726397</c:v>
                </c:pt>
                <c:pt idx="31">
                  <c:v>3.5350098803176615</c:v>
                </c:pt>
                <c:pt idx="32">
                  <c:v>3.542776374510856</c:v>
                </c:pt>
                <c:pt idx="33">
                  <c:v>3.5715828736840591</c:v>
                </c:pt>
                <c:pt idx="34">
                  <c:v>3.5718715118442268</c:v>
                </c:pt>
                <c:pt idx="35">
                  <c:v>3.5752852246584346</c:v>
                </c:pt>
                <c:pt idx="36">
                  <c:v>3.5819334597032486</c:v>
                </c:pt>
                <c:pt idx="37">
                  <c:v>3.5965948433872348</c:v>
                </c:pt>
                <c:pt idx="38">
                  <c:v>3.6104747266769133</c:v>
                </c:pt>
                <c:pt idx="39">
                  <c:v>3.6188709199238738</c:v>
                </c:pt>
                <c:pt idx="40">
                  <c:v>3.6213749447961137</c:v>
                </c:pt>
                <c:pt idx="41">
                  <c:v>3.6216641625527655</c:v>
                </c:pt>
                <c:pt idx="42">
                  <c:v>3.6247885062085974</c:v>
                </c:pt>
                <c:pt idx="43">
                  <c:v>3.6395690499510285</c:v>
                </c:pt>
                <c:pt idx="44">
                  <c:v>3.6856895806312147</c:v>
                </c:pt>
                <c:pt idx="45">
                  <c:v>3.6976241900647948</c:v>
                </c:pt>
                <c:pt idx="46">
                  <c:v>3.7142144327324891</c:v>
                </c:pt>
                <c:pt idx="47">
                  <c:v>3.7351016339444372</c:v>
                </c:pt>
                <c:pt idx="48">
                  <c:v>3.7361660877292189</c:v>
                </c:pt>
                <c:pt idx="49">
                  <c:v>3.7466418181378125</c:v>
                </c:pt>
                <c:pt idx="50">
                  <c:v>3.7668972857903138</c:v>
                </c:pt>
                <c:pt idx="51">
                  <c:v>3.7673806839534008</c:v>
                </c:pt>
                <c:pt idx="52">
                  <c:v>3.7800147972109501</c:v>
                </c:pt>
                <c:pt idx="53">
                  <c:v>3.790371724558196</c:v>
                </c:pt>
                <c:pt idx="54">
                  <c:v>3.7934462314055457</c:v>
                </c:pt>
                <c:pt idx="55">
                  <c:v>3.8022813688212929</c:v>
                </c:pt>
                <c:pt idx="56">
                  <c:v>3.8059402276161984</c:v>
                </c:pt>
                <c:pt idx="57">
                  <c:v>3.8174106241163401</c:v>
                </c:pt>
                <c:pt idx="58">
                  <c:v>3.8263939856782971</c:v>
                </c:pt>
                <c:pt idx="59">
                  <c:v>3.8496997869455742</c:v>
                </c:pt>
                <c:pt idx="60">
                  <c:v>3.860910843029481</c:v>
                </c:pt>
                <c:pt idx="61">
                  <c:v>3.8618689864241467</c:v>
                </c:pt>
                <c:pt idx="62">
                  <c:v>3.8633686690223792</c:v>
                </c:pt>
                <c:pt idx="63">
                  <c:v>3.8638689866939613</c:v>
                </c:pt>
                <c:pt idx="64">
                  <c:v>3.8785025878993395</c:v>
                </c:pt>
                <c:pt idx="65">
                  <c:v>3.9160045402951194</c:v>
                </c:pt>
                <c:pt idx="66">
                  <c:v>3.9231501013359806</c:v>
                </c:pt>
                <c:pt idx="67">
                  <c:v>3.9242245030333094</c:v>
                </c:pt>
                <c:pt idx="68">
                  <c:v>3.9452688686771982</c:v>
                </c:pt>
                <c:pt idx="69">
                  <c:v>3.9568494285241012</c:v>
                </c:pt>
                <c:pt idx="70">
                  <c:v>3.9679755031737423</c:v>
                </c:pt>
                <c:pt idx="71">
                  <c:v>3.9827442248817144</c:v>
                </c:pt>
                <c:pt idx="72">
                  <c:v>3.9836005384897808</c:v>
                </c:pt>
                <c:pt idx="73">
                  <c:v>3.9865755723360903</c:v>
                </c:pt>
                <c:pt idx="74">
                  <c:v>3.9879608728367195</c:v>
                </c:pt>
                <c:pt idx="75">
                  <c:v>3.9884475359489087</c:v>
                </c:pt>
                <c:pt idx="76">
                  <c:v>3.9906521696076682</c:v>
                </c:pt>
                <c:pt idx="77">
                  <c:v>3.992148953794072</c:v>
                </c:pt>
                <c:pt idx="78">
                  <c:v>4.0017833450611544</c:v>
                </c:pt>
                <c:pt idx="79">
                  <c:v>4.048350385609794</c:v>
                </c:pt>
                <c:pt idx="80">
                  <c:v>4.0491216714313971</c:v>
                </c:pt>
                <c:pt idx="81">
                  <c:v>4.0568464555307218</c:v>
                </c:pt>
                <c:pt idx="82">
                  <c:v>4.0731439334484385</c:v>
                </c:pt>
                <c:pt idx="83">
                  <c:v>4.0769469438411416</c:v>
                </c:pt>
                <c:pt idx="84">
                  <c:v>4.0779442691903256</c:v>
                </c:pt>
                <c:pt idx="85">
                  <c:v>4.0912091085351268</c:v>
                </c:pt>
                <c:pt idx="86">
                  <c:v>4.114461669144192</c:v>
                </c:pt>
                <c:pt idx="87">
                  <c:v>4.1170027704400489</c:v>
                </c:pt>
                <c:pt idx="88">
                  <c:v>4.1298983731337042</c:v>
                </c:pt>
                <c:pt idx="89">
                  <c:v>4.1473024853505756</c:v>
                </c:pt>
                <c:pt idx="90">
                  <c:v>4.1570972170543632</c:v>
                </c:pt>
                <c:pt idx="91">
                  <c:v>4.1719292706030942</c:v>
                </c:pt>
                <c:pt idx="92">
                  <c:v>4.1733147187873953</c:v>
                </c:pt>
                <c:pt idx="93">
                  <c:v>4.2333430317137042</c:v>
                </c:pt>
                <c:pt idx="94">
                  <c:v>4.2339525324291376</c:v>
                </c:pt>
                <c:pt idx="95">
                  <c:v>4.2592496676507654</c:v>
                </c:pt>
                <c:pt idx="96">
                  <c:v>4.2848728771964266</c:v>
                </c:pt>
                <c:pt idx="97">
                  <c:v>4.289880165854103</c:v>
                </c:pt>
                <c:pt idx="98">
                  <c:v>4.2929506120726044</c:v>
                </c:pt>
                <c:pt idx="99">
                  <c:v>4.3004838393914255</c:v>
                </c:pt>
                <c:pt idx="100">
                  <c:v>4.3037537030197779</c:v>
                </c:pt>
                <c:pt idx="101">
                  <c:v>4.3376298806895015</c:v>
                </c:pt>
                <c:pt idx="102">
                  <c:v>4.338553231272642</c:v>
                </c:pt>
                <c:pt idx="103">
                  <c:v>4.3537486247183947</c:v>
                </c:pt>
                <c:pt idx="104">
                  <c:v>4.3619734412100959</c:v>
                </c:pt>
                <c:pt idx="105">
                  <c:v>4.3739891542193892</c:v>
                </c:pt>
                <c:pt idx="106">
                  <c:v>4.391552128729467</c:v>
                </c:pt>
                <c:pt idx="107">
                  <c:v>4.4155761046939492</c:v>
                </c:pt>
                <c:pt idx="108">
                  <c:v>4.4202250603141398</c:v>
                </c:pt>
                <c:pt idx="109">
                  <c:v>4.4208762072234205</c:v>
                </c:pt>
                <c:pt idx="110">
                  <c:v>4.4311005280049693</c:v>
                </c:pt>
                <c:pt idx="111">
                  <c:v>4.4668016907361743</c:v>
                </c:pt>
                <c:pt idx="112">
                  <c:v>4.4767656148110344</c:v>
                </c:pt>
                <c:pt idx="113">
                  <c:v>4.4778124895025027</c:v>
                </c:pt>
                <c:pt idx="114">
                  <c:v>4.4807834441980781</c:v>
                </c:pt>
                <c:pt idx="115">
                  <c:v>4.4877244115206345</c:v>
                </c:pt>
                <c:pt idx="116">
                  <c:v>4.4928271599243503</c:v>
                </c:pt>
                <c:pt idx="117">
                  <c:v>4.4966398735011204</c:v>
                </c:pt>
                <c:pt idx="118">
                  <c:v>4.5139640614851704</c:v>
                </c:pt>
                <c:pt idx="119">
                  <c:v>4.5211458077206785</c:v>
                </c:pt>
                <c:pt idx="120">
                  <c:v>4.5528383896035471</c:v>
                </c:pt>
                <c:pt idx="121">
                  <c:v>4.5550375627282715</c:v>
                </c:pt>
                <c:pt idx="122">
                  <c:v>4.5621036761119242</c:v>
                </c:pt>
                <c:pt idx="123">
                  <c:v>4.5660701152243197</c:v>
                </c:pt>
                <c:pt idx="124">
                  <c:v>4.5715947273197211</c:v>
                </c:pt>
                <c:pt idx="125">
                  <c:v>4.5778814117320898</c:v>
                </c:pt>
                <c:pt idx="126">
                  <c:v>4.5997931747673215</c:v>
                </c:pt>
                <c:pt idx="127">
                  <c:v>4.6423321901028904</c:v>
                </c:pt>
                <c:pt idx="128">
                  <c:v>4.6471562178368462</c:v>
                </c:pt>
                <c:pt idx="129">
                  <c:v>4.6626604752799778</c:v>
                </c:pt>
                <c:pt idx="130">
                  <c:v>4.6692363787894573</c:v>
                </c:pt>
                <c:pt idx="131">
                  <c:v>4.693760732684602</c:v>
                </c:pt>
                <c:pt idx="132">
                  <c:v>4.6999276934201015</c:v>
                </c:pt>
                <c:pt idx="133">
                  <c:v>4.7771683107228577</c:v>
                </c:pt>
                <c:pt idx="134">
                  <c:v>4.8609358437231842</c:v>
                </c:pt>
                <c:pt idx="135">
                  <c:v>4.8770764119601333</c:v>
                </c:pt>
                <c:pt idx="136">
                  <c:v>4.8831302263192446</c:v>
                </c:pt>
                <c:pt idx="137">
                  <c:v>4.9662371666781508</c:v>
                </c:pt>
                <c:pt idx="138">
                  <c:v>5.0876600448279037</c:v>
                </c:pt>
                <c:pt idx="139">
                  <c:v>5.1032851705406301</c:v>
                </c:pt>
                <c:pt idx="140">
                  <c:v>5.2178978612444169</c:v>
                </c:pt>
                <c:pt idx="141">
                  <c:v>5.3217269306804411</c:v>
                </c:pt>
                <c:pt idx="142">
                  <c:v>5.3484222389181069</c:v>
                </c:pt>
                <c:pt idx="143">
                  <c:v>5.3991759474564516</c:v>
                </c:pt>
                <c:pt idx="144">
                  <c:v>5.426617333781814</c:v>
                </c:pt>
                <c:pt idx="145">
                  <c:v>5.4958793662133543</c:v>
                </c:pt>
                <c:pt idx="146">
                  <c:v>5.5631711217729034</c:v>
                </c:pt>
                <c:pt idx="147">
                  <c:v>5.6600007983075882</c:v>
                </c:pt>
                <c:pt idx="148">
                  <c:v>5.8705050108076247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7-4E77-B37D-25F358C8EB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700368"/>
        <c:axId val="478679568"/>
      </c:barChart>
      <c:catAx>
        <c:axId val="47870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79568"/>
        <c:crosses val="autoZero"/>
        <c:auto val="1"/>
        <c:lblAlgn val="ctr"/>
        <c:lblOffset val="100"/>
        <c:noMultiLvlLbl val="0"/>
      </c:catAx>
      <c:valAx>
        <c:axId val="478679568"/>
        <c:scaling>
          <c:orientation val="minMax"/>
          <c:max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70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581ED1-B603-4B5D-BB47-161C554709AA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A56D708-4A84-467C-9642-EB8FB54E9945}">
      <dgm:prSet/>
      <dgm:spPr/>
      <dgm:t>
        <a:bodyPr/>
        <a:lstStyle/>
        <a:p>
          <a:r>
            <a:rPr lang="en-GB" b="0" dirty="0"/>
            <a:t>Over 15% of all pupils – 1.4 million – are identified with SEN</a:t>
          </a:r>
          <a:endParaRPr lang="en-US" dirty="0"/>
        </a:p>
      </dgm:t>
    </dgm:pt>
    <dgm:pt modelId="{A523368B-9AEB-4B94-BD5E-DBE1DE54E792}" type="parTrans" cxnId="{76274DD4-8508-489C-BB9D-B853EE7D7FE4}">
      <dgm:prSet/>
      <dgm:spPr/>
      <dgm:t>
        <a:bodyPr/>
        <a:lstStyle/>
        <a:p>
          <a:endParaRPr lang="en-US"/>
        </a:p>
      </dgm:t>
    </dgm:pt>
    <dgm:pt modelId="{03271747-AE0A-49D0-A463-E939D08E5F9B}" type="sibTrans" cxnId="{76274DD4-8508-489C-BB9D-B853EE7D7FE4}">
      <dgm:prSet/>
      <dgm:spPr/>
      <dgm:t>
        <a:bodyPr/>
        <a:lstStyle/>
        <a:p>
          <a:endParaRPr lang="en-US"/>
        </a:p>
      </dgm:t>
    </dgm:pt>
    <dgm:pt modelId="{752B3666-ED8E-49C5-B0C2-B2A6589E7100}">
      <dgm:prSet/>
      <dgm:spPr/>
      <dgm:t>
        <a:bodyPr/>
        <a:lstStyle/>
        <a:p>
          <a:r>
            <a:rPr lang="en-GB" b="0" dirty="0"/>
            <a:t>12.6% of pupils were identified as requiring SEN Support </a:t>
          </a:r>
          <a:endParaRPr lang="en-US" dirty="0"/>
        </a:p>
      </dgm:t>
    </dgm:pt>
    <dgm:pt modelId="{C1D7785C-DBBC-463B-BF9C-F8F3982C7404}" type="parTrans" cxnId="{2381D784-EEC0-4084-8308-03D247A4533F}">
      <dgm:prSet/>
      <dgm:spPr/>
      <dgm:t>
        <a:bodyPr/>
        <a:lstStyle/>
        <a:p>
          <a:endParaRPr lang="en-US"/>
        </a:p>
      </dgm:t>
    </dgm:pt>
    <dgm:pt modelId="{9940147C-EF32-4E1B-A88C-269B713C2CDB}" type="sibTrans" cxnId="{2381D784-EEC0-4084-8308-03D247A4533F}">
      <dgm:prSet/>
      <dgm:spPr/>
      <dgm:t>
        <a:bodyPr/>
        <a:lstStyle/>
        <a:p>
          <a:endParaRPr lang="en-US"/>
        </a:p>
      </dgm:t>
    </dgm:pt>
    <dgm:pt modelId="{A5946052-B216-4E00-9D11-08B534FF0C94}">
      <dgm:prSet/>
      <dgm:spPr/>
      <dgm:t>
        <a:bodyPr/>
        <a:lstStyle/>
        <a:p>
          <a:r>
            <a:rPr lang="en-GB" b="0" dirty="0"/>
            <a:t>A further 4.0% of all pupils had an EHCP</a:t>
          </a:r>
          <a:endParaRPr lang="en-US" dirty="0"/>
        </a:p>
      </dgm:t>
    </dgm:pt>
    <dgm:pt modelId="{01FD14F8-9984-4AA6-974E-AF9DBD0715D6}" type="parTrans" cxnId="{DA06A299-1D05-4AFA-AFF5-A6192814EEAF}">
      <dgm:prSet/>
      <dgm:spPr/>
      <dgm:t>
        <a:bodyPr/>
        <a:lstStyle/>
        <a:p>
          <a:endParaRPr lang="en-US"/>
        </a:p>
      </dgm:t>
    </dgm:pt>
    <dgm:pt modelId="{9C64241C-4706-4ACC-A66B-CACD0552628F}" type="sibTrans" cxnId="{DA06A299-1D05-4AFA-AFF5-A6192814EEAF}">
      <dgm:prSet/>
      <dgm:spPr/>
      <dgm:t>
        <a:bodyPr/>
        <a:lstStyle/>
        <a:p>
          <a:endParaRPr lang="en-US"/>
        </a:p>
      </dgm:t>
    </dgm:pt>
    <dgm:pt modelId="{BCFD3AB9-929D-4BE5-8800-04FD24845440}">
      <dgm:prSet/>
      <dgm:spPr/>
      <dgm:t>
        <a:bodyPr/>
        <a:lstStyle/>
        <a:p>
          <a:r>
            <a:rPr lang="en-GB" b="0" dirty="0"/>
            <a:t>Of all CYP with an EHCP, 77% are in schools or AP</a:t>
          </a:r>
          <a:endParaRPr lang="en-US" dirty="0"/>
        </a:p>
      </dgm:t>
    </dgm:pt>
    <dgm:pt modelId="{293CE446-17DF-441E-BFE6-D2147477AEB5}" type="parTrans" cxnId="{5DB68867-9C88-4401-B475-49E955985A11}">
      <dgm:prSet/>
      <dgm:spPr/>
      <dgm:t>
        <a:bodyPr/>
        <a:lstStyle/>
        <a:p>
          <a:endParaRPr lang="en-US"/>
        </a:p>
      </dgm:t>
    </dgm:pt>
    <dgm:pt modelId="{40AF50B0-1049-4033-9758-44F4C03F23BD}" type="sibTrans" cxnId="{5DB68867-9C88-4401-B475-49E955985A11}">
      <dgm:prSet/>
      <dgm:spPr/>
      <dgm:t>
        <a:bodyPr/>
        <a:lstStyle/>
        <a:p>
          <a:endParaRPr lang="en-US"/>
        </a:p>
      </dgm:t>
    </dgm:pt>
    <dgm:pt modelId="{1DB14F32-7124-4A69-972B-B4F03EFF5DDE}">
      <dgm:prSet/>
      <dgm:spPr/>
      <dgm:t>
        <a:bodyPr/>
        <a:lstStyle/>
        <a:p>
          <a:r>
            <a:rPr lang="en-GB" b="0" dirty="0"/>
            <a:t>82.7% of pupils in AP were identified with SEN</a:t>
          </a:r>
          <a:endParaRPr lang="en-US" dirty="0"/>
        </a:p>
      </dgm:t>
    </dgm:pt>
    <dgm:pt modelId="{5CED50E0-1CB4-4698-9790-1E52C7EBB7A3}" type="parTrans" cxnId="{5FA72F95-E54D-40D5-9A8F-CCF8F4BE4AE1}">
      <dgm:prSet/>
      <dgm:spPr/>
      <dgm:t>
        <a:bodyPr/>
        <a:lstStyle/>
        <a:p>
          <a:endParaRPr lang="en-US"/>
        </a:p>
      </dgm:t>
    </dgm:pt>
    <dgm:pt modelId="{8FC49493-C375-4601-8F68-6CB4F2E69309}" type="sibTrans" cxnId="{5FA72F95-E54D-40D5-9A8F-CCF8F4BE4AE1}">
      <dgm:prSet/>
      <dgm:spPr/>
      <dgm:t>
        <a:bodyPr/>
        <a:lstStyle/>
        <a:p>
          <a:endParaRPr lang="en-US"/>
        </a:p>
      </dgm:t>
    </dgm:pt>
    <dgm:pt modelId="{92AB4FCA-D6EB-45A4-A99B-DEE9EC50670E}">
      <dgm:prSet/>
      <dgm:spPr/>
      <dgm:t>
        <a:bodyPr/>
        <a:lstStyle/>
        <a:p>
          <a:r>
            <a:rPr lang="en-GB" b="0" dirty="0"/>
            <a:t>High needs budget has risen by 41% over last 3 years</a:t>
          </a:r>
          <a:endParaRPr lang="en-US" dirty="0"/>
        </a:p>
      </dgm:t>
    </dgm:pt>
    <dgm:pt modelId="{8E57950E-ED10-4705-847B-3CF47299A0AA}" type="parTrans" cxnId="{4F9C7300-7A8F-43E0-9293-467334298EDC}">
      <dgm:prSet/>
      <dgm:spPr/>
      <dgm:t>
        <a:bodyPr/>
        <a:lstStyle/>
        <a:p>
          <a:endParaRPr lang="en-US"/>
        </a:p>
      </dgm:t>
    </dgm:pt>
    <dgm:pt modelId="{4EB44F44-4C5D-4F24-B6A9-B66581FE8DA8}" type="sibTrans" cxnId="{4F9C7300-7A8F-43E0-9293-467334298EDC}">
      <dgm:prSet/>
      <dgm:spPr/>
      <dgm:t>
        <a:bodyPr/>
        <a:lstStyle/>
        <a:p>
          <a:endParaRPr lang="en-US"/>
        </a:p>
      </dgm:t>
    </dgm:pt>
    <dgm:pt modelId="{3B0CE344-7181-45D8-AD9F-D8B4F4A3AA01}">
      <dgm:prSet/>
      <dgm:spPr/>
      <dgm:t>
        <a:bodyPr/>
        <a:lstStyle/>
        <a:p>
          <a:r>
            <a:rPr lang="en-GB" b="0" dirty="0"/>
            <a:t>Increasing numbers of appeals to Tribunal</a:t>
          </a:r>
          <a:endParaRPr lang="en-US" dirty="0"/>
        </a:p>
      </dgm:t>
    </dgm:pt>
    <dgm:pt modelId="{8CA091BD-1FE7-4DA0-BA12-C3E0650E2209}" type="parTrans" cxnId="{28692569-DA0E-4EDC-BE9D-35D37BC55C60}">
      <dgm:prSet/>
      <dgm:spPr/>
      <dgm:t>
        <a:bodyPr/>
        <a:lstStyle/>
        <a:p>
          <a:endParaRPr lang="en-US"/>
        </a:p>
      </dgm:t>
    </dgm:pt>
    <dgm:pt modelId="{486DB268-3F4E-4ACE-9C13-5564F679F2B5}" type="sibTrans" cxnId="{28692569-DA0E-4EDC-BE9D-35D37BC55C60}">
      <dgm:prSet/>
      <dgm:spPr/>
      <dgm:t>
        <a:bodyPr/>
        <a:lstStyle/>
        <a:p>
          <a:endParaRPr lang="en-US"/>
        </a:p>
      </dgm:t>
    </dgm:pt>
    <dgm:pt modelId="{557D094B-93BB-4ED6-875B-BA968AA7471B}" type="pres">
      <dgm:prSet presAssocID="{B8581ED1-B603-4B5D-BB47-161C554709AA}" presName="diagram" presStyleCnt="0">
        <dgm:presLayoutVars>
          <dgm:dir/>
          <dgm:resizeHandles val="exact"/>
        </dgm:presLayoutVars>
      </dgm:prSet>
      <dgm:spPr/>
    </dgm:pt>
    <dgm:pt modelId="{6642E870-AB00-4372-A086-89E85927318D}" type="pres">
      <dgm:prSet presAssocID="{2A56D708-4A84-467C-9642-EB8FB54E9945}" presName="node" presStyleLbl="node1" presStyleIdx="0" presStyleCnt="7">
        <dgm:presLayoutVars>
          <dgm:bulletEnabled val="1"/>
        </dgm:presLayoutVars>
      </dgm:prSet>
      <dgm:spPr/>
    </dgm:pt>
    <dgm:pt modelId="{2866D4D3-C4D9-4BB6-8800-5747C645B65A}" type="pres">
      <dgm:prSet presAssocID="{03271747-AE0A-49D0-A463-E939D08E5F9B}" presName="sibTrans" presStyleCnt="0"/>
      <dgm:spPr/>
    </dgm:pt>
    <dgm:pt modelId="{CF160F4F-797B-44C6-B275-A1F59C48EFDA}" type="pres">
      <dgm:prSet presAssocID="{752B3666-ED8E-49C5-B0C2-B2A6589E7100}" presName="node" presStyleLbl="node1" presStyleIdx="1" presStyleCnt="7">
        <dgm:presLayoutVars>
          <dgm:bulletEnabled val="1"/>
        </dgm:presLayoutVars>
      </dgm:prSet>
      <dgm:spPr/>
    </dgm:pt>
    <dgm:pt modelId="{5F755DE7-88D7-4364-869C-263AED553139}" type="pres">
      <dgm:prSet presAssocID="{9940147C-EF32-4E1B-A88C-269B713C2CDB}" presName="sibTrans" presStyleCnt="0"/>
      <dgm:spPr/>
    </dgm:pt>
    <dgm:pt modelId="{89AD6CA1-68AA-4872-BDB8-521370C1ACA8}" type="pres">
      <dgm:prSet presAssocID="{A5946052-B216-4E00-9D11-08B534FF0C94}" presName="node" presStyleLbl="node1" presStyleIdx="2" presStyleCnt="7">
        <dgm:presLayoutVars>
          <dgm:bulletEnabled val="1"/>
        </dgm:presLayoutVars>
      </dgm:prSet>
      <dgm:spPr/>
    </dgm:pt>
    <dgm:pt modelId="{7EF2D665-F394-457F-A625-01D078AA49D2}" type="pres">
      <dgm:prSet presAssocID="{9C64241C-4706-4ACC-A66B-CACD0552628F}" presName="sibTrans" presStyleCnt="0"/>
      <dgm:spPr/>
    </dgm:pt>
    <dgm:pt modelId="{3B337386-5AB1-4FBC-8843-812609BA92F3}" type="pres">
      <dgm:prSet presAssocID="{BCFD3AB9-929D-4BE5-8800-04FD24845440}" presName="node" presStyleLbl="node1" presStyleIdx="3" presStyleCnt="7">
        <dgm:presLayoutVars>
          <dgm:bulletEnabled val="1"/>
        </dgm:presLayoutVars>
      </dgm:prSet>
      <dgm:spPr/>
    </dgm:pt>
    <dgm:pt modelId="{53915D77-CBE8-47D3-B067-B7344ADC6755}" type="pres">
      <dgm:prSet presAssocID="{40AF50B0-1049-4033-9758-44F4C03F23BD}" presName="sibTrans" presStyleCnt="0"/>
      <dgm:spPr/>
    </dgm:pt>
    <dgm:pt modelId="{D145D313-50B7-4F3E-90A6-C66DE0E34FC1}" type="pres">
      <dgm:prSet presAssocID="{1DB14F32-7124-4A69-972B-B4F03EFF5DDE}" presName="node" presStyleLbl="node1" presStyleIdx="4" presStyleCnt="7" custLinFactNeighborX="737" custLinFactNeighborY="1255">
        <dgm:presLayoutVars>
          <dgm:bulletEnabled val="1"/>
        </dgm:presLayoutVars>
      </dgm:prSet>
      <dgm:spPr/>
    </dgm:pt>
    <dgm:pt modelId="{DB88FCFF-4F46-4C70-9464-965562D249D9}" type="pres">
      <dgm:prSet presAssocID="{8FC49493-C375-4601-8F68-6CB4F2E69309}" presName="sibTrans" presStyleCnt="0"/>
      <dgm:spPr/>
    </dgm:pt>
    <dgm:pt modelId="{47BA61C9-3C75-4EDB-BA76-1306164194D8}" type="pres">
      <dgm:prSet presAssocID="{92AB4FCA-D6EB-45A4-A99B-DEE9EC50670E}" presName="node" presStyleLbl="node1" presStyleIdx="5" presStyleCnt="7">
        <dgm:presLayoutVars>
          <dgm:bulletEnabled val="1"/>
        </dgm:presLayoutVars>
      </dgm:prSet>
      <dgm:spPr/>
    </dgm:pt>
    <dgm:pt modelId="{863BF00D-AAF6-4431-A3AE-202E5C48DC71}" type="pres">
      <dgm:prSet presAssocID="{4EB44F44-4C5D-4F24-B6A9-B66581FE8DA8}" presName="sibTrans" presStyleCnt="0"/>
      <dgm:spPr/>
    </dgm:pt>
    <dgm:pt modelId="{BFA75B6A-D62D-4822-B9F7-E7501CA24211}" type="pres">
      <dgm:prSet presAssocID="{3B0CE344-7181-45D8-AD9F-D8B4F4A3AA01}" presName="node" presStyleLbl="node1" presStyleIdx="6" presStyleCnt="7">
        <dgm:presLayoutVars>
          <dgm:bulletEnabled val="1"/>
        </dgm:presLayoutVars>
      </dgm:prSet>
      <dgm:spPr/>
    </dgm:pt>
  </dgm:ptLst>
  <dgm:cxnLst>
    <dgm:cxn modelId="{4F9C7300-7A8F-43E0-9293-467334298EDC}" srcId="{B8581ED1-B603-4B5D-BB47-161C554709AA}" destId="{92AB4FCA-D6EB-45A4-A99B-DEE9EC50670E}" srcOrd="5" destOrd="0" parTransId="{8E57950E-ED10-4705-847B-3CF47299A0AA}" sibTransId="{4EB44F44-4C5D-4F24-B6A9-B66581FE8DA8}"/>
    <dgm:cxn modelId="{E4778609-1909-4906-AAE7-4BA9B259D7A6}" type="presOf" srcId="{BCFD3AB9-929D-4BE5-8800-04FD24845440}" destId="{3B337386-5AB1-4FBC-8843-812609BA92F3}" srcOrd="0" destOrd="0" presId="urn:microsoft.com/office/officeart/2005/8/layout/default"/>
    <dgm:cxn modelId="{4D419D15-D7B2-4EC6-86C1-6157D319ADC1}" type="presOf" srcId="{A5946052-B216-4E00-9D11-08B534FF0C94}" destId="{89AD6CA1-68AA-4872-BDB8-521370C1ACA8}" srcOrd="0" destOrd="0" presId="urn:microsoft.com/office/officeart/2005/8/layout/default"/>
    <dgm:cxn modelId="{D6C0401C-16F6-40B0-B828-AAF363435C26}" type="presOf" srcId="{2A56D708-4A84-467C-9642-EB8FB54E9945}" destId="{6642E870-AB00-4372-A086-89E85927318D}" srcOrd="0" destOrd="0" presId="urn:microsoft.com/office/officeart/2005/8/layout/default"/>
    <dgm:cxn modelId="{C745E620-0A98-4446-8574-B9ADFC4359E7}" type="presOf" srcId="{92AB4FCA-D6EB-45A4-A99B-DEE9EC50670E}" destId="{47BA61C9-3C75-4EDB-BA76-1306164194D8}" srcOrd="0" destOrd="0" presId="urn:microsoft.com/office/officeart/2005/8/layout/default"/>
    <dgm:cxn modelId="{D634705C-3228-44A4-910D-C70B1E035FBA}" type="presOf" srcId="{1DB14F32-7124-4A69-972B-B4F03EFF5DDE}" destId="{D145D313-50B7-4F3E-90A6-C66DE0E34FC1}" srcOrd="0" destOrd="0" presId="urn:microsoft.com/office/officeart/2005/8/layout/default"/>
    <dgm:cxn modelId="{5DB68867-9C88-4401-B475-49E955985A11}" srcId="{B8581ED1-B603-4B5D-BB47-161C554709AA}" destId="{BCFD3AB9-929D-4BE5-8800-04FD24845440}" srcOrd="3" destOrd="0" parTransId="{293CE446-17DF-441E-BFE6-D2147477AEB5}" sibTransId="{40AF50B0-1049-4033-9758-44F4C03F23BD}"/>
    <dgm:cxn modelId="{28692569-DA0E-4EDC-BE9D-35D37BC55C60}" srcId="{B8581ED1-B603-4B5D-BB47-161C554709AA}" destId="{3B0CE344-7181-45D8-AD9F-D8B4F4A3AA01}" srcOrd="6" destOrd="0" parTransId="{8CA091BD-1FE7-4DA0-BA12-C3E0650E2209}" sibTransId="{486DB268-3F4E-4ACE-9C13-5564F679F2B5}"/>
    <dgm:cxn modelId="{EDF32F72-3941-41CF-B250-B4E7423651D1}" type="presOf" srcId="{752B3666-ED8E-49C5-B0C2-B2A6589E7100}" destId="{CF160F4F-797B-44C6-B275-A1F59C48EFDA}" srcOrd="0" destOrd="0" presId="urn:microsoft.com/office/officeart/2005/8/layout/default"/>
    <dgm:cxn modelId="{DA46F282-6F11-4F66-9135-3108F101E5A7}" type="presOf" srcId="{B8581ED1-B603-4B5D-BB47-161C554709AA}" destId="{557D094B-93BB-4ED6-875B-BA968AA7471B}" srcOrd="0" destOrd="0" presId="urn:microsoft.com/office/officeart/2005/8/layout/default"/>
    <dgm:cxn modelId="{2381D784-EEC0-4084-8308-03D247A4533F}" srcId="{B8581ED1-B603-4B5D-BB47-161C554709AA}" destId="{752B3666-ED8E-49C5-B0C2-B2A6589E7100}" srcOrd="1" destOrd="0" parTransId="{C1D7785C-DBBC-463B-BF9C-F8F3982C7404}" sibTransId="{9940147C-EF32-4E1B-A88C-269B713C2CDB}"/>
    <dgm:cxn modelId="{5FA72F95-E54D-40D5-9A8F-CCF8F4BE4AE1}" srcId="{B8581ED1-B603-4B5D-BB47-161C554709AA}" destId="{1DB14F32-7124-4A69-972B-B4F03EFF5DDE}" srcOrd="4" destOrd="0" parTransId="{5CED50E0-1CB4-4698-9790-1E52C7EBB7A3}" sibTransId="{8FC49493-C375-4601-8F68-6CB4F2E69309}"/>
    <dgm:cxn modelId="{DA06A299-1D05-4AFA-AFF5-A6192814EEAF}" srcId="{B8581ED1-B603-4B5D-BB47-161C554709AA}" destId="{A5946052-B216-4E00-9D11-08B534FF0C94}" srcOrd="2" destOrd="0" parTransId="{01FD14F8-9984-4AA6-974E-AF9DBD0715D6}" sibTransId="{9C64241C-4706-4ACC-A66B-CACD0552628F}"/>
    <dgm:cxn modelId="{76274DD4-8508-489C-BB9D-B853EE7D7FE4}" srcId="{B8581ED1-B603-4B5D-BB47-161C554709AA}" destId="{2A56D708-4A84-467C-9642-EB8FB54E9945}" srcOrd="0" destOrd="0" parTransId="{A523368B-9AEB-4B94-BD5E-DBE1DE54E792}" sibTransId="{03271747-AE0A-49D0-A463-E939D08E5F9B}"/>
    <dgm:cxn modelId="{6D728FF7-7F04-4BED-AFFF-60302E3C7EAD}" type="presOf" srcId="{3B0CE344-7181-45D8-AD9F-D8B4F4A3AA01}" destId="{BFA75B6A-D62D-4822-B9F7-E7501CA24211}" srcOrd="0" destOrd="0" presId="urn:microsoft.com/office/officeart/2005/8/layout/default"/>
    <dgm:cxn modelId="{6D35F25B-6602-423C-96B4-C83432175ECC}" type="presParOf" srcId="{557D094B-93BB-4ED6-875B-BA968AA7471B}" destId="{6642E870-AB00-4372-A086-89E85927318D}" srcOrd="0" destOrd="0" presId="urn:microsoft.com/office/officeart/2005/8/layout/default"/>
    <dgm:cxn modelId="{6E7E3FBE-B43C-4E4E-9ACE-9640B74F0185}" type="presParOf" srcId="{557D094B-93BB-4ED6-875B-BA968AA7471B}" destId="{2866D4D3-C4D9-4BB6-8800-5747C645B65A}" srcOrd="1" destOrd="0" presId="urn:microsoft.com/office/officeart/2005/8/layout/default"/>
    <dgm:cxn modelId="{6810BE37-14AD-4845-B162-C64380F7BEB0}" type="presParOf" srcId="{557D094B-93BB-4ED6-875B-BA968AA7471B}" destId="{CF160F4F-797B-44C6-B275-A1F59C48EFDA}" srcOrd="2" destOrd="0" presId="urn:microsoft.com/office/officeart/2005/8/layout/default"/>
    <dgm:cxn modelId="{7727634C-9AB3-4F9B-9034-F970480826D2}" type="presParOf" srcId="{557D094B-93BB-4ED6-875B-BA968AA7471B}" destId="{5F755DE7-88D7-4364-869C-263AED553139}" srcOrd="3" destOrd="0" presId="urn:microsoft.com/office/officeart/2005/8/layout/default"/>
    <dgm:cxn modelId="{B1BF9822-638F-46B6-810B-08A0D4351F5E}" type="presParOf" srcId="{557D094B-93BB-4ED6-875B-BA968AA7471B}" destId="{89AD6CA1-68AA-4872-BDB8-521370C1ACA8}" srcOrd="4" destOrd="0" presId="urn:microsoft.com/office/officeart/2005/8/layout/default"/>
    <dgm:cxn modelId="{B309788B-4EDF-448B-9AD3-7FB506409913}" type="presParOf" srcId="{557D094B-93BB-4ED6-875B-BA968AA7471B}" destId="{7EF2D665-F394-457F-A625-01D078AA49D2}" srcOrd="5" destOrd="0" presId="urn:microsoft.com/office/officeart/2005/8/layout/default"/>
    <dgm:cxn modelId="{E4FEAB2E-2FB2-4875-A2C5-277B73E3B8F9}" type="presParOf" srcId="{557D094B-93BB-4ED6-875B-BA968AA7471B}" destId="{3B337386-5AB1-4FBC-8843-812609BA92F3}" srcOrd="6" destOrd="0" presId="urn:microsoft.com/office/officeart/2005/8/layout/default"/>
    <dgm:cxn modelId="{63E1F0F1-E66A-4001-A10C-C8F94272113C}" type="presParOf" srcId="{557D094B-93BB-4ED6-875B-BA968AA7471B}" destId="{53915D77-CBE8-47D3-B067-B7344ADC6755}" srcOrd="7" destOrd="0" presId="urn:microsoft.com/office/officeart/2005/8/layout/default"/>
    <dgm:cxn modelId="{691907B4-5DC0-43DF-B8AB-D4F362D1A027}" type="presParOf" srcId="{557D094B-93BB-4ED6-875B-BA968AA7471B}" destId="{D145D313-50B7-4F3E-90A6-C66DE0E34FC1}" srcOrd="8" destOrd="0" presId="urn:microsoft.com/office/officeart/2005/8/layout/default"/>
    <dgm:cxn modelId="{6EAB6D36-C1BA-4CA4-A03D-EDDF507DB391}" type="presParOf" srcId="{557D094B-93BB-4ED6-875B-BA968AA7471B}" destId="{DB88FCFF-4F46-4C70-9464-965562D249D9}" srcOrd="9" destOrd="0" presId="urn:microsoft.com/office/officeart/2005/8/layout/default"/>
    <dgm:cxn modelId="{50523ECA-176D-4988-BAD8-D1166A9F0CEA}" type="presParOf" srcId="{557D094B-93BB-4ED6-875B-BA968AA7471B}" destId="{47BA61C9-3C75-4EDB-BA76-1306164194D8}" srcOrd="10" destOrd="0" presId="urn:microsoft.com/office/officeart/2005/8/layout/default"/>
    <dgm:cxn modelId="{41D556D2-30B3-4A88-9C35-427143628637}" type="presParOf" srcId="{557D094B-93BB-4ED6-875B-BA968AA7471B}" destId="{863BF00D-AAF6-4431-A3AE-202E5C48DC71}" srcOrd="11" destOrd="0" presId="urn:microsoft.com/office/officeart/2005/8/layout/default"/>
    <dgm:cxn modelId="{2324FBE4-61D2-4465-9D03-8176CAC4CE45}" type="presParOf" srcId="{557D094B-93BB-4ED6-875B-BA968AA7471B}" destId="{BFA75B6A-D62D-4822-B9F7-E7501CA2421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C6D500-476C-4B66-A463-243ED43470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B951B8-57EC-4723-9583-13A8396EDB39}">
      <dgm:prSet custT="1"/>
      <dgm:spPr/>
      <dgm:t>
        <a:bodyPr/>
        <a:lstStyle/>
        <a:p>
          <a:r>
            <a:rPr lang="en-GB" sz="2000" b="1" dirty="0">
              <a:latin typeface="+mn-lt"/>
              <a:cs typeface="Calibri"/>
            </a:rPr>
            <a:t>Outcomes</a:t>
          </a:r>
          <a:r>
            <a:rPr lang="en-GB" sz="2000" dirty="0">
              <a:latin typeface="+mn-lt"/>
              <a:cs typeface="Calibri"/>
            </a:rPr>
            <a:t> for children and young people with SEND are consistently worse than their peers – across almost every measure</a:t>
          </a:r>
          <a:endParaRPr lang="en-US" sz="2000" dirty="0">
            <a:latin typeface="+mn-lt"/>
            <a:cs typeface="Calibri"/>
          </a:endParaRPr>
        </a:p>
      </dgm:t>
    </dgm:pt>
    <dgm:pt modelId="{3036B8EA-DFCA-4BAD-B6B1-5F880463CED3}" type="parTrans" cxnId="{69003B66-27CB-47F3-8D01-F88F80C054F0}">
      <dgm:prSet/>
      <dgm:spPr/>
      <dgm:t>
        <a:bodyPr/>
        <a:lstStyle/>
        <a:p>
          <a:endParaRPr lang="en-US" sz="2000"/>
        </a:p>
      </dgm:t>
    </dgm:pt>
    <dgm:pt modelId="{E65B294C-0DEC-4BFB-8C91-29BEA5C0CFBB}" type="sibTrans" cxnId="{69003B66-27CB-47F3-8D01-F88F80C054F0}">
      <dgm:prSet/>
      <dgm:spPr/>
      <dgm:t>
        <a:bodyPr/>
        <a:lstStyle/>
        <a:p>
          <a:endParaRPr lang="en-US" sz="2000"/>
        </a:p>
      </dgm:t>
    </dgm:pt>
    <dgm:pt modelId="{BCF20FB5-778F-4811-A81A-92783C8661E2}">
      <dgm:prSet custT="1"/>
      <dgm:spPr/>
      <dgm:t>
        <a:bodyPr/>
        <a:lstStyle/>
        <a:p>
          <a:r>
            <a:rPr lang="en-GB" sz="2000" b="1" dirty="0">
              <a:latin typeface="+mn-lt"/>
              <a:cs typeface="Calibri"/>
            </a:rPr>
            <a:t>Experiences</a:t>
          </a:r>
          <a:r>
            <a:rPr lang="en-GB" sz="2000" dirty="0">
              <a:latin typeface="+mn-lt"/>
              <a:cs typeface="Calibri"/>
            </a:rPr>
            <a:t> of navigating the SEND system to secure support are poor</a:t>
          </a:r>
          <a:endParaRPr lang="en-US" sz="2000" dirty="0">
            <a:latin typeface="+mn-lt"/>
            <a:cs typeface="Calibri"/>
          </a:endParaRPr>
        </a:p>
      </dgm:t>
    </dgm:pt>
    <dgm:pt modelId="{58139EAB-E970-4DC9-9A15-6DAC8BC3A5B6}" type="parTrans" cxnId="{A35302A4-7402-43CE-81E1-D200558C52F1}">
      <dgm:prSet/>
      <dgm:spPr/>
      <dgm:t>
        <a:bodyPr/>
        <a:lstStyle/>
        <a:p>
          <a:endParaRPr lang="en-US" sz="2000"/>
        </a:p>
      </dgm:t>
    </dgm:pt>
    <dgm:pt modelId="{77912881-7106-4943-BEBA-54837BABB6D3}" type="sibTrans" cxnId="{A35302A4-7402-43CE-81E1-D200558C52F1}">
      <dgm:prSet/>
      <dgm:spPr/>
      <dgm:t>
        <a:bodyPr/>
        <a:lstStyle/>
        <a:p>
          <a:endParaRPr lang="en-US" sz="2000"/>
        </a:p>
      </dgm:t>
    </dgm:pt>
    <dgm:pt modelId="{230ACD46-B04B-4243-AD3E-E23BA8822B29}">
      <dgm:prSet custT="1"/>
      <dgm:spPr/>
      <dgm:t>
        <a:bodyPr/>
        <a:lstStyle/>
        <a:p>
          <a:r>
            <a:rPr lang="en-GB" sz="2000" dirty="0">
              <a:latin typeface="+mn-lt"/>
              <a:cs typeface="Calibri"/>
            </a:rPr>
            <a:t>There is </a:t>
          </a:r>
          <a:r>
            <a:rPr lang="en-GB" sz="2000" b="1" dirty="0">
              <a:latin typeface="+mn-lt"/>
              <a:cs typeface="Calibri"/>
            </a:rPr>
            <a:t>too much inconsistency </a:t>
          </a:r>
          <a:r>
            <a:rPr lang="en-GB" sz="2000" dirty="0">
              <a:latin typeface="+mn-lt"/>
              <a:cs typeface="Calibri"/>
            </a:rPr>
            <a:t>across the country – with decisions made based on where a child lives, not on their needs</a:t>
          </a:r>
          <a:endParaRPr lang="en-US" sz="2000" dirty="0">
            <a:latin typeface="+mn-lt"/>
            <a:cs typeface="Calibri"/>
          </a:endParaRPr>
        </a:p>
      </dgm:t>
    </dgm:pt>
    <dgm:pt modelId="{3B986E06-23F3-4EB9-9704-31AD088AD224}" type="sibTrans" cxnId="{5C2F8BB2-652E-40DC-A78C-9A010161D0AF}">
      <dgm:prSet/>
      <dgm:spPr/>
      <dgm:t>
        <a:bodyPr/>
        <a:lstStyle/>
        <a:p>
          <a:endParaRPr lang="en-US" sz="2000"/>
        </a:p>
      </dgm:t>
    </dgm:pt>
    <dgm:pt modelId="{809450AB-E4C7-4A1B-96C0-38C991B295F4}" type="parTrans" cxnId="{5C2F8BB2-652E-40DC-A78C-9A010161D0AF}">
      <dgm:prSet/>
      <dgm:spPr/>
      <dgm:t>
        <a:bodyPr/>
        <a:lstStyle/>
        <a:p>
          <a:endParaRPr lang="en-US" sz="2000"/>
        </a:p>
      </dgm:t>
    </dgm:pt>
    <dgm:pt modelId="{B200A7AF-F792-4843-B478-B27577A1608F}" type="pres">
      <dgm:prSet presAssocID="{03C6D500-476C-4B66-A463-243ED43470CF}" presName="linear" presStyleCnt="0">
        <dgm:presLayoutVars>
          <dgm:animLvl val="lvl"/>
          <dgm:resizeHandles val="exact"/>
        </dgm:presLayoutVars>
      </dgm:prSet>
      <dgm:spPr/>
    </dgm:pt>
    <dgm:pt modelId="{1BD1436F-9399-40A0-8D13-E6888D40B51A}" type="pres">
      <dgm:prSet presAssocID="{18B951B8-57EC-4723-9583-13A8396EDB39}" presName="parentText" presStyleLbl="node1" presStyleIdx="0" presStyleCnt="3" custLinFactY="-36069" custLinFactNeighborX="0" custLinFactNeighborY="-100000">
        <dgm:presLayoutVars>
          <dgm:chMax val="0"/>
          <dgm:bulletEnabled val="1"/>
        </dgm:presLayoutVars>
      </dgm:prSet>
      <dgm:spPr/>
    </dgm:pt>
    <dgm:pt modelId="{F9480099-781A-4BB2-B09B-B5ACED8F804E}" type="pres">
      <dgm:prSet presAssocID="{E65B294C-0DEC-4BFB-8C91-29BEA5C0CFBB}" presName="spacer" presStyleCnt="0"/>
      <dgm:spPr/>
    </dgm:pt>
    <dgm:pt modelId="{67DB3207-3C45-46D8-A5D7-FA6CF135DC98}" type="pres">
      <dgm:prSet presAssocID="{BCF20FB5-778F-4811-A81A-92783C8661E2}" presName="parentText" presStyleLbl="node1" presStyleIdx="1" presStyleCnt="3" custLinFactNeighborX="61" custLinFactNeighborY="-57072">
        <dgm:presLayoutVars>
          <dgm:chMax val="0"/>
          <dgm:bulletEnabled val="1"/>
        </dgm:presLayoutVars>
      </dgm:prSet>
      <dgm:spPr/>
    </dgm:pt>
    <dgm:pt modelId="{BDE0925C-3845-47B9-BA79-54709F13E66E}" type="pres">
      <dgm:prSet presAssocID="{77912881-7106-4943-BEBA-54837BABB6D3}" presName="spacer" presStyleCnt="0"/>
      <dgm:spPr/>
    </dgm:pt>
    <dgm:pt modelId="{AAC52DA6-05CA-4C9F-AC05-42A26245451D}" type="pres">
      <dgm:prSet presAssocID="{230ACD46-B04B-4243-AD3E-E23BA8822B29}" presName="parentText" presStyleLbl="node1" presStyleIdx="2" presStyleCnt="3" custLinFactNeighborX="-103" custLinFactNeighborY="79749">
        <dgm:presLayoutVars>
          <dgm:chMax val="0"/>
          <dgm:bulletEnabled val="1"/>
        </dgm:presLayoutVars>
      </dgm:prSet>
      <dgm:spPr/>
    </dgm:pt>
  </dgm:ptLst>
  <dgm:cxnLst>
    <dgm:cxn modelId="{CC38D227-E31F-4EA9-95F4-BA5F54EF8F12}" type="presOf" srcId="{03C6D500-476C-4B66-A463-243ED43470CF}" destId="{B200A7AF-F792-4843-B478-B27577A1608F}" srcOrd="0" destOrd="0" presId="urn:microsoft.com/office/officeart/2005/8/layout/vList2"/>
    <dgm:cxn modelId="{816C8B5F-A388-4885-AB21-01A4DEA92A17}" type="presOf" srcId="{18B951B8-57EC-4723-9583-13A8396EDB39}" destId="{1BD1436F-9399-40A0-8D13-E6888D40B51A}" srcOrd="0" destOrd="0" presId="urn:microsoft.com/office/officeart/2005/8/layout/vList2"/>
    <dgm:cxn modelId="{69003B66-27CB-47F3-8D01-F88F80C054F0}" srcId="{03C6D500-476C-4B66-A463-243ED43470CF}" destId="{18B951B8-57EC-4723-9583-13A8396EDB39}" srcOrd="0" destOrd="0" parTransId="{3036B8EA-DFCA-4BAD-B6B1-5F880463CED3}" sibTransId="{E65B294C-0DEC-4BFB-8C91-29BEA5C0CFBB}"/>
    <dgm:cxn modelId="{8672AA4C-A19F-45BE-B63D-02068492786E}" type="presOf" srcId="{230ACD46-B04B-4243-AD3E-E23BA8822B29}" destId="{AAC52DA6-05CA-4C9F-AC05-42A26245451D}" srcOrd="0" destOrd="0" presId="urn:microsoft.com/office/officeart/2005/8/layout/vList2"/>
    <dgm:cxn modelId="{2904B76F-C691-48A0-A5BA-44CF32F2532C}" type="presOf" srcId="{BCF20FB5-778F-4811-A81A-92783C8661E2}" destId="{67DB3207-3C45-46D8-A5D7-FA6CF135DC98}" srcOrd="0" destOrd="0" presId="urn:microsoft.com/office/officeart/2005/8/layout/vList2"/>
    <dgm:cxn modelId="{A35302A4-7402-43CE-81E1-D200558C52F1}" srcId="{03C6D500-476C-4B66-A463-243ED43470CF}" destId="{BCF20FB5-778F-4811-A81A-92783C8661E2}" srcOrd="1" destOrd="0" parTransId="{58139EAB-E970-4DC9-9A15-6DAC8BC3A5B6}" sibTransId="{77912881-7106-4943-BEBA-54837BABB6D3}"/>
    <dgm:cxn modelId="{5C2F8BB2-652E-40DC-A78C-9A010161D0AF}" srcId="{03C6D500-476C-4B66-A463-243ED43470CF}" destId="{230ACD46-B04B-4243-AD3E-E23BA8822B29}" srcOrd="2" destOrd="0" parTransId="{809450AB-E4C7-4A1B-96C0-38C991B295F4}" sibTransId="{3B986E06-23F3-4EB9-9704-31AD088AD224}"/>
    <dgm:cxn modelId="{B977E100-3E0A-4AFE-886A-30CFFA88D13B}" type="presParOf" srcId="{B200A7AF-F792-4843-B478-B27577A1608F}" destId="{1BD1436F-9399-40A0-8D13-E6888D40B51A}" srcOrd="0" destOrd="0" presId="urn:microsoft.com/office/officeart/2005/8/layout/vList2"/>
    <dgm:cxn modelId="{38ABCEBC-E900-450C-8173-FE827FA1024D}" type="presParOf" srcId="{B200A7AF-F792-4843-B478-B27577A1608F}" destId="{F9480099-781A-4BB2-B09B-B5ACED8F804E}" srcOrd="1" destOrd="0" presId="urn:microsoft.com/office/officeart/2005/8/layout/vList2"/>
    <dgm:cxn modelId="{6367B60A-2C13-4EFB-9B45-40D58A124CC6}" type="presParOf" srcId="{B200A7AF-F792-4843-B478-B27577A1608F}" destId="{67DB3207-3C45-46D8-A5D7-FA6CF135DC98}" srcOrd="2" destOrd="0" presId="urn:microsoft.com/office/officeart/2005/8/layout/vList2"/>
    <dgm:cxn modelId="{26F87DB4-7050-4182-99E6-F65645C46516}" type="presParOf" srcId="{B200A7AF-F792-4843-B478-B27577A1608F}" destId="{BDE0925C-3845-47B9-BA79-54709F13E66E}" srcOrd="3" destOrd="0" presId="urn:microsoft.com/office/officeart/2005/8/layout/vList2"/>
    <dgm:cxn modelId="{56ED39FF-DAFB-4A75-9E4F-29FB14D0242F}" type="presParOf" srcId="{B200A7AF-F792-4843-B478-B27577A1608F}" destId="{AAC52DA6-05CA-4C9F-AC05-42A26245451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2E870-AB00-4372-A086-89E85927318D}">
      <dsp:nvSpPr>
        <dsp:cNvPr id="0" name=""/>
        <dsp:cNvSpPr/>
      </dsp:nvSpPr>
      <dsp:spPr>
        <a:xfrm>
          <a:off x="145792" y="1227"/>
          <a:ext cx="2338747" cy="1403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Over 15% of all pupils – 1.4 million – are identified with SEN</a:t>
          </a:r>
          <a:endParaRPr lang="en-US" sz="2000" kern="1200" dirty="0"/>
        </a:p>
      </dsp:txBody>
      <dsp:txXfrm>
        <a:off x="145792" y="1227"/>
        <a:ext cx="2338747" cy="1403248"/>
      </dsp:txXfrm>
    </dsp:sp>
    <dsp:sp modelId="{CF160F4F-797B-44C6-B275-A1F59C48EFDA}">
      <dsp:nvSpPr>
        <dsp:cNvPr id="0" name=""/>
        <dsp:cNvSpPr/>
      </dsp:nvSpPr>
      <dsp:spPr>
        <a:xfrm>
          <a:off x="2718413" y="1227"/>
          <a:ext cx="2338747" cy="1403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12.6% of pupils were identified as requiring SEN Support </a:t>
          </a:r>
          <a:endParaRPr lang="en-US" sz="2000" kern="1200" dirty="0"/>
        </a:p>
      </dsp:txBody>
      <dsp:txXfrm>
        <a:off x="2718413" y="1227"/>
        <a:ext cx="2338747" cy="1403248"/>
      </dsp:txXfrm>
    </dsp:sp>
    <dsp:sp modelId="{89AD6CA1-68AA-4872-BDB8-521370C1ACA8}">
      <dsp:nvSpPr>
        <dsp:cNvPr id="0" name=""/>
        <dsp:cNvSpPr/>
      </dsp:nvSpPr>
      <dsp:spPr>
        <a:xfrm>
          <a:off x="5291035" y="1227"/>
          <a:ext cx="2338747" cy="1403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A further 4.0% of all pupils had an EHCP</a:t>
          </a:r>
          <a:endParaRPr lang="en-US" sz="2000" kern="1200" dirty="0"/>
        </a:p>
      </dsp:txBody>
      <dsp:txXfrm>
        <a:off x="5291035" y="1227"/>
        <a:ext cx="2338747" cy="1403248"/>
      </dsp:txXfrm>
    </dsp:sp>
    <dsp:sp modelId="{3B337386-5AB1-4FBC-8843-812609BA92F3}">
      <dsp:nvSpPr>
        <dsp:cNvPr id="0" name=""/>
        <dsp:cNvSpPr/>
      </dsp:nvSpPr>
      <dsp:spPr>
        <a:xfrm>
          <a:off x="145792" y="1638350"/>
          <a:ext cx="2338747" cy="1403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Of all CYP with an EHCP, 77% are in schools or AP</a:t>
          </a:r>
          <a:endParaRPr lang="en-US" sz="2000" kern="1200" dirty="0"/>
        </a:p>
      </dsp:txBody>
      <dsp:txXfrm>
        <a:off x="145792" y="1638350"/>
        <a:ext cx="2338747" cy="1403248"/>
      </dsp:txXfrm>
    </dsp:sp>
    <dsp:sp modelId="{D145D313-50B7-4F3E-90A6-C66DE0E34FC1}">
      <dsp:nvSpPr>
        <dsp:cNvPr id="0" name=""/>
        <dsp:cNvSpPr/>
      </dsp:nvSpPr>
      <dsp:spPr>
        <a:xfrm>
          <a:off x="2735650" y="1655961"/>
          <a:ext cx="2338747" cy="1403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82.7% of pupils in AP were identified with SEN</a:t>
          </a:r>
          <a:endParaRPr lang="en-US" sz="2000" kern="1200" dirty="0"/>
        </a:p>
      </dsp:txBody>
      <dsp:txXfrm>
        <a:off x="2735650" y="1655961"/>
        <a:ext cx="2338747" cy="1403248"/>
      </dsp:txXfrm>
    </dsp:sp>
    <dsp:sp modelId="{47BA61C9-3C75-4EDB-BA76-1306164194D8}">
      <dsp:nvSpPr>
        <dsp:cNvPr id="0" name=""/>
        <dsp:cNvSpPr/>
      </dsp:nvSpPr>
      <dsp:spPr>
        <a:xfrm>
          <a:off x="5291035" y="1638350"/>
          <a:ext cx="2338747" cy="1403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High needs budget has risen by 41% over last 3 years</a:t>
          </a:r>
          <a:endParaRPr lang="en-US" sz="2000" kern="1200" dirty="0"/>
        </a:p>
      </dsp:txBody>
      <dsp:txXfrm>
        <a:off x="5291035" y="1638350"/>
        <a:ext cx="2338747" cy="1403248"/>
      </dsp:txXfrm>
    </dsp:sp>
    <dsp:sp modelId="{BFA75B6A-D62D-4822-B9F7-E7501CA24211}">
      <dsp:nvSpPr>
        <dsp:cNvPr id="0" name=""/>
        <dsp:cNvSpPr/>
      </dsp:nvSpPr>
      <dsp:spPr>
        <a:xfrm>
          <a:off x="2718413" y="3275473"/>
          <a:ext cx="2338747" cy="14032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/>
            <a:t>Increasing numbers of appeals to Tribunal</a:t>
          </a:r>
          <a:endParaRPr lang="en-US" sz="2000" kern="1200" dirty="0"/>
        </a:p>
      </dsp:txBody>
      <dsp:txXfrm>
        <a:off x="2718413" y="3275473"/>
        <a:ext cx="2338747" cy="14032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1436F-9399-40A0-8D13-E6888D40B51A}">
      <dsp:nvSpPr>
        <dsp:cNvPr id="0" name=""/>
        <dsp:cNvSpPr/>
      </dsp:nvSpPr>
      <dsp:spPr>
        <a:xfrm>
          <a:off x="0" y="0"/>
          <a:ext cx="6817645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n-lt"/>
              <a:cs typeface="Calibri"/>
            </a:rPr>
            <a:t>Outcomes</a:t>
          </a:r>
          <a:r>
            <a:rPr lang="en-GB" sz="2000" kern="1200" dirty="0">
              <a:latin typeface="+mn-lt"/>
              <a:cs typeface="Calibri"/>
            </a:rPr>
            <a:t> for children and young people with SEND are consistently worse than their peers – across almost every measure</a:t>
          </a:r>
          <a:endParaRPr lang="en-US" sz="2000" kern="1200" dirty="0">
            <a:latin typeface="+mn-lt"/>
            <a:cs typeface="Calibri"/>
          </a:endParaRPr>
        </a:p>
      </dsp:txBody>
      <dsp:txXfrm>
        <a:off x="59399" y="59399"/>
        <a:ext cx="6698847" cy="1098002"/>
      </dsp:txXfrm>
    </dsp:sp>
    <dsp:sp modelId="{67DB3207-3C45-46D8-A5D7-FA6CF135DC98}">
      <dsp:nvSpPr>
        <dsp:cNvPr id="0" name=""/>
        <dsp:cNvSpPr/>
      </dsp:nvSpPr>
      <dsp:spPr>
        <a:xfrm>
          <a:off x="0" y="1526756"/>
          <a:ext cx="6817645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+mn-lt"/>
              <a:cs typeface="Calibri"/>
            </a:rPr>
            <a:t>Experiences</a:t>
          </a:r>
          <a:r>
            <a:rPr lang="en-GB" sz="2000" kern="1200" dirty="0">
              <a:latin typeface="+mn-lt"/>
              <a:cs typeface="Calibri"/>
            </a:rPr>
            <a:t> of navigating the SEND system to secure support are poor</a:t>
          </a:r>
          <a:endParaRPr lang="en-US" sz="2000" kern="1200" dirty="0">
            <a:latin typeface="+mn-lt"/>
            <a:cs typeface="Calibri"/>
          </a:endParaRPr>
        </a:p>
      </dsp:txBody>
      <dsp:txXfrm>
        <a:off x="59399" y="1586155"/>
        <a:ext cx="6698847" cy="1098002"/>
      </dsp:txXfrm>
    </dsp:sp>
    <dsp:sp modelId="{AAC52DA6-05CA-4C9F-AC05-42A26245451D}">
      <dsp:nvSpPr>
        <dsp:cNvPr id="0" name=""/>
        <dsp:cNvSpPr/>
      </dsp:nvSpPr>
      <dsp:spPr>
        <a:xfrm>
          <a:off x="0" y="3186885"/>
          <a:ext cx="6817645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+mn-lt"/>
              <a:cs typeface="Calibri"/>
            </a:rPr>
            <a:t>There is </a:t>
          </a:r>
          <a:r>
            <a:rPr lang="en-GB" sz="2000" b="1" kern="1200" dirty="0">
              <a:latin typeface="+mn-lt"/>
              <a:cs typeface="Calibri"/>
            </a:rPr>
            <a:t>too much inconsistency </a:t>
          </a:r>
          <a:r>
            <a:rPr lang="en-GB" sz="2000" kern="1200" dirty="0">
              <a:latin typeface="+mn-lt"/>
              <a:cs typeface="Calibri"/>
            </a:rPr>
            <a:t>across the country – with decisions made based on where a child lives, not on their needs</a:t>
          </a:r>
          <a:endParaRPr lang="en-US" sz="2000" kern="1200" dirty="0">
            <a:latin typeface="+mn-lt"/>
            <a:cs typeface="Calibri"/>
          </a:endParaRPr>
        </a:p>
      </dsp:txBody>
      <dsp:txXfrm>
        <a:off x="59399" y="3246284"/>
        <a:ext cx="6698847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-20441" y="9446895"/>
            <a:ext cx="1114577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63D1F4A6-7DD5-42E4-9750-A8709F395147}" type="datetimeFigureOut">
              <a:rPr lang="en-GB" smtClean="0"/>
              <a:pPr algn="l"/>
              <a:t>05/06/2023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58888" y="9446895"/>
            <a:ext cx="4859320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261124" y="9445169"/>
            <a:ext cx="542914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/>
            </a:lvl1pPr>
          </a:lstStyle>
          <a:p>
            <a:fld id="{C5ABB7FA-2627-47C9-9258-FDF90D155C0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1544900" y="195219"/>
            <a:ext cx="4716224" cy="5481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pic>
        <p:nvPicPr>
          <p:cNvPr id="8" name="Picture 7" descr="Department for Education" title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99" y="195220"/>
            <a:ext cx="857495" cy="55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273050"/>
            <a:ext cx="5873750" cy="440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405" y="4723448"/>
            <a:ext cx="5359346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-20441" y="9446895"/>
            <a:ext cx="1114577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63D1F4A6-7DD5-42E4-9750-A8709F395147}" type="datetimeFigureOut">
              <a:rPr lang="en-GB" smtClean="0"/>
              <a:pPr algn="l"/>
              <a:t>05/06/2023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1258888" y="9446895"/>
            <a:ext cx="4859320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6261124" y="9445169"/>
            <a:ext cx="542914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/>
            </a:lvl1pPr>
          </a:lstStyle>
          <a:p>
            <a:fld id="{C5ABB7FA-2627-47C9-9258-FDF90D155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42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200" b="1" kern="1200">
        <a:solidFill>
          <a:schemeClr val="tx1"/>
        </a:solidFill>
        <a:latin typeface="+mn-lt"/>
        <a:ea typeface="+mn-ea"/>
        <a:cs typeface="+mn-cs"/>
      </a:defRPr>
    </a:lvl1pPr>
    <a:lvl2pPr marL="36830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340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987425" indent="-174625" algn="l" defTabSz="987425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9868" indent="-288411">
              <a:defRPr>
                <a:solidFill>
                  <a:schemeClr val="tx1"/>
                </a:solidFill>
                <a:latin typeface="Arial" charset="0"/>
              </a:defRPr>
            </a:lvl2pPr>
            <a:lvl3pPr marL="1153642" indent="-230729">
              <a:defRPr>
                <a:solidFill>
                  <a:schemeClr val="tx1"/>
                </a:solidFill>
                <a:latin typeface="Arial" charset="0"/>
              </a:defRPr>
            </a:lvl3pPr>
            <a:lvl4pPr marL="1615100" indent="-230729">
              <a:defRPr>
                <a:solidFill>
                  <a:schemeClr val="tx1"/>
                </a:solidFill>
                <a:latin typeface="Arial" charset="0"/>
              </a:defRPr>
            </a:lvl4pPr>
            <a:lvl5pPr marL="2076557" indent="-230729">
              <a:defRPr>
                <a:solidFill>
                  <a:schemeClr val="tx1"/>
                </a:solidFill>
                <a:latin typeface="Arial" charset="0"/>
              </a:defRPr>
            </a:lvl5pPr>
            <a:lvl6pPr marL="2538013" indent="-2307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99469" indent="-2307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0927" indent="-2307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383" indent="-23072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628430-11EC-4ABA-A0EB-619CEE7AECAD}" type="slidenum">
              <a:rPr lang="en-GB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alt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A7F1C1-39A6-4547-8D2E-E3A7C377721B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73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0213" y="273050"/>
            <a:ext cx="5873750" cy="4405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7F309-BA60-449B-8490-26727CB7419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28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470025"/>
          </a:xfrm>
        </p:spPr>
        <p:txBody>
          <a:bodyPr>
            <a:noAutofit/>
          </a:bodyPr>
          <a:lstStyle>
            <a:lvl1pPr algn="l">
              <a:defRPr lang="en-GB" sz="5400" b="1" kern="1200" noProof="0" dirty="0" smtClean="0">
                <a:solidFill>
                  <a:srgbClr val="104F75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6400800" cy="1752600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4F97EF-8F40-469B-B0DF-F766E7623ED7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27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186C07E-1F49-446D-BE53-8D4EF25E27F0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6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35919"/>
            <a:ext cx="7775575" cy="64515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271" y="1187202"/>
            <a:ext cx="5256584" cy="4112369"/>
          </a:xfrm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445571"/>
            <a:ext cx="5486400" cy="3596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9B3879-BF5B-4FFC-AE29-33A401524132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876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1678E0C5-FB8F-4FBE-9EDF-F8DFE163D2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07744915"/>
              </p:ext>
            </p:ext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01" imgH="502" progId="TCLayout.ActiveDocument.1">
                  <p:embed/>
                </p:oleObj>
              </mc:Choice>
              <mc:Fallback>
                <p:oleObj name="think-cell Slide" r:id="rId4" imgW="501" imgH="502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1678E0C5-FB8F-4FBE-9EDF-F8DFE163D2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C372551F-F98A-4888-982D-352DE41C9315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1650" b="0" i="0" baseline="0" dirty="0">
              <a:latin typeface="Trebuchet MS" panose="020B0603020202020204" pitchFamily="34" charset="0"/>
              <a:ea typeface="+mj-ea"/>
              <a:cs typeface="Arial" panose="020B0604020202020204" pitchFamily="34" charset="0"/>
              <a:sym typeface="Trebuchet MS" panose="020B060302020202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36003" y="6566446"/>
            <a:ext cx="358775" cy="155496"/>
          </a:xfrm>
          <a:prstGeom prst="rect">
            <a:avLst/>
          </a:prstGeom>
        </p:spPr>
        <p:txBody>
          <a:bodyPr anchor="ctr"/>
          <a:lstStyle>
            <a:lvl1pPr algn="ctr">
              <a:defRPr sz="675"/>
            </a:lvl1pPr>
          </a:lstStyle>
          <a:p>
            <a:fld id="{5D5369AF-0EB7-4BAF-8B64-14FFB1E0C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368B10A-604C-4FB6-8C54-0A936EC1C8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1870" y="303440"/>
            <a:ext cx="8371987" cy="656173"/>
          </a:xfrm>
        </p:spPr>
        <p:txBody>
          <a:bodyPr lIns="36000" rIns="36000" bIns="0"/>
          <a:lstStyle>
            <a:lvl1pPr>
              <a:defRPr lang="en-GB" sz="1800" b="0" dirty="0">
                <a:solidFill>
                  <a:schemeClr val="tx2"/>
                </a:solidFill>
                <a:latin typeface="Trebuchet MS" panose="020B0603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>
                <a:solidFill>
                  <a:schemeClr val="accent3">
                    <a:lumMod val="60000"/>
                    <a:lumOff val="40000"/>
                  </a:schemeClr>
                </a:solidFill>
              </a:rPr>
              <a:t>[key word]: </a:t>
            </a:r>
            <a:r>
              <a:rPr lang="en-GB"/>
              <a:t>[key message]</a:t>
            </a:r>
          </a:p>
        </p:txBody>
      </p:sp>
    </p:spTree>
    <p:extLst>
      <p:ext uri="{BB962C8B-B14F-4D97-AF65-F5344CB8AC3E}">
        <p14:creationId xmlns:p14="http://schemas.microsoft.com/office/powerpoint/2010/main" val="165842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A13F-1B6C-46B8-BCFD-CD0FE1D6E31D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3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333374"/>
            <a:ext cx="7775575" cy="6477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196976"/>
            <a:ext cx="7775575" cy="4679949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1F47AF-309E-4B9B-832E-77952D65BE75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9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21" y="981075"/>
            <a:ext cx="7775575" cy="1253337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109" y="2420888"/>
            <a:ext cx="7775575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D25BA1-027F-4206-9EE5-FEC2065B3ECD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29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196975"/>
            <a:ext cx="3811587" cy="467995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1588" cy="467995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9CC6AB0-54E9-494A-808D-50EB2B390EF7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49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mphasi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96975"/>
            <a:ext cx="3811587" cy="46799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Tx/>
              <a:buNone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339474"/>
            <a:ext cx="3811588" cy="8309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108000" tIns="45720" rIns="91440" bIns="4572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Tx/>
              <a:buNone/>
              <a:tabLst/>
              <a:defRPr lang="en-US" dirty="0" smtClean="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B10F34-E7FA-4F8B-A188-B6D0C8BCE505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80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196975"/>
            <a:ext cx="3813175" cy="6480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3" y="1845072"/>
            <a:ext cx="3813175" cy="4031853"/>
          </a:xfrm>
          <a:ln>
            <a:solidFill>
              <a:schemeClr val="tx2"/>
            </a:solidFill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96975"/>
            <a:ext cx="3814763" cy="6480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45072"/>
            <a:ext cx="3814763" cy="4031853"/>
          </a:xfrm>
          <a:ln>
            <a:solidFill>
              <a:schemeClr val="tx2"/>
            </a:solidFill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6B6ED0-A3B1-4890-8CFE-F28AED4C0D69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22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196975"/>
            <a:ext cx="3811587" cy="4752976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1588" cy="4752976"/>
          </a:xfrm>
          <a:ln>
            <a:solidFill>
              <a:schemeClr val="tx2"/>
            </a:solidFill>
          </a:ln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B08671-0956-4F9A-A7C8-0434D5E2BD44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26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C7F94E3-05F2-4528-82FF-1B3957F06661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9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332656"/>
            <a:ext cx="7775575" cy="6484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196976"/>
            <a:ext cx="7775575" cy="4679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2692CA-8944-4992-A933-B4D0ED5F5CD4}" type="datetime1">
              <a:rPr lang="en-GB" smtClean="0"/>
              <a:t>05/06/2023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Department for Education" title="Logo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937814"/>
            <a:ext cx="1296194" cy="76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834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8" r:id="rId6"/>
    <p:sldLayoutId id="2147483653" r:id="rId7"/>
    <p:sldLayoutId id="2147483659" r:id="rId8"/>
    <p:sldLayoutId id="2147483654" r:id="rId9"/>
    <p:sldLayoutId id="2147483655" r:id="rId10"/>
    <p:sldLayoutId id="2147483657" r:id="rId11"/>
    <p:sldLayoutId id="2147483661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3200" b="1" kern="1200" dirty="0">
          <a:solidFill>
            <a:srgbClr val="104F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5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2.xml"/><Relationship Id="rId5" Type="http://schemas.openxmlformats.org/officeDocument/2006/relationships/image" Target="../media/image7.png"/><Relationship Id="rId10" Type="http://schemas.microsoft.com/office/2007/relationships/diagramDrawing" Target="../diagrams/drawing2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itle 4"/>
          <p:cNvSpPr>
            <a:spLocks noGrp="1"/>
          </p:cNvSpPr>
          <p:nvPr>
            <p:ph type="subTitle" idx="1"/>
          </p:nvPr>
        </p:nvSpPr>
        <p:spPr>
          <a:xfrm>
            <a:off x="4543368" y="1118160"/>
            <a:ext cx="4225192" cy="3359602"/>
          </a:xfrm>
        </p:spPr>
        <p:txBody>
          <a:bodyPr/>
          <a:lstStyle/>
          <a:p>
            <a:pPr algn="ctr"/>
            <a:r>
              <a:rPr lang="en-GB" sz="3200" b="0" dirty="0"/>
              <a:t>From SEND&amp;AP Green Paper to Improvement Plan – Moving Forward </a:t>
            </a:r>
          </a:p>
          <a:p>
            <a:pPr algn="ctr"/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/>
            <a:endParaRPr lang="en-GB" b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/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en-GB" sz="2800" b="0" dirty="0"/>
              <a:t>7 June 2023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39752" y="6237312"/>
            <a:ext cx="6444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1800" b="0" dirty="0"/>
              <a:t>André Imich, SEN and Disability Professional Adviser, DfE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48096A-C5E5-1945-C7BE-3BED9FA4E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21" y="1113157"/>
            <a:ext cx="3542661" cy="44957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3771CB-9D25-24A0-ABD2-D9F0990DDA5F}"/>
              </a:ext>
            </a:extLst>
          </p:cNvPr>
          <p:cNvSpPr txBox="1"/>
          <p:nvPr/>
        </p:nvSpPr>
        <p:spPr>
          <a:xfrm>
            <a:off x="4355976" y="3988742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effectLst/>
                <a:ea typeface="Calibri" panose="020F0502020204030204" pitchFamily="34" charset="0"/>
              </a:rPr>
              <a:t>Lead Members – </a:t>
            </a:r>
          </a:p>
          <a:p>
            <a:pPr algn="ctr"/>
            <a:r>
              <a:rPr lang="en-GB" sz="2400" dirty="0">
                <a:effectLst/>
                <a:ea typeface="Calibri" panose="020F0502020204030204" pitchFamily="34" charset="0"/>
              </a:rPr>
              <a:t>Expert Workshop - 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4657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EDA7C-5A70-58EC-952C-A679649F6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Further developments going forward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15169-4904-1D56-5549-6E183E2F8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955303"/>
            <a:ext cx="7992244" cy="4679949"/>
          </a:xfrm>
        </p:spPr>
        <p:txBody>
          <a:bodyPr/>
          <a:lstStyle/>
          <a:p>
            <a:r>
              <a:rPr lang="en-GB" sz="2100" dirty="0"/>
              <a:t>Partnerships, including school leaders, </a:t>
            </a:r>
            <a:r>
              <a:rPr lang="en-GB" sz="2100" b="0" dirty="0"/>
              <a:t>to be responsible for producing </a:t>
            </a:r>
            <a:r>
              <a:rPr lang="en-GB" sz="2100" b="0"/>
              <a:t>a </a:t>
            </a:r>
            <a:r>
              <a:rPr lang="en-GB" sz="2100"/>
              <a:t>local </a:t>
            </a:r>
            <a:r>
              <a:rPr lang="en-GB" sz="2100" dirty="0"/>
              <a:t>inclusion plan </a:t>
            </a:r>
            <a:r>
              <a:rPr lang="en-GB" sz="2100" b="0" dirty="0"/>
              <a:t>(LIP) for local delivery.</a:t>
            </a:r>
          </a:p>
          <a:p>
            <a:r>
              <a:rPr lang="en-GB" sz="2100" dirty="0"/>
              <a:t>Capital investment </a:t>
            </a:r>
            <a:r>
              <a:rPr lang="en-GB" sz="2100" b="0" dirty="0"/>
              <a:t>- £2.6 billion over next 3 years</a:t>
            </a:r>
          </a:p>
          <a:p>
            <a:r>
              <a:rPr lang="en-GB" sz="2100" b="0" dirty="0"/>
              <a:t>Develop a </a:t>
            </a:r>
            <a:r>
              <a:rPr lang="en-GB" sz="2100" dirty="0"/>
              <a:t>national EHCP template </a:t>
            </a:r>
            <a:r>
              <a:rPr lang="en-GB" sz="2100" b="0" dirty="0"/>
              <a:t>and encourage all SEND services to move to </a:t>
            </a:r>
            <a:r>
              <a:rPr lang="en-GB" sz="2100" dirty="0"/>
              <a:t>EHCP digital systems</a:t>
            </a:r>
            <a:r>
              <a:rPr lang="en-GB" sz="2100" b="0" dirty="0"/>
              <a:t>.</a:t>
            </a:r>
          </a:p>
          <a:p>
            <a:r>
              <a:rPr lang="en-GB" sz="2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Introduce </a:t>
            </a:r>
            <a:r>
              <a:rPr lang="en-GB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tailored list </a:t>
            </a:r>
            <a:r>
              <a:rPr lang="en-GB" sz="2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clear placement choices to families following testing through a </a:t>
            </a:r>
            <a:r>
              <a:rPr lang="en-GB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Change Programme</a:t>
            </a:r>
            <a:r>
              <a:rPr lang="en-GB" sz="2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200"/>
              </a:spcAft>
              <a:buSzPts val="1200"/>
              <a:tabLst>
                <a:tab pos="228600" algn="l"/>
                <a:tab pos="457200" algn="l"/>
              </a:tabLst>
            </a:pPr>
            <a:r>
              <a:rPr lang="en-GB" sz="2100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Introduce </a:t>
            </a:r>
            <a:r>
              <a:rPr lang="en-GB" sz="21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inclusion dashboards </a:t>
            </a:r>
            <a:r>
              <a:rPr lang="en-GB" sz="2100" b="0" dirty="0">
                <a:latin typeface="Arial" panose="020B0604020202020204" pitchFamily="34" charset="0"/>
                <a:ea typeface="MS Mincho" panose="02020609040205080304" pitchFamily="49" charset="-128"/>
              </a:rPr>
              <a:t>to </a:t>
            </a:r>
            <a:r>
              <a:rPr lang="en-GB" sz="2100" b="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improve understanding of the local area and be a tool to strengthen accountability.</a:t>
            </a:r>
          </a:p>
          <a:p>
            <a:pPr>
              <a:spcAft>
                <a:spcPts val="1200"/>
              </a:spcAft>
              <a:buSzPts val="1200"/>
              <a:tabLst>
                <a:tab pos="228600" algn="l"/>
                <a:tab pos="457200" algn="l"/>
              </a:tabLst>
            </a:pPr>
            <a:r>
              <a:rPr lang="en-GB" sz="2100" b="0" dirty="0">
                <a:latin typeface="Arial" panose="020B0604020202020204" pitchFamily="34" charset="0"/>
                <a:ea typeface="MS Mincho" panose="02020609040205080304" pitchFamily="49" charset="-128"/>
              </a:rPr>
              <a:t>Further funding to support the training of </a:t>
            </a:r>
            <a:r>
              <a:rPr lang="en-GB" sz="2100" dirty="0">
                <a:latin typeface="Arial" panose="020B0604020202020204" pitchFamily="34" charset="0"/>
                <a:ea typeface="MS Mincho" panose="02020609040205080304" pitchFamily="49" charset="-128"/>
              </a:rPr>
              <a:t>400 more EPs.</a:t>
            </a:r>
            <a:endParaRPr lang="en-GB" sz="2100" dirty="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en-GB" sz="2100" b="0" dirty="0">
                <a:latin typeface="Arial" panose="020B0604020202020204" pitchFamily="34" charset="0"/>
                <a:ea typeface="MS Mincho" panose="02020609040205080304" pitchFamily="49" charset="-128"/>
              </a:rPr>
              <a:t>I</a:t>
            </a:r>
            <a:r>
              <a:rPr lang="en-GB" sz="2100" b="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ntroduce a national framework of </a:t>
            </a:r>
            <a:r>
              <a:rPr lang="en-GB" sz="21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banding and price tariffs</a:t>
            </a:r>
          </a:p>
          <a:p>
            <a:r>
              <a:rPr lang="en-GB" sz="21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 and evaluate options for strengthening </a:t>
            </a:r>
            <a:r>
              <a:rPr lang="en-GB" sz="2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mediation.</a:t>
            </a:r>
            <a:endParaRPr lang="en-GB" sz="2100" b="0" dirty="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GB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E0A71-3FF2-E146-B72F-B3AEDEA1A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32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EC4AE-97E1-E8AC-730D-946E017DE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/>
              <a:t>Designated Social Care Officer (DSCO)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53D3C-297E-1178-04D1-0FF6363E3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dirty="0"/>
              <a:t>We propose to revise the Code to strongly encourage the adoption of DSCOs.</a:t>
            </a:r>
          </a:p>
          <a:p>
            <a:r>
              <a:rPr lang="en-GB" sz="2200" b="0" dirty="0"/>
              <a:t>To improve strategic leadership and engagement with the SEND system among social workers, CDC has been piloting the role of DSCO across 30 LAs. </a:t>
            </a:r>
          </a:p>
          <a:p>
            <a:r>
              <a:rPr lang="en-GB" sz="2200" b="0" dirty="0"/>
              <a:t>A senior position within LA’s children’s social care function, with responsibility for supporting better engagement between social care and SEND teams. </a:t>
            </a:r>
          </a:p>
          <a:p>
            <a:r>
              <a:rPr lang="en-GB" sz="2200" b="0" dirty="0"/>
              <a:t>Has the potential to deliver better join-up between social care and other partners, and in developing a quality support offer for families of children with SEND. </a:t>
            </a:r>
          </a:p>
        </p:txBody>
      </p:sp>
    </p:spTree>
    <p:extLst>
      <p:ext uri="{BB962C8B-B14F-4D97-AF65-F5344CB8AC3E}">
        <p14:creationId xmlns:p14="http://schemas.microsoft.com/office/powerpoint/2010/main" val="1578157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476250"/>
            <a:ext cx="8075612" cy="525621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altLang="en-US" sz="4000" b="0" dirty="0">
              <a:ea typeface="ＭＳ Ｐゴシック" pitchFamily="34" charset="-128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altLang="en-US" sz="4000" b="0" dirty="0">
              <a:ea typeface="ＭＳ Ｐゴシック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35173"/>
            <a:ext cx="7704856" cy="455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BF636F-2E09-4E2E-B6B2-3EEEB8AD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50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88C20-56D3-470E-8A42-25DC89324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33374"/>
            <a:ext cx="7775575" cy="647701"/>
          </a:xfrm>
        </p:spPr>
        <p:txBody>
          <a:bodyPr anchor="ctr">
            <a:normAutofit/>
          </a:bodyPr>
          <a:lstStyle/>
          <a:p>
            <a:r>
              <a:rPr lang="en-GB" b="0" dirty="0"/>
              <a:t>Key Facts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37E3AA1F-A7DC-C01A-088D-F8E0075FBD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2" y="1196976"/>
          <a:ext cx="7775575" cy="4679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935584-4E0B-4CA8-B348-2058C5D2F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27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A10A-1937-6169-E68B-EFA98460B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660" y="331286"/>
            <a:ext cx="7875869" cy="569119"/>
          </a:xfrm>
        </p:spPr>
        <p:txBody>
          <a:bodyPr>
            <a:noAutofit/>
          </a:bodyPr>
          <a:lstStyle/>
          <a:p>
            <a:r>
              <a:rPr lang="en-GB" sz="2800" b="0" dirty="0">
                <a:solidFill>
                  <a:srgbClr val="44546A"/>
                </a:solidFill>
                <a:latin typeface="+mn-lt"/>
                <a:ea typeface="+mn-ea"/>
                <a:cs typeface="Arial"/>
              </a:rPr>
              <a:t>The SEND and AP Green Paper (March 2022)  sought to solve the following problems</a:t>
            </a:r>
          </a:p>
        </p:txBody>
      </p:sp>
      <p:pic>
        <p:nvPicPr>
          <p:cNvPr id="8" name="Picture 16" descr="A woman stands pointing to a map of England">
            <a:extLst>
              <a:ext uri="{FF2B5EF4-FFF2-40B4-BE49-F238E27FC236}">
                <a16:creationId xmlns:a16="http://schemas.microsoft.com/office/drawing/2014/main" id="{4D0A6A97-33F0-5A1B-1E7B-BD378FB2BC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60" r="192" b="4631"/>
          <a:stretch/>
        </p:blipFill>
        <p:spPr>
          <a:xfrm>
            <a:off x="861314" y="4663496"/>
            <a:ext cx="983774" cy="960656"/>
          </a:xfrm>
          <a:prstGeom prst="rect">
            <a:avLst/>
          </a:prstGeom>
        </p:spPr>
      </p:pic>
      <p:pic>
        <p:nvPicPr>
          <p:cNvPr id="10" name="Picture 9" descr="A person who uses a wheelchair reads from a piece of paper whilst two people stand by their side speaking aloud.">
            <a:extLst>
              <a:ext uri="{FF2B5EF4-FFF2-40B4-BE49-F238E27FC236}">
                <a16:creationId xmlns:a16="http://schemas.microsoft.com/office/drawing/2014/main" id="{CC699D12-C5C4-7B90-A0C5-E191E18007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132" y="3155779"/>
            <a:ext cx="917024" cy="1000125"/>
          </a:xfrm>
          <a:prstGeom prst="rect">
            <a:avLst/>
          </a:prstGeom>
        </p:spPr>
      </p:pic>
      <p:pic>
        <p:nvPicPr>
          <p:cNvPr id="12" name="Picture 11" descr="A graphical representation of people stood on a podium">
            <a:extLst>
              <a:ext uri="{FF2B5EF4-FFF2-40B4-BE49-F238E27FC236}">
                <a16:creationId xmlns:a16="http://schemas.microsoft.com/office/drawing/2014/main" id="{FD69139C-272B-A265-F342-B03A231EE3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540" y="1541099"/>
            <a:ext cx="873221" cy="907256"/>
          </a:xfrm>
          <a:prstGeom prst="rect">
            <a:avLst/>
          </a:prstGeom>
        </p:spPr>
      </p:pic>
      <p:graphicFrame>
        <p:nvGraphicFramePr>
          <p:cNvPr id="16" name="TextBox 6">
            <a:extLst>
              <a:ext uri="{FF2B5EF4-FFF2-40B4-BE49-F238E27FC236}">
                <a16:creationId xmlns:a16="http://schemas.microsoft.com/office/drawing/2014/main" id="{CE7EB5D7-47D6-E218-A2DA-AB868D119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/>
        </p:nvGraphicFramePr>
        <p:xfrm>
          <a:off x="1979712" y="1413847"/>
          <a:ext cx="6817645" cy="4483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DFEEFF-869F-8675-3C0A-21B04AE45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6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4360C2-D044-DFAE-0F5C-F902A56B2F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05589" y="84779"/>
          <a:ext cx="6696743" cy="30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E535F00-0CD5-45F2-C7A9-C6E6F5C7DFB4}"/>
              </a:ext>
            </a:extLst>
          </p:cNvPr>
          <p:cNvGraphicFramePr>
            <a:graphicFrameLocks/>
          </p:cNvGraphicFramePr>
          <p:nvPr/>
        </p:nvGraphicFramePr>
        <p:xfrm>
          <a:off x="2339752" y="3140968"/>
          <a:ext cx="6696743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D73B645-A915-8C22-48A3-29C377F5975B}"/>
              </a:ext>
            </a:extLst>
          </p:cNvPr>
          <p:cNvSpPr txBox="1"/>
          <p:nvPr/>
        </p:nvSpPr>
        <p:spPr>
          <a:xfrm>
            <a:off x="176493" y="1357546"/>
            <a:ext cx="2146178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100" b="1" dirty="0"/>
              <a:t>A challenge: </a:t>
            </a:r>
            <a:r>
              <a:rPr lang="en-GB" sz="2100" b="0" dirty="0"/>
              <a:t>“There is too much inconsistency across the SEND system in how and where </a:t>
            </a:r>
          </a:p>
          <a:p>
            <a:pPr marL="0" indent="0">
              <a:buNone/>
            </a:pPr>
            <a:r>
              <a:rPr lang="en-GB" sz="2100" b="0" dirty="0"/>
              <a:t>needs are assessed and met” </a:t>
            </a:r>
          </a:p>
          <a:p>
            <a:pPr marL="0" indent="0">
              <a:buNone/>
            </a:pPr>
            <a:r>
              <a:rPr lang="en-GB" sz="2100" b="0" dirty="0"/>
              <a:t>(GP, 2022)</a:t>
            </a:r>
          </a:p>
        </p:txBody>
      </p:sp>
    </p:spTree>
    <p:extLst>
      <p:ext uri="{BB962C8B-B14F-4D97-AF65-F5344CB8AC3E}">
        <p14:creationId xmlns:p14="http://schemas.microsoft.com/office/powerpoint/2010/main" val="404322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BC49F-52F0-9474-D891-E9865A45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297" y="96549"/>
            <a:ext cx="7775575" cy="647701"/>
          </a:xfrm>
        </p:spPr>
        <p:txBody>
          <a:bodyPr/>
          <a:lstStyle/>
          <a:p>
            <a:r>
              <a:rPr lang="en-GB" b="0" dirty="0"/>
              <a:t>Specialist placements by LAs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C4F2BE-8254-C711-CEF4-9C2BC6772D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744250"/>
            <a:ext cx="8843446" cy="5925109"/>
          </a:xfrm>
        </p:spPr>
      </p:pic>
    </p:spTree>
    <p:extLst>
      <p:ext uri="{BB962C8B-B14F-4D97-AF65-F5344CB8AC3E}">
        <p14:creationId xmlns:p14="http://schemas.microsoft.com/office/powerpoint/2010/main" val="169477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0C361-BB22-B4CD-F0C7-BF9B35AD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D878DD-CC99-468F-607B-1B5A7156C9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7535" y="260648"/>
          <a:ext cx="8388930" cy="6508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139909703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037364441"/>
                    </a:ext>
                  </a:extLst>
                </a:gridCol>
                <a:gridCol w="2412266">
                  <a:extLst>
                    <a:ext uri="{9D8B030D-6E8A-4147-A177-3AD203B41FA5}">
                      <a16:colId xmlns:a16="http://schemas.microsoft.com/office/drawing/2014/main" val="531213030"/>
                    </a:ext>
                  </a:extLst>
                </a:gridCol>
              </a:tblGrid>
              <a:tr h="577605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Problems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617080"/>
                  </a:ext>
                </a:extLst>
              </a:tr>
              <a:tr h="1637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+mn-lt"/>
                          <a:cs typeface="Calibri"/>
                        </a:rPr>
                        <a:t>Outcomes for children and young people with SEND are consistently worse than their peers </a:t>
                      </a:r>
                      <a:endParaRPr lang="en-GB" sz="2000" b="0" dirty="0"/>
                    </a:p>
                    <a:p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/>
                        <a:t>“Our vision is to create </a:t>
                      </a:r>
                      <a:r>
                        <a:rPr lang="en-GB" sz="2000" dirty="0"/>
                        <a:t>a more inclusive society </a:t>
                      </a:r>
                      <a:r>
                        <a:rPr lang="en-GB" sz="2000" b="0" dirty="0"/>
                        <a:t>that celebrates and enables success in all forms, with the cultures, attitudes 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/>
                        <a:t> environments to offer every child and young person the support that they need to participate fully, thrive and fulfil their potential”.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Fulfil children’s potential</a:t>
                      </a:r>
                    </a:p>
                    <a:p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29103"/>
                  </a:ext>
                </a:extLst>
              </a:tr>
              <a:tr h="1637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+mn-lt"/>
                          <a:cs typeface="Calibri"/>
                        </a:rPr>
                        <a:t>Experiences of navigating the SEND system to secure support are poor</a:t>
                      </a:r>
                      <a:endParaRPr lang="en-US" sz="2000" b="0" dirty="0">
                        <a:latin typeface="+mn-lt"/>
                        <a:cs typeface="Calibri"/>
                      </a:endParaRPr>
                    </a:p>
                    <a:p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Build parents’ trust</a:t>
                      </a:r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362074"/>
                  </a:ext>
                </a:extLst>
              </a:tr>
              <a:tr h="23435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+mn-lt"/>
                          <a:cs typeface="Calibri"/>
                        </a:rPr>
                        <a:t>Too much inconsistency across the country </a:t>
                      </a:r>
                      <a:endParaRPr lang="en-GB" sz="2000" b="0" dirty="0"/>
                    </a:p>
                    <a:p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492269"/>
                  </a:ext>
                </a:extLst>
              </a:tr>
              <a:tr h="109390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Provide financial sustainability</a:t>
                      </a:r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814819"/>
                  </a:ext>
                </a:extLst>
              </a:tr>
              <a:tr h="1328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latin typeface="+mn-lt"/>
                          <a:cs typeface="Calibri"/>
                        </a:rPr>
                        <a:t>SEND system is not delivering value for money</a:t>
                      </a:r>
                      <a:endParaRPr lang="en-GB" sz="2000" b="0" dirty="0"/>
                    </a:p>
                    <a:p>
                      <a:endParaRPr lang="en-GB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16136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041841-38DA-462F-0DCA-7FC9C6661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268D9C-3E55-1948-1903-FF9D4F296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852936"/>
            <a:ext cx="1214929" cy="171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9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1B62500-0D12-4E82-97AA-178B77EE3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47946"/>
            <a:ext cx="8496944" cy="49213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sz="2600" kern="0">
                <a:solidFill>
                  <a:srgbClr val="104F75"/>
                </a:solidFill>
                <a:latin typeface="Arial" panose="020B0604020202020204" pitchFamily="34" charset="0"/>
              </a:rPr>
              <a:t>A national system underpinned by </a:t>
            </a:r>
            <a:r>
              <a:rPr lang="en-GB" sz="2600" b="1" kern="0">
                <a:solidFill>
                  <a:srgbClr val="104F75"/>
                </a:solidFill>
                <a:latin typeface="Arial" panose="020B0604020202020204" pitchFamily="34" charset="0"/>
              </a:rPr>
              <a:t>National Standards</a:t>
            </a:r>
            <a:endParaRPr lang="en-GB" sz="2600" b="1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BBFB8-B43C-407D-9F8F-4B60210EDD80}"/>
              </a:ext>
            </a:extLst>
          </p:cNvPr>
          <p:cNvSpPr txBox="1"/>
          <p:nvPr/>
        </p:nvSpPr>
        <p:spPr bwMode="auto">
          <a:xfrm>
            <a:off x="281143" y="795718"/>
            <a:ext cx="8354860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4313" indent="-214313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build on what good local areas are already doing </a:t>
            </a:r>
            <a:r>
              <a:rPr lang="en-GB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their local offer and ordinarily available provision and set this as the standard everywhere. </a:t>
            </a:r>
          </a:p>
          <a:p>
            <a:pPr marL="214313" indent="-214313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propose setting standards in legislation, </a:t>
            </a: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a framework</a:t>
            </a:r>
            <a:r>
              <a:rPr lang="en-GB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 clarify who is responsible for securing what provision – emphasising what should be ‘universally’ available in early years, schools and colleges. </a:t>
            </a:r>
          </a:p>
          <a:p>
            <a:pPr marL="214313" indent="-214313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Alongside the National Standards, we will develop </a:t>
            </a: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‘practice guides’,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offer frontline professionals a single source of evidence on ‘what works’</a:t>
            </a:r>
            <a:endParaRPr lang="en-GB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2BAFEF-235A-118D-07BD-00AB2895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69AF-0EB7-4BAF-8B64-14FFB1E0C7EA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0C67FA-5F84-7360-9597-AEC32DF882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60" t="8074" r="10633" b="10623"/>
          <a:stretch/>
        </p:blipFill>
        <p:spPr>
          <a:xfrm>
            <a:off x="2627784" y="3889286"/>
            <a:ext cx="4747413" cy="283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34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4A96E-D335-7B0E-6BE2-D8555208D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076" y="476672"/>
            <a:ext cx="7775575" cy="647701"/>
          </a:xfrm>
        </p:spPr>
        <p:txBody>
          <a:bodyPr/>
          <a:lstStyle/>
          <a:p>
            <a:r>
              <a:rPr lang="en-GB" sz="3000" b="0" dirty="0">
                <a:solidFill>
                  <a:srgbClr val="104F75"/>
                </a:solidFill>
                <a:effectLst/>
                <a:latin typeface="Arial" panose="020B0604020202020204" pitchFamily="34" charset="0"/>
                <a:cs typeface="MS Mincho" panose="02020609040205080304" pitchFamily="49" charset="-128"/>
              </a:rPr>
              <a:t>Improving mainstream provision through high-quality teaching and SEND training </a:t>
            </a:r>
            <a:br>
              <a:rPr lang="en-GB" sz="1800" b="1" dirty="0">
                <a:solidFill>
                  <a:srgbClr val="104F75"/>
                </a:solidFill>
                <a:effectLst/>
                <a:latin typeface="Arial" panose="020B0604020202020204" pitchFamily="34" charset="0"/>
                <a:cs typeface="MS Mincho" panose="02020609040205080304" pitchFamily="49" charset="-128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59BC3-1B5B-D7A3-EF49-4B313CCE6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624" y="1340768"/>
            <a:ext cx="8136260" cy="4679949"/>
          </a:xfrm>
        </p:spPr>
        <p:txBody>
          <a:bodyPr/>
          <a:lstStyle/>
          <a:p>
            <a:pPr>
              <a:spcAft>
                <a:spcPts val="1200"/>
              </a:spcAft>
              <a:buSzPts val="1200"/>
              <a:tabLst>
                <a:tab pos="228600" algn="l"/>
                <a:tab pos="457200" algn="l"/>
              </a:tabLst>
            </a:pPr>
            <a:r>
              <a:rPr lang="en-GB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School leadership programmes </a:t>
            </a:r>
            <a:r>
              <a:rPr lang="en-GB" sz="2200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GB" sz="2200" b="0" dirty="0">
                <a:solidFill>
                  <a:srgbClr val="0D0D0D"/>
                </a:solidFill>
                <a:latin typeface="Arial" panose="020B060402020202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NPQ for Headship</a:t>
            </a:r>
            <a:r>
              <a:rPr lang="en-GB" sz="2200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2200" b="0" dirty="0">
                <a:solidFill>
                  <a:srgbClr val="0D0D0D"/>
                </a:solidFill>
                <a:latin typeface="Arial" panose="020B060402020202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MAT CEO development offer, NPQ for Early Years Leadership) all include a focus on</a:t>
            </a:r>
            <a:r>
              <a:rPr lang="en-GB" sz="2200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high quality SEND support</a:t>
            </a:r>
          </a:p>
          <a:p>
            <a:pPr>
              <a:spcAft>
                <a:spcPts val="1200"/>
              </a:spcAft>
              <a:buSzPts val="1200"/>
              <a:tabLst>
                <a:tab pos="228600" algn="l"/>
                <a:tab pos="457200" algn="l"/>
              </a:tabLst>
            </a:pPr>
            <a:r>
              <a:rPr lang="en-GB" sz="2200" b="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Intend to replace the NASENCo with a mandatory</a:t>
            </a:r>
            <a:r>
              <a:rPr lang="en-GB" sz="2200" b="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MS Mincho" panose="02020609040205080304" pitchFamily="49" charset="-128"/>
              </a:rPr>
              <a:t> high-quality</a:t>
            </a:r>
            <a:r>
              <a:rPr lang="en-GB" sz="2200" b="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 leadership level </a:t>
            </a:r>
            <a:r>
              <a:rPr lang="en-GB" sz="2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SENCo NPQ </a:t>
            </a:r>
            <a:r>
              <a:rPr lang="en-GB" sz="2200" b="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for SENCos</a:t>
            </a:r>
          </a:p>
          <a:p>
            <a:pPr>
              <a:spcAft>
                <a:spcPts val="1200"/>
              </a:spcAft>
              <a:buSzPts val="1200"/>
              <a:tabLst>
                <a:tab pos="228600" algn="l"/>
                <a:tab pos="457200" algn="l"/>
              </a:tabLst>
            </a:pPr>
            <a:r>
              <a:rPr lang="en-GB" sz="22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Explore opportunities to build teacher expertise through a review of the </a:t>
            </a: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ITT</a:t>
            </a:r>
            <a:r>
              <a:rPr lang="en-GB" sz="22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Core Content Framework and </a:t>
            </a: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ECF.</a:t>
            </a:r>
            <a:r>
              <a:rPr lang="en-GB" sz="22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1200"/>
              </a:spcAft>
              <a:buSzPts val="1200"/>
              <a:tabLst>
                <a:tab pos="228600" algn="l"/>
                <a:tab pos="457200" algn="l"/>
              </a:tabLst>
            </a:pPr>
            <a:r>
              <a:rPr lang="en-GB" sz="2200" b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GB" sz="22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 guidance on the effective use of </a:t>
            </a: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Teacher Assistants.</a:t>
            </a:r>
          </a:p>
          <a:p>
            <a:pPr>
              <a:spcAft>
                <a:spcPts val="1200"/>
              </a:spcAft>
              <a:buSzPts val="1200"/>
              <a:tabLst>
                <a:tab pos="228600" algn="l"/>
                <a:tab pos="457200" algn="l"/>
              </a:tabLst>
            </a:pPr>
            <a:r>
              <a:rPr lang="en-GB" sz="2200" b="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Support schools to comply with </a:t>
            </a:r>
            <a:r>
              <a:rPr lang="en-GB" sz="2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Equality Act disability duties</a:t>
            </a:r>
            <a:r>
              <a:rPr lang="en-GB" sz="2200" b="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6604E-A2B9-74DC-FA0A-8B38A792F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28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FBEE-4761-ECBA-E750-09CF9A0E1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33374"/>
            <a:ext cx="8208267" cy="647701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n-GB" sz="3000" b="0" dirty="0">
                <a:solidFill>
                  <a:srgbClr val="104F75"/>
                </a:solidFill>
                <a:effectLst/>
                <a:latin typeface="Arial" panose="020B0604020202020204" pitchFamily="34" charset="0"/>
                <a:cs typeface="MS Mincho" panose="02020609040205080304" pitchFamily="49" charset="-128"/>
              </a:rPr>
              <a:t>Providing specialist support at the point of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F44B4-3049-07D1-1B8B-F45975065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196752"/>
            <a:ext cx="7775575" cy="4679949"/>
          </a:xfrm>
        </p:spPr>
        <p:txBody>
          <a:bodyPr/>
          <a:lstStyle/>
          <a:p>
            <a:r>
              <a:rPr lang="en-GB" sz="2300" b="0" dirty="0"/>
              <a:t>Expanding </a:t>
            </a:r>
            <a:r>
              <a:rPr lang="en-GB" sz="2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Mental Health Support Teams (MHSTs) </a:t>
            </a:r>
            <a:r>
              <a:rPr lang="en-GB" sz="2300" b="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 schools and colleges to c. 500 operational teams by 2024</a:t>
            </a:r>
          </a:p>
          <a:p>
            <a:r>
              <a:rPr lang="en-GB" sz="2300" b="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An offer to all state schools and colleges grants to train a </a:t>
            </a:r>
            <a:r>
              <a:rPr lang="en-GB" sz="2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senior mental health lead </a:t>
            </a:r>
            <a:r>
              <a:rPr lang="en-GB" sz="2300" b="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by 2025</a:t>
            </a:r>
          </a:p>
          <a:p>
            <a:r>
              <a:rPr lang="en-GB" sz="2300" b="0" dirty="0"/>
              <a:t>We are investing a further £21 million to train two more cohorts of </a:t>
            </a:r>
            <a:r>
              <a:rPr lang="en-GB" sz="2300" dirty="0"/>
              <a:t>Educational Psychologists </a:t>
            </a:r>
            <a:r>
              <a:rPr lang="en-GB" sz="2300" b="0" dirty="0"/>
              <a:t>in 2024 and 2025</a:t>
            </a:r>
          </a:p>
          <a:p>
            <a:r>
              <a:rPr lang="en-GB" sz="2300" dirty="0">
                <a:effectLst/>
                <a:latin typeface="Arial" panose="020B0604020202020204" pitchFamily="34" charset="0"/>
                <a:cs typeface="MS Mincho" panose="02020609040205080304" pitchFamily="49" charset="-128"/>
              </a:rPr>
              <a:t>Alternative Provision </a:t>
            </a:r>
            <a:r>
              <a:rPr lang="en-GB" sz="2300" b="0" dirty="0">
                <a:latin typeface="Arial" panose="020B0604020202020204" pitchFamily="34" charset="0"/>
                <a:cs typeface="MS Mincho" panose="02020609040205080304" pitchFamily="49" charset="-128"/>
              </a:rPr>
              <a:t>to </a:t>
            </a:r>
            <a:r>
              <a:rPr lang="en-GB" sz="2300" b="0" dirty="0">
                <a:effectLst/>
                <a:latin typeface="Arial" panose="020B0604020202020204" pitchFamily="34" charset="0"/>
                <a:cs typeface="MS Mincho" panose="02020609040205080304" pitchFamily="49" charset="-128"/>
              </a:rPr>
              <a:t>provide early outreach support for mainstream schools  - a three tier model.</a:t>
            </a:r>
          </a:p>
          <a:p>
            <a:r>
              <a:rPr lang="en-GB" sz="2300" b="0" dirty="0">
                <a:latin typeface="Arial" panose="020B0604020202020204" pitchFamily="34" charset="0"/>
              </a:rPr>
              <a:t>Increase number of </a:t>
            </a:r>
            <a:r>
              <a:rPr lang="en-GB" sz="2300" dirty="0">
                <a:latin typeface="Arial" panose="020B0604020202020204" pitchFamily="34" charset="0"/>
              </a:rPr>
              <a:t>Supported Internships</a:t>
            </a:r>
            <a:r>
              <a:rPr lang="en-GB" sz="2300" b="0" dirty="0">
                <a:latin typeface="Arial" panose="020B0604020202020204" pitchFamily="34" charset="0"/>
              </a:rPr>
              <a:t> available</a:t>
            </a:r>
            <a:endParaRPr lang="en-GB" sz="2300" b="0" dirty="0"/>
          </a:p>
          <a:p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41307-592A-736C-14BA-87079276A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8634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5FK31KZRewCcGRq0m9CS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B44D47A728488F65D9C43EFCFE2F" ma:contentTypeVersion="14" ma:contentTypeDescription="Create a new document." ma:contentTypeScope="" ma:versionID="f089febd62bff42c14a8ffa1b3eabfaa">
  <xsd:schema xmlns:xsd="http://www.w3.org/2001/XMLSchema" xmlns:xs="http://www.w3.org/2001/XMLSchema" xmlns:p="http://schemas.microsoft.com/office/2006/metadata/properties" xmlns:ns3="0b5b71a2-06e1-4c1d-a571-53e4d83ad5b0" xmlns:ns4="555c19f3-c827-4013-84b1-e728aca3249c" targetNamespace="http://schemas.microsoft.com/office/2006/metadata/properties" ma:root="true" ma:fieldsID="75bb1bc24f4f38c24f3ca73bf292bbb8" ns3:_="" ns4:_="">
    <xsd:import namespace="0b5b71a2-06e1-4c1d-a571-53e4d83ad5b0"/>
    <xsd:import namespace="555c19f3-c827-4013-84b1-e728aca3249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5b71a2-06e1-4c1d-a571-53e4d83ad5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5c19f3-c827-4013-84b1-e728aca324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D3942E-F7FA-4AD8-9A69-5FDFB1F490D1}">
  <ds:schemaRefs>
    <ds:schemaRef ds:uri="0b5b71a2-06e1-4c1d-a571-53e4d83ad5b0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555c19f3-c827-4013-84b1-e728aca3249c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A695923-6DD9-4488-A43E-E72773DAD1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5b71a2-06e1-4c1d-a571-53e4d83ad5b0"/>
    <ds:schemaRef ds:uri="555c19f3-c827-4013-84b1-e728aca324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8918D8-6743-472F-9133-546308218B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3561</TotalTime>
  <Words>829</Words>
  <Application>Microsoft Office PowerPoint</Application>
  <PresentationFormat>On-screen Show (4:3)</PresentationFormat>
  <Paragraphs>86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Office Theme</vt:lpstr>
      <vt:lpstr>think-cell Slide</vt:lpstr>
      <vt:lpstr>PowerPoint Presentation</vt:lpstr>
      <vt:lpstr>Key Facts</vt:lpstr>
      <vt:lpstr>The SEND and AP Green Paper (March 2022)  sought to solve the following problems</vt:lpstr>
      <vt:lpstr>PowerPoint Presentation</vt:lpstr>
      <vt:lpstr>Specialist placements by LAs</vt:lpstr>
      <vt:lpstr>PowerPoint Presentation</vt:lpstr>
      <vt:lpstr>A national system underpinned by National Standards</vt:lpstr>
      <vt:lpstr>Improving mainstream provision through high-quality teaching and SEND training  </vt:lpstr>
      <vt:lpstr>Providing specialist support at the point of need</vt:lpstr>
      <vt:lpstr>Further developments going forward </vt:lpstr>
      <vt:lpstr>Designated Social Care Officer (DSCO)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DfE presentation template</dc:title>
  <dc:creator>Publishing.TEAM@education.gsi.gov.uk</dc:creator>
  <cp:lastModifiedBy>IMICH, Andre</cp:lastModifiedBy>
  <cp:revision>197</cp:revision>
  <cp:lastPrinted>2021-11-29T15:38:19Z</cp:lastPrinted>
  <dcterms:created xsi:type="dcterms:W3CDTF">2013-06-06T10:14:36Z</dcterms:created>
  <dcterms:modified xsi:type="dcterms:W3CDTF">2023-06-05T06:34:44Z</dcterms:modified>
  <cp:category>Master-Pres-v1.0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0x010100BD17B44D47A728488F65D9C43EFCFE2F</vt:lpwstr>
  </property>
</Properties>
</file>