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77" r:id="rId2"/>
    <p:sldId id="257" r:id="rId3"/>
    <p:sldId id="261" r:id="rId4"/>
    <p:sldId id="280" r:id="rId5"/>
    <p:sldId id="259" r:id="rId6"/>
    <p:sldId id="279" r:id="rId7"/>
    <p:sldId id="258" r:id="rId8"/>
    <p:sldId id="274" r:id="rId9"/>
    <p:sldId id="275" r:id="rId10"/>
    <p:sldId id="276" r:id="rId11"/>
    <p:sldId id="281" r:id="rId12"/>
    <p:sldId id="269" r:id="rId13"/>
    <p:sldId id="267" r:id="rId14"/>
    <p:sldId id="264" r:id="rId15"/>
    <p:sldId id="270" r:id="rId16"/>
    <p:sldId id="265" r:id="rId17"/>
    <p:sldId id="266" r:id="rId18"/>
    <p:sldId id="271" r:id="rId19"/>
    <p:sldId id="272" r:id="rId20"/>
    <p:sldId id="263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1B81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095" autoAdjust="0"/>
  </p:normalViewPr>
  <p:slideViewPr>
    <p:cSldViewPr snapToGrid="0">
      <p:cViewPr varScale="1">
        <p:scale>
          <a:sx n="102" d="100"/>
          <a:sy n="102" d="100"/>
        </p:scale>
        <p:origin x="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glassbrook" userId="8742cd4e27544df2" providerId="LiveId" clId="{F5235996-E20D-4BD1-98AE-C26E617815B3}"/>
    <pc:docChg chg="modSld">
      <pc:chgData name="deborah glassbrook" userId="8742cd4e27544df2" providerId="LiveId" clId="{F5235996-E20D-4BD1-98AE-C26E617815B3}" dt="2023-06-05T18:20:28.332" v="46" actId="20577"/>
      <pc:docMkLst>
        <pc:docMk/>
      </pc:docMkLst>
      <pc:sldChg chg="modSp mod">
        <pc:chgData name="deborah glassbrook" userId="8742cd4e27544df2" providerId="LiveId" clId="{F5235996-E20D-4BD1-98AE-C26E617815B3}" dt="2023-06-05T18:20:28.332" v="46" actId="20577"/>
        <pc:sldMkLst>
          <pc:docMk/>
          <pc:sldMk cId="2448085769" sldId="267"/>
        </pc:sldMkLst>
        <pc:spChg chg="mod">
          <ac:chgData name="deborah glassbrook" userId="8742cd4e27544df2" providerId="LiveId" clId="{F5235996-E20D-4BD1-98AE-C26E617815B3}" dt="2023-06-05T18:20:28.332" v="46" actId="20577"/>
          <ac:spMkLst>
            <pc:docMk/>
            <pc:sldMk cId="2448085769" sldId="267"/>
            <ac:spMk id="2" creationId="{C59A958A-A913-4AF4-BC83-CEDEBCA40621}"/>
          </ac:spMkLst>
        </pc:spChg>
      </pc:sldChg>
      <pc:sldChg chg="modSp mod">
        <pc:chgData name="deborah glassbrook" userId="8742cd4e27544df2" providerId="LiveId" clId="{F5235996-E20D-4BD1-98AE-C26E617815B3}" dt="2023-06-05T18:19:22.063" v="44" actId="20577"/>
        <pc:sldMkLst>
          <pc:docMk/>
          <pc:sldMk cId="1271167543" sldId="277"/>
        </pc:sldMkLst>
        <pc:spChg chg="mod">
          <ac:chgData name="deborah glassbrook" userId="8742cd4e27544df2" providerId="LiveId" clId="{F5235996-E20D-4BD1-98AE-C26E617815B3}" dt="2023-06-05T18:19:22.063" v="44" actId="20577"/>
          <ac:spMkLst>
            <pc:docMk/>
            <pc:sldMk cId="1271167543" sldId="277"/>
            <ac:spMk id="10" creationId="{EE9EEA54-C3A3-7B6C-1964-AF217CC198C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EHCPs, 2018 to 2022</a:t>
            </a:r>
          </a:p>
        </c:rich>
      </c:tx>
      <c:layout>
        <c:manualLayout>
          <c:xMode val="edge"/>
          <c:yMode val="edge"/>
          <c:x val="0.18843322520027656"/>
          <c:y val="3.22514017932118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EHC plans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285722</c:v>
                </c:pt>
                <c:pt idx="1">
                  <c:v>353995</c:v>
                </c:pt>
                <c:pt idx="2">
                  <c:v>390109</c:v>
                </c:pt>
                <c:pt idx="3">
                  <c:v>430697</c:v>
                </c:pt>
                <c:pt idx="4">
                  <c:v>473255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1-4BEB-9D49-5CD887CFC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2176232"/>
        <c:axId val="702175248"/>
      </c:barChart>
      <c:catAx>
        <c:axId val="702176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75248"/>
        <c:crosses val="autoZero"/>
        <c:auto val="1"/>
        <c:lblAlgn val="ctr"/>
        <c:lblOffset val="100"/>
        <c:noMultiLvlLbl val="0"/>
      </c:catAx>
      <c:valAx>
        <c:axId val="70217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76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n-GB" sz="16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pupils with an EHCP, by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type of need</a:t>
            </a:r>
            <a:r>
              <a:rPr lang="en-GB" sz="16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2021/22</a:t>
            </a:r>
          </a:p>
        </c:rich>
      </c:tx>
      <c:layout>
        <c:manualLayout>
          <c:xMode val="edge"/>
          <c:yMode val="edge"/>
          <c:x val="0.1981722002949316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9524499672450181"/>
          <c:y val="0.20451639160274709"/>
          <c:w val="0.2155917062855085"/>
          <c:h val="0.510380365900387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Most common primary type of need/ total pupils with an EHCP in 2021/22: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AF-4233-A5CE-A99B45A5BE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AF-4233-A5CE-A99B45A5BE85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68-4488-B411-13AD67491D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AF-4233-A5CE-A99B45A5BE85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AF-4233-A5CE-A99B45A5BE8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AF-4233-A5CE-A99B45A5BE8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DAF-4233-A5CE-A99B45A5BE85}"/>
              </c:ext>
            </c:extLst>
          </c:dPt>
          <c:cat>
            <c:strRef>
              <c:f>Sheet1!$A$2:$A$8</c:f>
              <c:strCache>
                <c:ptCount val="5"/>
                <c:pt idx="0">
                  <c:v>Autistic Spectrum Disorder</c:v>
                </c:pt>
                <c:pt idx="1">
                  <c:v>Speech, Language and Communication Needs</c:v>
                </c:pt>
                <c:pt idx="2">
                  <c:v>Social, Emotional and Mental Health</c:v>
                </c:pt>
                <c:pt idx="3">
                  <c:v>Moderate Learning Difficulty</c:v>
                </c:pt>
                <c:pt idx="4">
                  <c:v>Other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103429</c:v>
                </c:pt>
                <c:pt idx="1">
                  <c:v>57341</c:v>
                </c:pt>
                <c:pt idx="2">
                  <c:v>49525</c:v>
                </c:pt>
                <c:pt idx="3">
                  <c:v>32057</c:v>
                </c:pt>
                <c:pt idx="4" formatCode="General">
                  <c:v>88095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8-4488-B411-13AD67491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15577323155971198"/>
          <c:y val="0.54840330301711548"/>
          <c:w val="0.75540699631837782"/>
          <c:h val="0.202317656314831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83339588882857"/>
          <c:y val="2.8714110843388409E-2"/>
          <c:w val="0.87338784719442886"/>
          <c:h val="0.775649396150106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2017-18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London</c:v>
                </c:pt>
                <c:pt idx="1">
                  <c:v>East of England</c:v>
                </c:pt>
                <c:pt idx="2">
                  <c:v>East Midlands</c:v>
                </c:pt>
                <c:pt idx="3">
                  <c:v>North East</c:v>
                </c:pt>
                <c:pt idx="4">
                  <c:v>North West</c:v>
                </c:pt>
                <c:pt idx="5">
                  <c:v>South East</c:v>
                </c:pt>
                <c:pt idx="6">
                  <c:v>South West</c:v>
                </c:pt>
                <c:pt idx="7">
                  <c:v>West Midlands</c:v>
                </c:pt>
                <c:pt idx="8">
                  <c:v>Yorkshire &amp; Humber</c:v>
                </c:pt>
              </c:strCache>
            </c:strRef>
          </c:cat>
          <c:val>
            <c:numRef>
              <c:f>Sheet1!$B$2:$B$10</c:f>
              <c:numCache>
                <c:formatCode>" "#,##0.00" ";"-"#,##0.00" ";" -"00" ";" "@" "</c:formatCode>
                <c:ptCount val="9"/>
                <c:pt idx="0">
                  <c:v>5378.8279999999995</c:v>
                </c:pt>
                <c:pt idx="1">
                  <c:v>2416.2979999999998</c:v>
                </c:pt>
                <c:pt idx="2">
                  <c:v>1882.0189999999998</c:v>
                </c:pt>
                <c:pt idx="3">
                  <c:v>1272.213</c:v>
                </c:pt>
                <c:pt idx="4">
                  <c:v>4262.8900000000003</c:v>
                </c:pt>
                <c:pt idx="5">
                  <c:v>4117.8459999999995</c:v>
                </c:pt>
                <c:pt idx="6">
                  <c:v>1958.3330000000001</c:v>
                </c:pt>
                <c:pt idx="7">
                  <c:v>2758.1270000000004</c:v>
                </c:pt>
                <c:pt idx="8">
                  <c:v>2423.471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80-457E-9431-F6E17A405C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2023-24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London</c:v>
                </c:pt>
                <c:pt idx="1">
                  <c:v>East of England</c:v>
                </c:pt>
                <c:pt idx="2">
                  <c:v>East Midlands</c:v>
                </c:pt>
                <c:pt idx="3">
                  <c:v>North East</c:v>
                </c:pt>
                <c:pt idx="4">
                  <c:v>North West</c:v>
                </c:pt>
                <c:pt idx="5">
                  <c:v>South East</c:v>
                </c:pt>
                <c:pt idx="6">
                  <c:v>South West</c:v>
                </c:pt>
                <c:pt idx="7">
                  <c:v>West Midlands</c:v>
                </c:pt>
                <c:pt idx="8">
                  <c:v>Yorkshire &amp; Humber</c:v>
                </c:pt>
              </c:strCache>
            </c:strRef>
          </c:cat>
          <c:val>
            <c:numRef>
              <c:f>Sheet1!$C$2:$C$10</c:f>
              <c:numCache>
                <c:formatCode>" "#,##0.00" ";"-"#,##0.00" ";" -"00" ";" "@" "</c:formatCode>
                <c:ptCount val="9"/>
                <c:pt idx="0">
                  <c:v>9899.7999999999993</c:v>
                </c:pt>
                <c:pt idx="1">
                  <c:v>6616.31</c:v>
                </c:pt>
                <c:pt idx="2">
                  <c:v>4773.8100000000004</c:v>
                </c:pt>
                <c:pt idx="3">
                  <c:v>2645.56</c:v>
                </c:pt>
                <c:pt idx="4">
                  <c:v>7789.4</c:v>
                </c:pt>
                <c:pt idx="5">
                  <c:v>8836.32</c:v>
                </c:pt>
                <c:pt idx="6">
                  <c:v>5078.5200000000004</c:v>
                </c:pt>
                <c:pt idx="7">
                  <c:v>6339.48</c:v>
                </c:pt>
                <c:pt idx="8" formatCode="#,##0">
                  <c:v>5636.93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80-457E-9431-F6E17A405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5447192"/>
        <c:axId val="705448504"/>
      </c:lineChart>
      <c:catAx>
        <c:axId val="70544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448504"/>
        <c:crosses val="autoZero"/>
        <c:auto val="1"/>
        <c:lblAlgn val="ctr"/>
        <c:lblOffset val="100"/>
        <c:noMultiLvlLbl val="0"/>
      </c:catAx>
      <c:valAx>
        <c:axId val="705448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 &quot;#,##0.00&quot; &quot;;&quot;-&quot;#,##0.00&quot; &quot;;&quot; -&quot;00&quot; &quot;;&quot; &quot;@&quot; 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44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8108721986675"/>
          <c:y val="0.92720276141711377"/>
          <c:w val="0.60960887341005454"/>
          <c:h val="5.548954758558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BF8454-767B-47E5-B448-6AED758C20E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6DE0BD-2489-4C21-BE91-7FACF8E4B71C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Have regard to the Special Educational needs and disabilities code of practice: 0-25 years.</a:t>
          </a:r>
        </a:p>
      </dgm:t>
    </dgm:pt>
    <dgm:pt modelId="{E92CC95D-1ADC-4207-95EC-76433DD54850}" type="parTrans" cxnId="{4C7C780D-7ED1-4EE2-B211-A01BAA81909C}">
      <dgm:prSet/>
      <dgm:spPr/>
      <dgm:t>
        <a:bodyPr/>
        <a:lstStyle/>
        <a:p>
          <a:endParaRPr lang="en-US"/>
        </a:p>
      </dgm:t>
    </dgm:pt>
    <dgm:pt modelId="{E9995D10-403C-417D-9209-D483CA4C7AAE}" type="sibTrans" cxnId="{4C7C780D-7ED1-4EE2-B211-A01BAA81909C}">
      <dgm:prSet phldrT="1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3A2904B2-EDD8-4C3C-B3C6-8D1E3661F69E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Take account of the views, wishes &amp; feelings of children, young people and their parents.</a:t>
          </a:r>
        </a:p>
      </dgm:t>
    </dgm:pt>
    <dgm:pt modelId="{76569981-327A-45D4-969F-EB5C12B2CD88}" type="parTrans" cxnId="{E25B41D0-C101-422C-BBEC-DD2D6B1F3ECF}">
      <dgm:prSet/>
      <dgm:spPr/>
      <dgm:t>
        <a:bodyPr/>
        <a:lstStyle/>
        <a:p>
          <a:endParaRPr lang="en-US"/>
        </a:p>
      </dgm:t>
    </dgm:pt>
    <dgm:pt modelId="{0B950E04-FE7A-4C10-A572-0995D6194FDA}" type="sibTrans" cxnId="{E25B41D0-C101-422C-BBEC-DD2D6B1F3ECF}">
      <dgm:prSet phldrT="2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CEAB5748-F944-402D-8C1A-B31C0C177FC1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Keep educational and care provision for these children under review consulting with young people directly.</a:t>
          </a:r>
        </a:p>
      </dgm:t>
    </dgm:pt>
    <dgm:pt modelId="{F41958C9-6649-48E6-8B3D-4027E8E01177}" type="parTrans" cxnId="{69C139F7-E214-42BA-BC81-8E5AA3FBA402}">
      <dgm:prSet/>
      <dgm:spPr/>
      <dgm:t>
        <a:bodyPr/>
        <a:lstStyle/>
        <a:p>
          <a:endParaRPr lang="en-US"/>
        </a:p>
      </dgm:t>
    </dgm:pt>
    <dgm:pt modelId="{2C733B6E-F264-460A-B97B-35EC5BCBEDFE}" type="sibTrans" cxnId="{69C139F7-E214-42BA-BC81-8E5AA3FBA402}">
      <dgm:prSet phldrT="3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3</a:t>
          </a:r>
        </a:p>
      </dgm:t>
    </dgm:pt>
    <dgm:pt modelId="{8752EF34-59A3-42A2-B4B0-D13A4A728D33}">
      <dgm:prSet custT="1"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Make advice &amp; information available to children, young people and their parents – SENDIAS services – national minimum standards. </a:t>
          </a:r>
        </a:p>
      </dgm:t>
    </dgm:pt>
    <dgm:pt modelId="{9EA1A3C0-ECA3-4BE3-A20B-A28282D2DD7D}" type="parTrans" cxnId="{4D9E0D27-2A87-4C9F-ACD1-B20D5F14F513}">
      <dgm:prSet/>
      <dgm:spPr/>
      <dgm:t>
        <a:bodyPr/>
        <a:lstStyle/>
        <a:p>
          <a:endParaRPr lang="en-US"/>
        </a:p>
      </dgm:t>
    </dgm:pt>
    <dgm:pt modelId="{8498C8F2-0CBD-4740-99D1-9ACA62700C5B}" type="sibTrans" cxnId="{4D9E0D27-2A87-4C9F-ACD1-B20D5F14F513}">
      <dgm:prSet phldrT="4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4</a:t>
          </a:r>
        </a:p>
      </dgm:t>
    </dgm:pt>
    <dgm:pt modelId="{1D9AE190-E69B-41E4-9E41-376CF6C72D36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Review EHCP’s annually.</a:t>
          </a:r>
        </a:p>
      </dgm:t>
    </dgm:pt>
    <dgm:pt modelId="{3E78075D-5E6B-4F40-82C8-4D64B52059C5}" type="parTrans" cxnId="{C881BF35-E8EE-4C48-8952-7995070918AA}">
      <dgm:prSet/>
      <dgm:spPr/>
      <dgm:t>
        <a:bodyPr/>
        <a:lstStyle/>
        <a:p>
          <a:endParaRPr lang="en-US"/>
        </a:p>
      </dgm:t>
    </dgm:pt>
    <dgm:pt modelId="{F5AF3363-3FBC-4215-96B2-AAB681A328A8}" type="sibTrans" cxnId="{C881BF35-E8EE-4C48-8952-7995070918AA}">
      <dgm:prSet phldrT="5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5</a:t>
          </a:r>
        </a:p>
      </dgm:t>
    </dgm:pt>
    <dgm:pt modelId="{39CBC77E-C3C9-497D-BF5D-B7F6DFD99D60}" type="pres">
      <dgm:prSet presAssocID="{07BF8454-767B-47E5-B448-6AED758C20E0}" presName="Name0" presStyleCnt="0">
        <dgm:presLayoutVars>
          <dgm:animLvl val="lvl"/>
          <dgm:resizeHandles val="exact"/>
        </dgm:presLayoutVars>
      </dgm:prSet>
      <dgm:spPr/>
    </dgm:pt>
    <dgm:pt modelId="{BA450BAF-6361-49C9-BA30-FF0D556912F6}" type="pres">
      <dgm:prSet presAssocID="{AE6DE0BD-2489-4C21-BE91-7FACF8E4B71C}" presName="compositeNode" presStyleCnt="0">
        <dgm:presLayoutVars>
          <dgm:bulletEnabled val="1"/>
        </dgm:presLayoutVars>
      </dgm:prSet>
      <dgm:spPr/>
    </dgm:pt>
    <dgm:pt modelId="{E068A41D-C500-4632-8745-828022067856}" type="pres">
      <dgm:prSet presAssocID="{AE6DE0BD-2489-4C21-BE91-7FACF8E4B71C}" presName="bgRect" presStyleLbl="bgAccFollowNode1" presStyleIdx="0" presStyleCnt="5"/>
      <dgm:spPr/>
    </dgm:pt>
    <dgm:pt modelId="{46454778-6A06-4A8C-BA12-5BC2AA18C41E}" type="pres">
      <dgm:prSet presAssocID="{E9995D10-403C-417D-9209-D483CA4C7AAE}" presName="sibTransNodeCircle" presStyleLbl="alignNode1" presStyleIdx="0" presStyleCnt="10" custLinFactNeighborX="-2965" custLinFactNeighborY="5698">
        <dgm:presLayoutVars>
          <dgm:chMax val="0"/>
          <dgm:bulletEnabled/>
        </dgm:presLayoutVars>
      </dgm:prSet>
      <dgm:spPr/>
    </dgm:pt>
    <dgm:pt modelId="{3B028DF8-6C85-495B-8083-C1D3ABC2E377}" type="pres">
      <dgm:prSet presAssocID="{AE6DE0BD-2489-4C21-BE91-7FACF8E4B71C}" presName="bottomLine" presStyleLbl="alignNode1" presStyleIdx="1" presStyleCnt="10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0452F92A-45E3-4F7E-B6DC-9BCD8D2F50E2}" type="pres">
      <dgm:prSet presAssocID="{AE6DE0BD-2489-4C21-BE91-7FACF8E4B71C}" presName="nodeText" presStyleLbl="bgAccFollowNode1" presStyleIdx="0" presStyleCnt="5">
        <dgm:presLayoutVars>
          <dgm:bulletEnabled val="1"/>
        </dgm:presLayoutVars>
      </dgm:prSet>
      <dgm:spPr/>
    </dgm:pt>
    <dgm:pt modelId="{48988566-9F21-435B-A5C0-A6C805210BAC}" type="pres">
      <dgm:prSet presAssocID="{E9995D10-403C-417D-9209-D483CA4C7AAE}" presName="sibTrans" presStyleCnt="0"/>
      <dgm:spPr/>
    </dgm:pt>
    <dgm:pt modelId="{EA4EB278-F00C-4FCC-B073-30920720EA1D}" type="pres">
      <dgm:prSet presAssocID="{3A2904B2-EDD8-4C3C-B3C6-8D1E3661F69E}" presName="compositeNode" presStyleCnt="0">
        <dgm:presLayoutVars>
          <dgm:bulletEnabled val="1"/>
        </dgm:presLayoutVars>
      </dgm:prSet>
      <dgm:spPr/>
    </dgm:pt>
    <dgm:pt modelId="{4BF2C3A9-FC70-49E5-9198-1D4F758D788A}" type="pres">
      <dgm:prSet presAssocID="{3A2904B2-EDD8-4C3C-B3C6-8D1E3661F69E}" presName="bgRect" presStyleLbl="bgAccFollowNode1" presStyleIdx="1" presStyleCnt="5"/>
      <dgm:spPr/>
    </dgm:pt>
    <dgm:pt modelId="{C84F086F-47BA-4696-97F1-F0BCCACA0842}" type="pres">
      <dgm:prSet presAssocID="{0B950E04-FE7A-4C10-A572-0995D6194FDA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F4E1BE64-AF2A-4A38-9EA2-64CD6AA122D8}" type="pres">
      <dgm:prSet presAssocID="{3A2904B2-EDD8-4C3C-B3C6-8D1E3661F69E}" presName="bottomLine" presStyleLbl="alignNode1" presStyleIdx="3" presStyleCnt="10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37E8E4A3-1EE7-41E7-8A97-A56EAA79961E}" type="pres">
      <dgm:prSet presAssocID="{3A2904B2-EDD8-4C3C-B3C6-8D1E3661F69E}" presName="nodeText" presStyleLbl="bgAccFollowNode1" presStyleIdx="1" presStyleCnt="5">
        <dgm:presLayoutVars>
          <dgm:bulletEnabled val="1"/>
        </dgm:presLayoutVars>
      </dgm:prSet>
      <dgm:spPr/>
    </dgm:pt>
    <dgm:pt modelId="{356321F9-F357-4EDF-9A94-770242421E9E}" type="pres">
      <dgm:prSet presAssocID="{0B950E04-FE7A-4C10-A572-0995D6194FDA}" presName="sibTrans" presStyleCnt="0"/>
      <dgm:spPr/>
    </dgm:pt>
    <dgm:pt modelId="{17CBA04D-ABDF-46B9-89C4-09BC6E1596A8}" type="pres">
      <dgm:prSet presAssocID="{CEAB5748-F944-402D-8C1A-B31C0C177FC1}" presName="compositeNode" presStyleCnt="0">
        <dgm:presLayoutVars>
          <dgm:bulletEnabled val="1"/>
        </dgm:presLayoutVars>
      </dgm:prSet>
      <dgm:spPr/>
    </dgm:pt>
    <dgm:pt modelId="{50DFC42C-1B19-4F00-8597-C5461A30EF37}" type="pres">
      <dgm:prSet presAssocID="{CEAB5748-F944-402D-8C1A-B31C0C177FC1}" presName="bgRect" presStyleLbl="bgAccFollowNode1" presStyleIdx="2" presStyleCnt="5"/>
      <dgm:spPr/>
    </dgm:pt>
    <dgm:pt modelId="{9C6DF88B-E953-4820-8C13-225C151CC7A5}" type="pres">
      <dgm:prSet presAssocID="{2C733B6E-F264-460A-B97B-35EC5BCBEDFE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6CD908DA-6D84-4F42-8609-231B55770270}" type="pres">
      <dgm:prSet presAssocID="{CEAB5748-F944-402D-8C1A-B31C0C177FC1}" presName="bottomLine" presStyleLbl="alignNode1" presStyleIdx="5" presStyleCnt="10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B6FBF619-6DF0-4CC2-9CD4-0776705BF3DE}" type="pres">
      <dgm:prSet presAssocID="{CEAB5748-F944-402D-8C1A-B31C0C177FC1}" presName="nodeText" presStyleLbl="bgAccFollowNode1" presStyleIdx="2" presStyleCnt="5">
        <dgm:presLayoutVars>
          <dgm:bulletEnabled val="1"/>
        </dgm:presLayoutVars>
      </dgm:prSet>
      <dgm:spPr/>
    </dgm:pt>
    <dgm:pt modelId="{1841C17B-2E51-4E1C-A5DB-BBF51D3C9BDA}" type="pres">
      <dgm:prSet presAssocID="{2C733B6E-F264-460A-B97B-35EC5BCBEDFE}" presName="sibTrans" presStyleCnt="0"/>
      <dgm:spPr/>
    </dgm:pt>
    <dgm:pt modelId="{AB596559-557C-4F91-8D9F-F416F0281B40}" type="pres">
      <dgm:prSet presAssocID="{8752EF34-59A3-42A2-B4B0-D13A4A728D33}" presName="compositeNode" presStyleCnt="0">
        <dgm:presLayoutVars>
          <dgm:bulletEnabled val="1"/>
        </dgm:presLayoutVars>
      </dgm:prSet>
      <dgm:spPr/>
    </dgm:pt>
    <dgm:pt modelId="{83A6D5A6-EC2D-4FEE-A90E-1BFDC98EAE32}" type="pres">
      <dgm:prSet presAssocID="{8752EF34-59A3-42A2-B4B0-D13A4A728D33}" presName="bgRect" presStyleLbl="bgAccFollowNode1" presStyleIdx="3" presStyleCnt="5"/>
      <dgm:spPr/>
    </dgm:pt>
    <dgm:pt modelId="{17A6BCBE-5785-498A-8B5F-37D9743BF8E4}" type="pres">
      <dgm:prSet presAssocID="{8498C8F2-0CBD-4740-99D1-9ACA62700C5B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28A06F1A-7A3B-4F03-9D10-1D9E0D8EE851}" type="pres">
      <dgm:prSet presAssocID="{8752EF34-59A3-42A2-B4B0-D13A4A728D33}" presName="bottomLine" presStyleLbl="alignNode1" presStyleIdx="7" presStyleCnt="10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35BB94AA-B486-408E-AF68-C70210C8269F}" type="pres">
      <dgm:prSet presAssocID="{8752EF34-59A3-42A2-B4B0-D13A4A728D33}" presName="nodeText" presStyleLbl="bgAccFollowNode1" presStyleIdx="3" presStyleCnt="5">
        <dgm:presLayoutVars>
          <dgm:bulletEnabled val="1"/>
        </dgm:presLayoutVars>
      </dgm:prSet>
      <dgm:spPr/>
    </dgm:pt>
    <dgm:pt modelId="{5C32064D-F723-405E-99B9-664962726F2E}" type="pres">
      <dgm:prSet presAssocID="{8498C8F2-0CBD-4740-99D1-9ACA62700C5B}" presName="sibTrans" presStyleCnt="0"/>
      <dgm:spPr/>
    </dgm:pt>
    <dgm:pt modelId="{9D3C6329-AC15-47A8-828B-CEEB6672DDA4}" type="pres">
      <dgm:prSet presAssocID="{1D9AE190-E69B-41E4-9E41-376CF6C72D36}" presName="compositeNode" presStyleCnt="0">
        <dgm:presLayoutVars>
          <dgm:bulletEnabled val="1"/>
        </dgm:presLayoutVars>
      </dgm:prSet>
      <dgm:spPr/>
    </dgm:pt>
    <dgm:pt modelId="{37D9C653-5B11-48D7-838C-FC9C1168641A}" type="pres">
      <dgm:prSet presAssocID="{1D9AE190-E69B-41E4-9E41-376CF6C72D36}" presName="bgRect" presStyleLbl="bgAccFollowNode1" presStyleIdx="4" presStyleCnt="5"/>
      <dgm:spPr/>
    </dgm:pt>
    <dgm:pt modelId="{F73CE0F3-B5D4-4C32-A52B-13C46C605321}" type="pres">
      <dgm:prSet presAssocID="{F5AF3363-3FBC-4215-96B2-AAB681A328A8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2D0BD3B3-C67C-4682-9005-C7EFAAA78E87}" type="pres">
      <dgm:prSet presAssocID="{1D9AE190-E69B-41E4-9E41-376CF6C72D36}" presName="bottomLine" presStyleLbl="alignNode1" presStyleIdx="9" presStyleCnt="10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0866D1F1-5F04-4BE2-93A1-28EFBD253AB4}" type="pres">
      <dgm:prSet presAssocID="{1D9AE190-E69B-41E4-9E41-376CF6C72D36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7A763C00-9DC7-47F9-A0E9-8A9AD322C5CF}" type="presOf" srcId="{3A2904B2-EDD8-4C3C-B3C6-8D1E3661F69E}" destId="{4BF2C3A9-FC70-49E5-9198-1D4F758D788A}" srcOrd="0" destOrd="0" presId="urn:microsoft.com/office/officeart/2016/7/layout/BasicLinearProcessNumbered"/>
    <dgm:cxn modelId="{4C7C780D-7ED1-4EE2-B211-A01BAA81909C}" srcId="{07BF8454-767B-47E5-B448-6AED758C20E0}" destId="{AE6DE0BD-2489-4C21-BE91-7FACF8E4B71C}" srcOrd="0" destOrd="0" parTransId="{E92CC95D-1ADC-4207-95EC-76433DD54850}" sibTransId="{E9995D10-403C-417D-9209-D483CA4C7AAE}"/>
    <dgm:cxn modelId="{4D9E0D27-2A87-4C9F-ACD1-B20D5F14F513}" srcId="{07BF8454-767B-47E5-B448-6AED758C20E0}" destId="{8752EF34-59A3-42A2-B4B0-D13A4A728D33}" srcOrd="3" destOrd="0" parTransId="{9EA1A3C0-ECA3-4BE3-A20B-A28282D2DD7D}" sibTransId="{8498C8F2-0CBD-4740-99D1-9ACA62700C5B}"/>
    <dgm:cxn modelId="{C881BF35-E8EE-4C48-8952-7995070918AA}" srcId="{07BF8454-767B-47E5-B448-6AED758C20E0}" destId="{1D9AE190-E69B-41E4-9E41-376CF6C72D36}" srcOrd="4" destOrd="0" parTransId="{3E78075D-5E6B-4F40-82C8-4D64B52059C5}" sibTransId="{F5AF3363-3FBC-4215-96B2-AAB681A328A8}"/>
    <dgm:cxn modelId="{64235C3B-32D0-4052-B3D4-09724307B3A7}" type="presOf" srcId="{2C733B6E-F264-460A-B97B-35EC5BCBEDFE}" destId="{9C6DF88B-E953-4820-8C13-225C151CC7A5}" srcOrd="0" destOrd="0" presId="urn:microsoft.com/office/officeart/2016/7/layout/BasicLinearProcessNumbered"/>
    <dgm:cxn modelId="{84574C5E-4949-4028-B649-53D5E7DC228E}" type="presOf" srcId="{8752EF34-59A3-42A2-B4B0-D13A4A728D33}" destId="{83A6D5A6-EC2D-4FEE-A90E-1BFDC98EAE32}" srcOrd="0" destOrd="0" presId="urn:microsoft.com/office/officeart/2016/7/layout/BasicLinearProcessNumbered"/>
    <dgm:cxn modelId="{42821448-B9E9-4C87-9B94-E0FF0E9E9166}" type="presOf" srcId="{8498C8F2-0CBD-4740-99D1-9ACA62700C5B}" destId="{17A6BCBE-5785-498A-8B5F-37D9743BF8E4}" srcOrd="0" destOrd="0" presId="urn:microsoft.com/office/officeart/2016/7/layout/BasicLinearProcessNumbered"/>
    <dgm:cxn modelId="{72AC9F73-4E3E-4E25-8068-4E45632C2595}" type="presOf" srcId="{CEAB5748-F944-402D-8C1A-B31C0C177FC1}" destId="{B6FBF619-6DF0-4CC2-9CD4-0776705BF3DE}" srcOrd="1" destOrd="0" presId="urn:microsoft.com/office/officeart/2016/7/layout/BasicLinearProcessNumbered"/>
    <dgm:cxn modelId="{FEA34756-1CF1-44CC-9E73-4AE9FAFED824}" type="presOf" srcId="{1D9AE190-E69B-41E4-9E41-376CF6C72D36}" destId="{0866D1F1-5F04-4BE2-93A1-28EFBD253AB4}" srcOrd="1" destOrd="0" presId="urn:microsoft.com/office/officeart/2016/7/layout/BasicLinearProcessNumbered"/>
    <dgm:cxn modelId="{92D21B7D-C7CB-4FA6-8C74-622C720A621A}" type="presOf" srcId="{8752EF34-59A3-42A2-B4B0-D13A4A728D33}" destId="{35BB94AA-B486-408E-AF68-C70210C8269F}" srcOrd="1" destOrd="0" presId="urn:microsoft.com/office/officeart/2016/7/layout/BasicLinearProcessNumbered"/>
    <dgm:cxn modelId="{F5BDB97D-2E57-4D0E-8C94-93C4E2723EAA}" type="presOf" srcId="{07BF8454-767B-47E5-B448-6AED758C20E0}" destId="{39CBC77E-C3C9-497D-BF5D-B7F6DFD99D60}" srcOrd="0" destOrd="0" presId="urn:microsoft.com/office/officeart/2016/7/layout/BasicLinearProcessNumbered"/>
    <dgm:cxn modelId="{A4711589-0643-4E43-8E02-A467726FA121}" type="presOf" srcId="{E9995D10-403C-417D-9209-D483CA4C7AAE}" destId="{46454778-6A06-4A8C-BA12-5BC2AA18C41E}" srcOrd="0" destOrd="0" presId="urn:microsoft.com/office/officeart/2016/7/layout/BasicLinearProcessNumbered"/>
    <dgm:cxn modelId="{B4D7FDA7-E195-4FDC-8D8F-8906874EF4E3}" type="presOf" srcId="{AE6DE0BD-2489-4C21-BE91-7FACF8E4B71C}" destId="{E068A41D-C500-4632-8745-828022067856}" srcOrd="0" destOrd="0" presId="urn:microsoft.com/office/officeart/2016/7/layout/BasicLinearProcessNumbered"/>
    <dgm:cxn modelId="{667ABDAE-AB24-4232-98C2-5E32DEC4D583}" type="presOf" srcId="{3A2904B2-EDD8-4C3C-B3C6-8D1E3661F69E}" destId="{37E8E4A3-1EE7-41E7-8A97-A56EAA79961E}" srcOrd="1" destOrd="0" presId="urn:microsoft.com/office/officeart/2016/7/layout/BasicLinearProcessNumbered"/>
    <dgm:cxn modelId="{D9FD6FB6-546B-4FAD-8392-D43F8DB84B8E}" type="presOf" srcId="{1D9AE190-E69B-41E4-9E41-376CF6C72D36}" destId="{37D9C653-5B11-48D7-838C-FC9C1168641A}" srcOrd="0" destOrd="0" presId="urn:microsoft.com/office/officeart/2016/7/layout/BasicLinearProcessNumbered"/>
    <dgm:cxn modelId="{1F71A4C1-8844-4C6F-A865-E9623F9A71BD}" type="presOf" srcId="{CEAB5748-F944-402D-8C1A-B31C0C177FC1}" destId="{50DFC42C-1B19-4F00-8597-C5461A30EF37}" srcOrd="0" destOrd="0" presId="urn:microsoft.com/office/officeart/2016/7/layout/BasicLinearProcessNumbered"/>
    <dgm:cxn modelId="{7EB8A3CE-3F5B-4C8B-B295-7947ECDB697F}" type="presOf" srcId="{AE6DE0BD-2489-4C21-BE91-7FACF8E4B71C}" destId="{0452F92A-45E3-4F7E-B6DC-9BCD8D2F50E2}" srcOrd="1" destOrd="0" presId="urn:microsoft.com/office/officeart/2016/7/layout/BasicLinearProcessNumbered"/>
    <dgm:cxn modelId="{E25B41D0-C101-422C-BBEC-DD2D6B1F3ECF}" srcId="{07BF8454-767B-47E5-B448-6AED758C20E0}" destId="{3A2904B2-EDD8-4C3C-B3C6-8D1E3661F69E}" srcOrd="1" destOrd="0" parTransId="{76569981-327A-45D4-969F-EB5C12B2CD88}" sibTransId="{0B950E04-FE7A-4C10-A572-0995D6194FDA}"/>
    <dgm:cxn modelId="{1B0E79DD-A7F0-4FE0-B59A-E2651C87CBD7}" type="presOf" srcId="{F5AF3363-3FBC-4215-96B2-AAB681A328A8}" destId="{F73CE0F3-B5D4-4C32-A52B-13C46C605321}" srcOrd="0" destOrd="0" presId="urn:microsoft.com/office/officeart/2016/7/layout/BasicLinearProcessNumbered"/>
    <dgm:cxn modelId="{69C139F7-E214-42BA-BC81-8E5AA3FBA402}" srcId="{07BF8454-767B-47E5-B448-6AED758C20E0}" destId="{CEAB5748-F944-402D-8C1A-B31C0C177FC1}" srcOrd="2" destOrd="0" parTransId="{F41958C9-6649-48E6-8B3D-4027E8E01177}" sibTransId="{2C733B6E-F264-460A-B97B-35EC5BCBEDFE}"/>
    <dgm:cxn modelId="{A2A4D4FF-F1BE-4403-9AAF-CC6AD4D9E415}" type="presOf" srcId="{0B950E04-FE7A-4C10-A572-0995D6194FDA}" destId="{C84F086F-47BA-4696-97F1-F0BCCACA0842}" srcOrd="0" destOrd="0" presId="urn:microsoft.com/office/officeart/2016/7/layout/BasicLinearProcessNumbered"/>
    <dgm:cxn modelId="{E8096C14-6029-4159-8A83-9C51483529D3}" type="presParOf" srcId="{39CBC77E-C3C9-497D-BF5D-B7F6DFD99D60}" destId="{BA450BAF-6361-49C9-BA30-FF0D556912F6}" srcOrd="0" destOrd="0" presId="urn:microsoft.com/office/officeart/2016/7/layout/BasicLinearProcessNumbered"/>
    <dgm:cxn modelId="{DFD98DEE-C156-40F5-80D7-9B6EF3CA9EC1}" type="presParOf" srcId="{BA450BAF-6361-49C9-BA30-FF0D556912F6}" destId="{E068A41D-C500-4632-8745-828022067856}" srcOrd="0" destOrd="0" presId="urn:microsoft.com/office/officeart/2016/7/layout/BasicLinearProcessNumbered"/>
    <dgm:cxn modelId="{BBC32467-89E7-48AD-B69F-47F658C98207}" type="presParOf" srcId="{BA450BAF-6361-49C9-BA30-FF0D556912F6}" destId="{46454778-6A06-4A8C-BA12-5BC2AA18C41E}" srcOrd="1" destOrd="0" presId="urn:microsoft.com/office/officeart/2016/7/layout/BasicLinearProcessNumbered"/>
    <dgm:cxn modelId="{BD73A0BC-67A2-4451-8E7A-593914533846}" type="presParOf" srcId="{BA450BAF-6361-49C9-BA30-FF0D556912F6}" destId="{3B028DF8-6C85-495B-8083-C1D3ABC2E377}" srcOrd="2" destOrd="0" presId="urn:microsoft.com/office/officeart/2016/7/layout/BasicLinearProcessNumbered"/>
    <dgm:cxn modelId="{CD25B4E1-FADE-4538-BCC5-21DE3E47D063}" type="presParOf" srcId="{BA450BAF-6361-49C9-BA30-FF0D556912F6}" destId="{0452F92A-45E3-4F7E-B6DC-9BCD8D2F50E2}" srcOrd="3" destOrd="0" presId="urn:microsoft.com/office/officeart/2016/7/layout/BasicLinearProcessNumbered"/>
    <dgm:cxn modelId="{AE248AD7-740C-495F-9FF6-A2BD74A30B8A}" type="presParOf" srcId="{39CBC77E-C3C9-497D-BF5D-B7F6DFD99D60}" destId="{48988566-9F21-435B-A5C0-A6C805210BAC}" srcOrd="1" destOrd="0" presId="urn:microsoft.com/office/officeart/2016/7/layout/BasicLinearProcessNumbered"/>
    <dgm:cxn modelId="{1C4E2C31-FD8C-4CBA-9F73-EEEF0B4932A3}" type="presParOf" srcId="{39CBC77E-C3C9-497D-BF5D-B7F6DFD99D60}" destId="{EA4EB278-F00C-4FCC-B073-30920720EA1D}" srcOrd="2" destOrd="0" presId="urn:microsoft.com/office/officeart/2016/7/layout/BasicLinearProcessNumbered"/>
    <dgm:cxn modelId="{F5759C91-E812-4F04-A6E7-50BFEBD44E9C}" type="presParOf" srcId="{EA4EB278-F00C-4FCC-B073-30920720EA1D}" destId="{4BF2C3A9-FC70-49E5-9198-1D4F758D788A}" srcOrd="0" destOrd="0" presId="urn:microsoft.com/office/officeart/2016/7/layout/BasicLinearProcessNumbered"/>
    <dgm:cxn modelId="{994CA0BE-BA7C-4BAD-9B29-D29181EB2CFB}" type="presParOf" srcId="{EA4EB278-F00C-4FCC-B073-30920720EA1D}" destId="{C84F086F-47BA-4696-97F1-F0BCCACA0842}" srcOrd="1" destOrd="0" presId="urn:microsoft.com/office/officeart/2016/7/layout/BasicLinearProcessNumbered"/>
    <dgm:cxn modelId="{DD66DF13-CEE9-47E9-9821-51CA16CA877A}" type="presParOf" srcId="{EA4EB278-F00C-4FCC-B073-30920720EA1D}" destId="{F4E1BE64-AF2A-4A38-9EA2-64CD6AA122D8}" srcOrd="2" destOrd="0" presId="urn:microsoft.com/office/officeart/2016/7/layout/BasicLinearProcessNumbered"/>
    <dgm:cxn modelId="{61C2CA23-A918-4888-B234-CC10337397FD}" type="presParOf" srcId="{EA4EB278-F00C-4FCC-B073-30920720EA1D}" destId="{37E8E4A3-1EE7-41E7-8A97-A56EAA79961E}" srcOrd="3" destOrd="0" presId="urn:microsoft.com/office/officeart/2016/7/layout/BasicLinearProcessNumbered"/>
    <dgm:cxn modelId="{DD26717C-D108-4247-9BE3-15C90033C732}" type="presParOf" srcId="{39CBC77E-C3C9-497D-BF5D-B7F6DFD99D60}" destId="{356321F9-F357-4EDF-9A94-770242421E9E}" srcOrd="3" destOrd="0" presId="urn:microsoft.com/office/officeart/2016/7/layout/BasicLinearProcessNumbered"/>
    <dgm:cxn modelId="{8D253F03-2E8B-45F5-9D20-D86BBEBAA113}" type="presParOf" srcId="{39CBC77E-C3C9-497D-BF5D-B7F6DFD99D60}" destId="{17CBA04D-ABDF-46B9-89C4-09BC6E1596A8}" srcOrd="4" destOrd="0" presId="urn:microsoft.com/office/officeart/2016/7/layout/BasicLinearProcessNumbered"/>
    <dgm:cxn modelId="{0CA3252B-EB72-457B-A409-B98136B7B468}" type="presParOf" srcId="{17CBA04D-ABDF-46B9-89C4-09BC6E1596A8}" destId="{50DFC42C-1B19-4F00-8597-C5461A30EF37}" srcOrd="0" destOrd="0" presId="urn:microsoft.com/office/officeart/2016/7/layout/BasicLinearProcessNumbered"/>
    <dgm:cxn modelId="{BB97EF3A-6149-4F9A-8191-C9430616EA49}" type="presParOf" srcId="{17CBA04D-ABDF-46B9-89C4-09BC6E1596A8}" destId="{9C6DF88B-E953-4820-8C13-225C151CC7A5}" srcOrd="1" destOrd="0" presId="urn:microsoft.com/office/officeart/2016/7/layout/BasicLinearProcessNumbered"/>
    <dgm:cxn modelId="{89C7A758-3931-49EB-98BB-2E81CD712E9C}" type="presParOf" srcId="{17CBA04D-ABDF-46B9-89C4-09BC6E1596A8}" destId="{6CD908DA-6D84-4F42-8609-231B55770270}" srcOrd="2" destOrd="0" presId="urn:microsoft.com/office/officeart/2016/7/layout/BasicLinearProcessNumbered"/>
    <dgm:cxn modelId="{40F5D07E-F0F8-4C13-815F-0172443FCCCE}" type="presParOf" srcId="{17CBA04D-ABDF-46B9-89C4-09BC6E1596A8}" destId="{B6FBF619-6DF0-4CC2-9CD4-0776705BF3DE}" srcOrd="3" destOrd="0" presId="urn:microsoft.com/office/officeart/2016/7/layout/BasicLinearProcessNumbered"/>
    <dgm:cxn modelId="{50092F1A-D260-427D-936D-88746F45C22C}" type="presParOf" srcId="{39CBC77E-C3C9-497D-BF5D-B7F6DFD99D60}" destId="{1841C17B-2E51-4E1C-A5DB-BBF51D3C9BDA}" srcOrd="5" destOrd="0" presId="urn:microsoft.com/office/officeart/2016/7/layout/BasicLinearProcessNumbered"/>
    <dgm:cxn modelId="{A8D624A1-40E3-40EC-A7B0-EB32B6D102EC}" type="presParOf" srcId="{39CBC77E-C3C9-497D-BF5D-B7F6DFD99D60}" destId="{AB596559-557C-4F91-8D9F-F416F0281B40}" srcOrd="6" destOrd="0" presId="urn:microsoft.com/office/officeart/2016/7/layout/BasicLinearProcessNumbered"/>
    <dgm:cxn modelId="{36878B5E-27DC-4F45-94E6-B6DA416D16CD}" type="presParOf" srcId="{AB596559-557C-4F91-8D9F-F416F0281B40}" destId="{83A6D5A6-EC2D-4FEE-A90E-1BFDC98EAE32}" srcOrd="0" destOrd="0" presId="urn:microsoft.com/office/officeart/2016/7/layout/BasicLinearProcessNumbered"/>
    <dgm:cxn modelId="{0AADD77D-F77B-4C2D-A3F4-E4A408F846F5}" type="presParOf" srcId="{AB596559-557C-4F91-8D9F-F416F0281B40}" destId="{17A6BCBE-5785-498A-8B5F-37D9743BF8E4}" srcOrd="1" destOrd="0" presId="urn:microsoft.com/office/officeart/2016/7/layout/BasicLinearProcessNumbered"/>
    <dgm:cxn modelId="{476CBDFD-59CD-4F5E-9AFC-98E9ED563DFE}" type="presParOf" srcId="{AB596559-557C-4F91-8D9F-F416F0281B40}" destId="{28A06F1A-7A3B-4F03-9D10-1D9E0D8EE851}" srcOrd="2" destOrd="0" presId="urn:microsoft.com/office/officeart/2016/7/layout/BasicLinearProcessNumbered"/>
    <dgm:cxn modelId="{07C18880-EE3D-4ED8-ACFA-935ACA2A6DFF}" type="presParOf" srcId="{AB596559-557C-4F91-8D9F-F416F0281B40}" destId="{35BB94AA-B486-408E-AF68-C70210C8269F}" srcOrd="3" destOrd="0" presId="urn:microsoft.com/office/officeart/2016/7/layout/BasicLinearProcessNumbered"/>
    <dgm:cxn modelId="{066C29A6-B73A-4C4C-B43C-E1770B994D33}" type="presParOf" srcId="{39CBC77E-C3C9-497D-BF5D-B7F6DFD99D60}" destId="{5C32064D-F723-405E-99B9-664962726F2E}" srcOrd="7" destOrd="0" presId="urn:microsoft.com/office/officeart/2016/7/layout/BasicLinearProcessNumbered"/>
    <dgm:cxn modelId="{C6FC10C4-15AE-43C9-BFF1-E9E13B5C7FC5}" type="presParOf" srcId="{39CBC77E-C3C9-497D-BF5D-B7F6DFD99D60}" destId="{9D3C6329-AC15-47A8-828B-CEEB6672DDA4}" srcOrd="8" destOrd="0" presId="urn:microsoft.com/office/officeart/2016/7/layout/BasicLinearProcessNumbered"/>
    <dgm:cxn modelId="{0EB91578-765F-4AA5-B55B-15E0FB256925}" type="presParOf" srcId="{9D3C6329-AC15-47A8-828B-CEEB6672DDA4}" destId="{37D9C653-5B11-48D7-838C-FC9C1168641A}" srcOrd="0" destOrd="0" presId="urn:microsoft.com/office/officeart/2016/7/layout/BasicLinearProcessNumbered"/>
    <dgm:cxn modelId="{39DFCB3A-DDE7-4942-99B4-5095F2DEC30B}" type="presParOf" srcId="{9D3C6329-AC15-47A8-828B-CEEB6672DDA4}" destId="{F73CE0F3-B5D4-4C32-A52B-13C46C605321}" srcOrd="1" destOrd="0" presId="urn:microsoft.com/office/officeart/2016/7/layout/BasicLinearProcessNumbered"/>
    <dgm:cxn modelId="{0CB7720F-C508-41EE-8270-E397E024CE62}" type="presParOf" srcId="{9D3C6329-AC15-47A8-828B-CEEB6672DDA4}" destId="{2D0BD3B3-C67C-4682-9005-C7EFAAA78E87}" srcOrd="2" destOrd="0" presId="urn:microsoft.com/office/officeart/2016/7/layout/BasicLinearProcessNumbered"/>
    <dgm:cxn modelId="{D475560D-E76C-4B92-954D-9F0F4A7F9AC9}" type="presParOf" srcId="{9D3C6329-AC15-47A8-828B-CEEB6672DDA4}" destId="{0866D1F1-5F04-4BE2-93A1-28EFBD253AB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BF8454-767B-47E5-B448-6AED758C20E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6DE0BD-2489-4C21-BE91-7FACF8E4B71C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From Year 9 (14 years) EHCP annual review must include a consideration of preparation to adulthood &amp; transition planning to be built into the plan.</a:t>
          </a:r>
        </a:p>
      </dgm:t>
    </dgm:pt>
    <dgm:pt modelId="{E92CC95D-1ADC-4207-95EC-76433DD54850}" type="parTrans" cxnId="{4C7C780D-7ED1-4EE2-B211-A01BAA81909C}">
      <dgm:prSet/>
      <dgm:spPr/>
      <dgm:t>
        <a:bodyPr/>
        <a:lstStyle/>
        <a:p>
          <a:endParaRPr lang="en-US"/>
        </a:p>
      </dgm:t>
    </dgm:pt>
    <dgm:pt modelId="{E9995D10-403C-417D-9209-D483CA4C7AAE}" type="sibTrans" cxnId="{4C7C780D-7ED1-4EE2-B211-A01BAA81909C}">
      <dgm:prSet phldrT="1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3A2904B2-EDD8-4C3C-B3C6-8D1E3661F69E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Make arrangements for ensuring co-operation across the LA to support successful transitions to adulthood</a:t>
          </a:r>
        </a:p>
      </dgm:t>
    </dgm:pt>
    <dgm:pt modelId="{76569981-327A-45D4-969F-EB5C12B2CD88}" type="parTrans" cxnId="{E25B41D0-C101-422C-BBEC-DD2D6B1F3ECF}">
      <dgm:prSet/>
      <dgm:spPr/>
      <dgm:t>
        <a:bodyPr/>
        <a:lstStyle/>
        <a:p>
          <a:endParaRPr lang="en-US"/>
        </a:p>
      </dgm:t>
    </dgm:pt>
    <dgm:pt modelId="{0B950E04-FE7A-4C10-A572-0995D6194FDA}" type="sibTrans" cxnId="{E25B41D0-C101-422C-BBEC-DD2D6B1F3ECF}">
      <dgm:prSet phldrT="2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2</a:t>
          </a:r>
          <a:endParaRPr lang="en-US" dirty="0"/>
        </a:p>
      </dgm:t>
    </dgm:pt>
    <dgm:pt modelId="{CEAB5748-F944-402D-8C1A-B31C0C177FC1}">
      <dgm:prSet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Publish a ‘Local Offer’.</a:t>
          </a:r>
        </a:p>
      </dgm:t>
    </dgm:pt>
    <dgm:pt modelId="{F41958C9-6649-48E6-8B3D-4027E8E01177}" type="parTrans" cxnId="{69C139F7-E214-42BA-BC81-8E5AA3FBA402}">
      <dgm:prSet/>
      <dgm:spPr/>
      <dgm:t>
        <a:bodyPr/>
        <a:lstStyle/>
        <a:p>
          <a:endParaRPr lang="en-US"/>
        </a:p>
      </dgm:t>
    </dgm:pt>
    <dgm:pt modelId="{2C733B6E-F264-460A-B97B-35EC5BCBEDFE}" type="sibTrans" cxnId="{69C139F7-E214-42BA-BC81-8E5AA3FBA402}">
      <dgm:prSet phldrT="3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3</a:t>
          </a:r>
          <a:endParaRPr lang="en-US" dirty="0"/>
        </a:p>
      </dgm:t>
    </dgm:pt>
    <dgm:pt modelId="{8752EF34-59A3-42A2-B4B0-D13A4A728D33}">
      <dgm:prSet custT="1"/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Put in place co-operation across local partners for Personal Budgets – parents &amp; young people have the right to request this.</a:t>
          </a:r>
        </a:p>
      </dgm:t>
    </dgm:pt>
    <dgm:pt modelId="{9EA1A3C0-ECA3-4BE3-A20B-A28282D2DD7D}" type="parTrans" cxnId="{4D9E0D27-2A87-4C9F-ACD1-B20D5F14F513}">
      <dgm:prSet/>
      <dgm:spPr/>
      <dgm:t>
        <a:bodyPr/>
        <a:lstStyle/>
        <a:p>
          <a:endParaRPr lang="en-US"/>
        </a:p>
      </dgm:t>
    </dgm:pt>
    <dgm:pt modelId="{8498C8F2-0CBD-4740-99D1-9ACA62700C5B}" type="sibTrans" cxnId="{4D9E0D27-2A87-4C9F-ACD1-B20D5F14F513}">
      <dgm:prSet phldrT="4" phldr="0"/>
      <dgm:spPr>
        <a:solidFill>
          <a:srgbClr val="951B81"/>
        </a:solidFill>
        <a:ln>
          <a:solidFill>
            <a:srgbClr val="951B81"/>
          </a:solidFill>
        </a:ln>
      </dgm:spPr>
      <dgm:t>
        <a:bodyPr/>
        <a:lstStyle/>
        <a:p>
          <a:r>
            <a:rPr lang="en-US"/>
            <a:t>4</a:t>
          </a:r>
          <a:endParaRPr lang="en-US" dirty="0"/>
        </a:p>
      </dgm:t>
    </dgm:pt>
    <dgm:pt modelId="{39CBC77E-C3C9-497D-BF5D-B7F6DFD99D60}" type="pres">
      <dgm:prSet presAssocID="{07BF8454-767B-47E5-B448-6AED758C20E0}" presName="Name0" presStyleCnt="0">
        <dgm:presLayoutVars>
          <dgm:animLvl val="lvl"/>
          <dgm:resizeHandles val="exact"/>
        </dgm:presLayoutVars>
      </dgm:prSet>
      <dgm:spPr/>
    </dgm:pt>
    <dgm:pt modelId="{BA450BAF-6361-49C9-BA30-FF0D556912F6}" type="pres">
      <dgm:prSet presAssocID="{AE6DE0BD-2489-4C21-BE91-7FACF8E4B71C}" presName="compositeNode" presStyleCnt="0">
        <dgm:presLayoutVars>
          <dgm:bulletEnabled val="1"/>
        </dgm:presLayoutVars>
      </dgm:prSet>
      <dgm:spPr/>
    </dgm:pt>
    <dgm:pt modelId="{E068A41D-C500-4632-8745-828022067856}" type="pres">
      <dgm:prSet presAssocID="{AE6DE0BD-2489-4C21-BE91-7FACF8E4B71C}" presName="bgRect" presStyleLbl="bgAccFollowNode1" presStyleIdx="0" presStyleCnt="4"/>
      <dgm:spPr/>
    </dgm:pt>
    <dgm:pt modelId="{46454778-6A06-4A8C-BA12-5BC2AA18C41E}" type="pres">
      <dgm:prSet presAssocID="{E9995D10-403C-417D-9209-D483CA4C7AAE}" presName="sibTransNodeCircle" presStyleLbl="alignNode1" presStyleIdx="0" presStyleCnt="8" custLinFactNeighborX="14822" custLinFactNeighborY="-19260">
        <dgm:presLayoutVars>
          <dgm:chMax val="0"/>
          <dgm:bulletEnabled/>
        </dgm:presLayoutVars>
      </dgm:prSet>
      <dgm:spPr/>
    </dgm:pt>
    <dgm:pt modelId="{3B028DF8-6C85-495B-8083-C1D3ABC2E377}" type="pres">
      <dgm:prSet presAssocID="{AE6DE0BD-2489-4C21-BE91-7FACF8E4B71C}" presName="bottomLine" presStyleLbl="alignNode1" presStyleIdx="1" presStyleCnt="8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0452F92A-45E3-4F7E-B6DC-9BCD8D2F50E2}" type="pres">
      <dgm:prSet presAssocID="{AE6DE0BD-2489-4C21-BE91-7FACF8E4B71C}" presName="nodeText" presStyleLbl="bgAccFollowNode1" presStyleIdx="0" presStyleCnt="4">
        <dgm:presLayoutVars>
          <dgm:bulletEnabled val="1"/>
        </dgm:presLayoutVars>
      </dgm:prSet>
      <dgm:spPr/>
    </dgm:pt>
    <dgm:pt modelId="{48988566-9F21-435B-A5C0-A6C805210BAC}" type="pres">
      <dgm:prSet presAssocID="{E9995D10-403C-417D-9209-D483CA4C7AAE}" presName="sibTrans" presStyleCnt="0"/>
      <dgm:spPr/>
    </dgm:pt>
    <dgm:pt modelId="{EA4EB278-F00C-4FCC-B073-30920720EA1D}" type="pres">
      <dgm:prSet presAssocID="{3A2904B2-EDD8-4C3C-B3C6-8D1E3661F69E}" presName="compositeNode" presStyleCnt="0">
        <dgm:presLayoutVars>
          <dgm:bulletEnabled val="1"/>
        </dgm:presLayoutVars>
      </dgm:prSet>
      <dgm:spPr/>
    </dgm:pt>
    <dgm:pt modelId="{4BF2C3A9-FC70-49E5-9198-1D4F758D788A}" type="pres">
      <dgm:prSet presAssocID="{3A2904B2-EDD8-4C3C-B3C6-8D1E3661F69E}" presName="bgRect" presStyleLbl="bgAccFollowNode1" presStyleIdx="1" presStyleCnt="4"/>
      <dgm:spPr/>
    </dgm:pt>
    <dgm:pt modelId="{C84F086F-47BA-4696-97F1-F0BCCACA0842}" type="pres">
      <dgm:prSet presAssocID="{0B950E04-FE7A-4C10-A572-0995D6194FDA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F4E1BE64-AF2A-4A38-9EA2-64CD6AA122D8}" type="pres">
      <dgm:prSet presAssocID="{3A2904B2-EDD8-4C3C-B3C6-8D1E3661F69E}" presName="bottomLine" presStyleLbl="alignNode1" presStyleIdx="3" presStyleCnt="8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37E8E4A3-1EE7-41E7-8A97-A56EAA79961E}" type="pres">
      <dgm:prSet presAssocID="{3A2904B2-EDD8-4C3C-B3C6-8D1E3661F69E}" presName="nodeText" presStyleLbl="bgAccFollowNode1" presStyleIdx="1" presStyleCnt="4">
        <dgm:presLayoutVars>
          <dgm:bulletEnabled val="1"/>
        </dgm:presLayoutVars>
      </dgm:prSet>
      <dgm:spPr/>
    </dgm:pt>
    <dgm:pt modelId="{356321F9-F357-4EDF-9A94-770242421E9E}" type="pres">
      <dgm:prSet presAssocID="{0B950E04-FE7A-4C10-A572-0995D6194FDA}" presName="sibTrans" presStyleCnt="0"/>
      <dgm:spPr/>
    </dgm:pt>
    <dgm:pt modelId="{17CBA04D-ABDF-46B9-89C4-09BC6E1596A8}" type="pres">
      <dgm:prSet presAssocID="{CEAB5748-F944-402D-8C1A-B31C0C177FC1}" presName="compositeNode" presStyleCnt="0">
        <dgm:presLayoutVars>
          <dgm:bulletEnabled val="1"/>
        </dgm:presLayoutVars>
      </dgm:prSet>
      <dgm:spPr/>
    </dgm:pt>
    <dgm:pt modelId="{50DFC42C-1B19-4F00-8597-C5461A30EF37}" type="pres">
      <dgm:prSet presAssocID="{CEAB5748-F944-402D-8C1A-B31C0C177FC1}" presName="bgRect" presStyleLbl="bgAccFollowNode1" presStyleIdx="2" presStyleCnt="4"/>
      <dgm:spPr/>
    </dgm:pt>
    <dgm:pt modelId="{9C6DF88B-E953-4820-8C13-225C151CC7A5}" type="pres">
      <dgm:prSet presAssocID="{2C733B6E-F264-460A-B97B-35EC5BCBEDFE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6CD908DA-6D84-4F42-8609-231B55770270}" type="pres">
      <dgm:prSet presAssocID="{CEAB5748-F944-402D-8C1A-B31C0C177FC1}" presName="bottomLine" presStyleLbl="alignNode1" presStyleIdx="5" presStyleCnt="8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B6FBF619-6DF0-4CC2-9CD4-0776705BF3DE}" type="pres">
      <dgm:prSet presAssocID="{CEAB5748-F944-402D-8C1A-B31C0C177FC1}" presName="nodeText" presStyleLbl="bgAccFollowNode1" presStyleIdx="2" presStyleCnt="4">
        <dgm:presLayoutVars>
          <dgm:bulletEnabled val="1"/>
        </dgm:presLayoutVars>
      </dgm:prSet>
      <dgm:spPr/>
    </dgm:pt>
    <dgm:pt modelId="{1841C17B-2E51-4E1C-A5DB-BBF51D3C9BDA}" type="pres">
      <dgm:prSet presAssocID="{2C733B6E-F264-460A-B97B-35EC5BCBEDFE}" presName="sibTrans" presStyleCnt="0"/>
      <dgm:spPr/>
    </dgm:pt>
    <dgm:pt modelId="{AB596559-557C-4F91-8D9F-F416F0281B40}" type="pres">
      <dgm:prSet presAssocID="{8752EF34-59A3-42A2-B4B0-D13A4A728D33}" presName="compositeNode" presStyleCnt="0">
        <dgm:presLayoutVars>
          <dgm:bulletEnabled val="1"/>
        </dgm:presLayoutVars>
      </dgm:prSet>
      <dgm:spPr/>
    </dgm:pt>
    <dgm:pt modelId="{83A6D5A6-EC2D-4FEE-A90E-1BFDC98EAE32}" type="pres">
      <dgm:prSet presAssocID="{8752EF34-59A3-42A2-B4B0-D13A4A728D33}" presName="bgRect" presStyleLbl="bgAccFollowNode1" presStyleIdx="3" presStyleCnt="4"/>
      <dgm:spPr/>
    </dgm:pt>
    <dgm:pt modelId="{17A6BCBE-5785-498A-8B5F-37D9743BF8E4}" type="pres">
      <dgm:prSet presAssocID="{8498C8F2-0CBD-4740-99D1-9ACA62700C5B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28A06F1A-7A3B-4F03-9D10-1D9E0D8EE851}" type="pres">
      <dgm:prSet presAssocID="{8752EF34-59A3-42A2-B4B0-D13A4A728D33}" presName="bottomLine" presStyleLbl="alignNode1" presStyleIdx="7" presStyleCnt="8">
        <dgm:presLayoutVars/>
      </dgm:prSet>
      <dgm:spPr>
        <a:solidFill>
          <a:srgbClr val="951B81">
            <a:alpha val="12941"/>
          </a:srgbClr>
        </a:solidFill>
        <a:ln>
          <a:solidFill>
            <a:srgbClr val="951B81"/>
          </a:solidFill>
        </a:ln>
      </dgm:spPr>
    </dgm:pt>
    <dgm:pt modelId="{35BB94AA-B486-408E-AF68-C70210C8269F}" type="pres">
      <dgm:prSet presAssocID="{8752EF34-59A3-42A2-B4B0-D13A4A728D33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A763C00-9DC7-47F9-A0E9-8A9AD322C5CF}" type="presOf" srcId="{3A2904B2-EDD8-4C3C-B3C6-8D1E3661F69E}" destId="{4BF2C3A9-FC70-49E5-9198-1D4F758D788A}" srcOrd="0" destOrd="0" presId="urn:microsoft.com/office/officeart/2016/7/layout/BasicLinearProcessNumbered"/>
    <dgm:cxn modelId="{4C7C780D-7ED1-4EE2-B211-A01BAA81909C}" srcId="{07BF8454-767B-47E5-B448-6AED758C20E0}" destId="{AE6DE0BD-2489-4C21-BE91-7FACF8E4B71C}" srcOrd="0" destOrd="0" parTransId="{E92CC95D-1ADC-4207-95EC-76433DD54850}" sibTransId="{E9995D10-403C-417D-9209-D483CA4C7AAE}"/>
    <dgm:cxn modelId="{4D9E0D27-2A87-4C9F-ACD1-B20D5F14F513}" srcId="{07BF8454-767B-47E5-B448-6AED758C20E0}" destId="{8752EF34-59A3-42A2-B4B0-D13A4A728D33}" srcOrd="3" destOrd="0" parTransId="{9EA1A3C0-ECA3-4BE3-A20B-A28282D2DD7D}" sibTransId="{8498C8F2-0CBD-4740-99D1-9ACA62700C5B}"/>
    <dgm:cxn modelId="{64235C3B-32D0-4052-B3D4-09724307B3A7}" type="presOf" srcId="{2C733B6E-F264-460A-B97B-35EC5BCBEDFE}" destId="{9C6DF88B-E953-4820-8C13-225C151CC7A5}" srcOrd="0" destOrd="0" presId="urn:microsoft.com/office/officeart/2016/7/layout/BasicLinearProcessNumbered"/>
    <dgm:cxn modelId="{84574C5E-4949-4028-B649-53D5E7DC228E}" type="presOf" srcId="{8752EF34-59A3-42A2-B4B0-D13A4A728D33}" destId="{83A6D5A6-EC2D-4FEE-A90E-1BFDC98EAE32}" srcOrd="0" destOrd="0" presId="urn:microsoft.com/office/officeart/2016/7/layout/BasicLinearProcessNumbered"/>
    <dgm:cxn modelId="{42821448-B9E9-4C87-9B94-E0FF0E9E9166}" type="presOf" srcId="{8498C8F2-0CBD-4740-99D1-9ACA62700C5B}" destId="{17A6BCBE-5785-498A-8B5F-37D9743BF8E4}" srcOrd="0" destOrd="0" presId="urn:microsoft.com/office/officeart/2016/7/layout/BasicLinearProcessNumbered"/>
    <dgm:cxn modelId="{72AC9F73-4E3E-4E25-8068-4E45632C2595}" type="presOf" srcId="{CEAB5748-F944-402D-8C1A-B31C0C177FC1}" destId="{B6FBF619-6DF0-4CC2-9CD4-0776705BF3DE}" srcOrd="1" destOrd="0" presId="urn:microsoft.com/office/officeart/2016/7/layout/BasicLinearProcessNumbered"/>
    <dgm:cxn modelId="{92D21B7D-C7CB-4FA6-8C74-622C720A621A}" type="presOf" srcId="{8752EF34-59A3-42A2-B4B0-D13A4A728D33}" destId="{35BB94AA-B486-408E-AF68-C70210C8269F}" srcOrd="1" destOrd="0" presId="urn:microsoft.com/office/officeart/2016/7/layout/BasicLinearProcessNumbered"/>
    <dgm:cxn modelId="{F5BDB97D-2E57-4D0E-8C94-93C4E2723EAA}" type="presOf" srcId="{07BF8454-767B-47E5-B448-6AED758C20E0}" destId="{39CBC77E-C3C9-497D-BF5D-B7F6DFD99D60}" srcOrd="0" destOrd="0" presId="urn:microsoft.com/office/officeart/2016/7/layout/BasicLinearProcessNumbered"/>
    <dgm:cxn modelId="{A4711589-0643-4E43-8E02-A467726FA121}" type="presOf" srcId="{E9995D10-403C-417D-9209-D483CA4C7AAE}" destId="{46454778-6A06-4A8C-BA12-5BC2AA18C41E}" srcOrd="0" destOrd="0" presId="urn:microsoft.com/office/officeart/2016/7/layout/BasicLinearProcessNumbered"/>
    <dgm:cxn modelId="{B4D7FDA7-E195-4FDC-8D8F-8906874EF4E3}" type="presOf" srcId="{AE6DE0BD-2489-4C21-BE91-7FACF8E4B71C}" destId="{E068A41D-C500-4632-8745-828022067856}" srcOrd="0" destOrd="0" presId="urn:microsoft.com/office/officeart/2016/7/layout/BasicLinearProcessNumbered"/>
    <dgm:cxn modelId="{667ABDAE-AB24-4232-98C2-5E32DEC4D583}" type="presOf" srcId="{3A2904B2-EDD8-4C3C-B3C6-8D1E3661F69E}" destId="{37E8E4A3-1EE7-41E7-8A97-A56EAA79961E}" srcOrd="1" destOrd="0" presId="urn:microsoft.com/office/officeart/2016/7/layout/BasicLinearProcessNumbered"/>
    <dgm:cxn modelId="{1F71A4C1-8844-4C6F-A865-E9623F9A71BD}" type="presOf" srcId="{CEAB5748-F944-402D-8C1A-B31C0C177FC1}" destId="{50DFC42C-1B19-4F00-8597-C5461A30EF37}" srcOrd="0" destOrd="0" presId="urn:microsoft.com/office/officeart/2016/7/layout/BasicLinearProcessNumbered"/>
    <dgm:cxn modelId="{7EB8A3CE-3F5B-4C8B-B295-7947ECDB697F}" type="presOf" srcId="{AE6DE0BD-2489-4C21-BE91-7FACF8E4B71C}" destId="{0452F92A-45E3-4F7E-B6DC-9BCD8D2F50E2}" srcOrd="1" destOrd="0" presId="urn:microsoft.com/office/officeart/2016/7/layout/BasicLinearProcessNumbered"/>
    <dgm:cxn modelId="{E25B41D0-C101-422C-BBEC-DD2D6B1F3ECF}" srcId="{07BF8454-767B-47E5-B448-6AED758C20E0}" destId="{3A2904B2-EDD8-4C3C-B3C6-8D1E3661F69E}" srcOrd="1" destOrd="0" parTransId="{76569981-327A-45D4-969F-EB5C12B2CD88}" sibTransId="{0B950E04-FE7A-4C10-A572-0995D6194FDA}"/>
    <dgm:cxn modelId="{69C139F7-E214-42BA-BC81-8E5AA3FBA402}" srcId="{07BF8454-767B-47E5-B448-6AED758C20E0}" destId="{CEAB5748-F944-402D-8C1A-B31C0C177FC1}" srcOrd="2" destOrd="0" parTransId="{F41958C9-6649-48E6-8B3D-4027E8E01177}" sibTransId="{2C733B6E-F264-460A-B97B-35EC5BCBEDFE}"/>
    <dgm:cxn modelId="{A2A4D4FF-F1BE-4403-9AAF-CC6AD4D9E415}" type="presOf" srcId="{0B950E04-FE7A-4C10-A572-0995D6194FDA}" destId="{C84F086F-47BA-4696-97F1-F0BCCACA0842}" srcOrd="0" destOrd="0" presId="urn:microsoft.com/office/officeart/2016/7/layout/BasicLinearProcessNumbered"/>
    <dgm:cxn modelId="{E8096C14-6029-4159-8A83-9C51483529D3}" type="presParOf" srcId="{39CBC77E-C3C9-497D-BF5D-B7F6DFD99D60}" destId="{BA450BAF-6361-49C9-BA30-FF0D556912F6}" srcOrd="0" destOrd="0" presId="urn:microsoft.com/office/officeart/2016/7/layout/BasicLinearProcessNumbered"/>
    <dgm:cxn modelId="{DFD98DEE-C156-40F5-80D7-9B6EF3CA9EC1}" type="presParOf" srcId="{BA450BAF-6361-49C9-BA30-FF0D556912F6}" destId="{E068A41D-C500-4632-8745-828022067856}" srcOrd="0" destOrd="0" presId="urn:microsoft.com/office/officeart/2016/7/layout/BasicLinearProcessNumbered"/>
    <dgm:cxn modelId="{BBC32467-89E7-48AD-B69F-47F658C98207}" type="presParOf" srcId="{BA450BAF-6361-49C9-BA30-FF0D556912F6}" destId="{46454778-6A06-4A8C-BA12-5BC2AA18C41E}" srcOrd="1" destOrd="0" presId="urn:microsoft.com/office/officeart/2016/7/layout/BasicLinearProcessNumbered"/>
    <dgm:cxn modelId="{BD73A0BC-67A2-4451-8E7A-593914533846}" type="presParOf" srcId="{BA450BAF-6361-49C9-BA30-FF0D556912F6}" destId="{3B028DF8-6C85-495B-8083-C1D3ABC2E377}" srcOrd="2" destOrd="0" presId="urn:microsoft.com/office/officeart/2016/7/layout/BasicLinearProcessNumbered"/>
    <dgm:cxn modelId="{CD25B4E1-FADE-4538-BCC5-21DE3E47D063}" type="presParOf" srcId="{BA450BAF-6361-49C9-BA30-FF0D556912F6}" destId="{0452F92A-45E3-4F7E-B6DC-9BCD8D2F50E2}" srcOrd="3" destOrd="0" presId="urn:microsoft.com/office/officeart/2016/7/layout/BasicLinearProcessNumbered"/>
    <dgm:cxn modelId="{AE248AD7-740C-495F-9FF6-A2BD74A30B8A}" type="presParOf" srcId="{39CBC77E-C3C9-497D-BF5D-B7F6DFD99D60}" destId="{48988566-9F21-435B-A5C0-A6C805210BAC}" srcOrd="1" destOrd="0" presId="urn:microsoft.com/office/officeart/2016/7/layout/BasicLinearProcessNumbered"/>
    <dgm:cxn modelId="{1C4E2C31-FD8C-4CBA-9F73-EEEF0B4932A3}" type="presParOf" srcId="{39CBC77E-C3C9-497D-BF5D-B7F6DFD99D60}" destId="{EA4EB278-F00C-4FCC-B073-30920720EA1D}" srcOrd="2" destOrd="0" presId="urn:microsoft.com/office/officeart/2016/7/layout/BasicLinearProcessNumbered"/>
    <dgm:cxn modelId="{F5759C91-E812-4F04-A6E7-50BFEBD44E9C}" type="presParOf" srcId="{EA4EB278-F00C-4FCC-B073-30920720EA1D}" destId="{4BF2C3A9-FC70-49E5-9198-1D4F758D788A}" srcOrd="0" destOrd="0" presId="urn:microsoft.com/office/officeart/2016/7/layout/BasicLinearProcessNumbered"/>
    <dgm:cxn modelId="{994CA0BE-BA7C-4BAD-9B29-D29181EB2CFB}" type="presParOf" srcId="{EA4EB278-F00C-4FCC-B073-30920720EA1D}" destId="{C84F086F-47BA-4696-97F1-F0BCCACA0842}" srcOrd="1" destOrd="0" presId="urn:microsoft.com/office/officeart/2016/7/layout/BasicLinearProcessNumbered"/>
    <dgm:cxn modelId="{DD66DF13-CEE9-47E9-9821-51CA16CA877A}" type="presParOf" srcId="{EA4EB278-F00C-4FCC-B073-30920720EA1D}" destId="{F4E1BE64-AF2A-4A38-9EA2-64CD6AA122D8}" srcOrd="2" destOrd="0" presId="urn:microsoft.com/office/officeart/2016/7/layout/BasicLinearProcessNumbered"/>
    <dgm:cxn modelId="{61C2CA23-A918-4888-B234-CC10337397FD}" type="presParOf" srcId="{EA4EB278-F00C-4FCC-B073-30920720EA1D}" destId="{37E8E4A3-1EE7-41E7-8A97-A56EAA79961E}" srcOrd="3" destOrd="0" presId="urn:microsoft.com/office/officeart/2016/7/layout/BasicLinearProcessNumbered"/>
    <dgm:cxn modelId="{DD26717C-D108-4247-9BE3-15C90033C732}" type="presParOf" srcId="{39CBC77E-C3C9-497D-BF5D-B7F6DFD99D60}" destId="{356321F9-F357-4EDF-9A94-770242421E9E}" srcOrd="3" destOrd="0" presId="urn:microsoft.com/office/officeart/2016/7/layout/BasicLinearProcessNumbered"/>
    <dgm:cxn modelId="{8D253F03-2E8B-45F5-9D20-D86BBEBAA113}" type="presParOf" srcId="{39CBC77E-C3C9-497D-BF5D-B7F6DFD99D60}" destId="{17CBA04D-ABDF-46B9-89C4-09BC6E1596A8}" srcOrd="4" destOrd="0" presId="urn:microsoft.com/office/officeart/2016/7/layout/BasicLinearProcessNumbered"/>
    <dgm:cxn modelId="{0CA3252B-EB72-457B-A409-B98136B7B468}" type="presParOf" srcId="{17CBA04D-ABDF-46B9-89C4-09BC6E1596A8}" destId="{50DFC42C-1B19-4F00-8597-C5461A30EF37}" srcOrd="0" destOrd="0" presId="urn:microsoft.com/office/officeart/2016/7/layout/BasicLinearProcessNumbered"/>
    <dgm:cxn modelId="{BB97EF3A-6149-4F9A-8191-C9430616EA49}" type="presParOf" srcId="{17CBA04D-ABDF-46B9-89C4-09BC6E1596A8}" destId="{9C6DF88B-E953-4820-8C13-225C151CC7A5}" srcOrd="1" destOrd="0" presId="urn:microsoft.com/office/officeart/2016/7/layout/BasicLinearProcessNumbered"/>
    <dgm:cxn modelId="{89C7A758-3931-49EB-98BB-2E81CD712E9C}" type="presParOf" srcId="{17CBA04D-ABDF-46B9-89C4-09BC6E1596A8}" destId="{6CD908DA-6D84-4F42-8609-231B55770270}" srcOrd="2" destOrd="0" presId="urn:microsoft.com/office/officeart/2016/7/layout/BasicLinearProcessNumbered"/>
    <dgm:cxn modelId="{40F5D07E-F0F8-4C13-815F-0172443FCCCE}" type="presParOf" srcId="{17CBA04D-ABDF-46B9-89C4-09BC6E1596A8}" destId="{B6FBF619-6DF0-4CC2-9CD4-0776705BF3DE}" srcOrd="3" destOrd="0" presId="urn:microsoft.com/office/officeart/2016/7/layout/BasicLinearProcessNumbered"/>
    <dgm:cxn modelId="{50092F1A-D260-427D-936D-88746F45C22C}" type="presParOf" srcId="{39CBC77E-C3C9-497D-BF5D-B7F6DFD99D60}" destId="{1841C17B-2E51-4E1C-A5DB-BBF51D3C9BDA}" srcOrd="5" destOrd="0" presId="urn:microsoft.com/office/officeart/2016/7/layout/BasicLinearProcessNumbered"/>
    <dgm:cxn modelId="{A8D624A1-40E3-40EC-A7B0-EB32B6D102EC}" type="presParOf" srcId="{39CBC77E-C3C9-497D-BF5D-B7F6DFD99D60}" destId="{AB596559-557C-4F91-8D9F-F416F0281B40}" srcOrd="6" destOrd="0" presId="urn:microsoft.com/office/officeart/2016/7/layout/BasicLinearProcessNumbered"/>
    <dgm:cxn modelId="{36878B5E-27DC-4F45-94E6-B6DA416D16CD}" type="presParOf" srcId="{AB596559-557C-4F91-8D9F-F416F0281B40}" destId="{83A6D5A6-EC2D-4FEE-A90E-1BFDC98EAE32}" srcOrd="0" destOrd="0" presId="urn:microsoft.com/office/officeart/2016/7/layout/BasicLinearProcessNumbered"/>
    <dgm:cxn modelId="{0AADD77D-F77B-4C2D-A3F4-E4A408F846F5}" type="presParOf" srcId="{AB596559-557C-4F91-8D9F-F416F0281B40}" destId="{17A6BCBE-5785-498A-8B5F-37D9743BF8E4}" srcOrd="1" destOrd="0" presId="urn:microsoft.com/office/officeart/2016/7/layout/BasicLinearProcessNumbered"/>
    <dgm:cxn modelId="{476CBDFD-59CD-4F5E-9AFC-98E9ED563DFE}" type="presParOf" srcId="{AB596559-557C-4F91-8D9F-F416F0281B40}" destId="{28A06F1A-7A3B-4F03-9D10-1D9E0D8EE851}" srcOrd="2" destOrd="0" presId="urn:microsoft.com/office/officeart/2016/7/layout/BasicLinearProcessNumbered"/>
    <dgm:cxn modelId="{07C18880-EE3D-4ED8-ACFA-935ACA2A6DFF}" type="presParOf" srcId="{AB596559-557C-4F91-8D9F-F416F0281B40}" destId="{35BB94AA-B486-408E-AF68-C70210C8269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AB3AC2-DAE0-4594-9821-D7532833B1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9721E7-6EC6-44F0-9560-83B28FB7051B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 local vision with clear shared values and outcomes focused goals– created &amp; owned by the local system including system leaders.</a:t>
          </a:r>
        </a:p>
      </dgm:t>
    </dgm:pt>
    <dgm:pt modelId="{891416CA-762F-4480-A873-B8C60694229E}" type="parTrans" cxnId="{366AE427-B504-4068-AD48-4186C29C51B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150437-A302-4529-BE55-2AD61C4122C5}" type="sibTrans" cxnId="{366AE427-B504-4068-AD48-4186C29C51B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A6A8BC-94EB-4275-9DD1-1204635F9E42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Clear governance structure – to hold partners together and to drive change.</a:t>
          </a:r>
        </a:p>
      </dgm:t>
    </dgm:pt>
    <dgm:pt modelId="{63498241-7A8C-47ED-8A14-1A63A480F407}" type="parTrans" cxnId="{C9F537A7-C8FF-491E-A983-6E4934014E8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14790C-BD81-4573-9A46-346567245053}" type="sibTrans" cxnId="{C9F537A7-C8FF-491E-A983-6E4934014E8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347A91-D255-4C84-BB24-B08D90B95498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Partners know their responsibilities and fully contribute to the local system.</a:t>
          </a:r>
        </a:p>
      </dgm:t>
    </dgm:pt>
    <dgm:pt modelId="{F6BE8B6F-4DA4-417F-99DB-F2AB6F1A0956}" type="parTrans" cxnId="{39733CDF-348F-4A18-8619-83C6B2D7DB7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CA34B-322D-42DE-8366-153260F6AC3B}" type="sibTrans" cxnId="{39733CDF-348F-4A18-8619-83C6B2D7DB7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C2EE96-E950-4458-AFCF-4F556C1215FA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Co-production with parents,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carers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, children and young people – in day-to-day case work and strategically shaping the system</a:t>
          </a:r>
        </a:p>
      </dgm:t>
    </dgm:pt>
    <dgm:pt modelId="{0156C0D4-8F65-4E49-AFA0-0B78B25B49A6}" type="parTrans" cxnId="{66E3ED91-FAA5-4F12-81DF-787133F51F5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E8F3A4-549D-4D74-AC9B-2556A5576ACC}" type="sibTrans" cxnId="{66E3ED91-FAA5-4F12-81DF-787133F51F5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1B6E80-D0BA-4571-9092-8BC9E561225F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Active, engaged, and valued Parent Carer Forum.</a:t>
          </a:r>
        </a:p>
      </dgm:t>
    </dgm:pt>
    <dgm:pt modelId="{F7DB45D9-FF08-4509-99BA-3F581E4DDF28}" type="parTrans" cxnId="{0D725F1F-BC55-47E6-BAEB-2E537119AEF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CD2E3A-2AC4-4FE7-8C96-51CD3B636DEB}" type="sibTrans" cxnId="{0D725F1F-BC55-47E6-BAEB-2E537119AEF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F626E9-40E5-4DFF-A8EB-F829DB74A7B6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All schools engaged, including active work with Governors and low exclusions.</a:t>
          </a:r>
        </a:p>
      </dgm:t>
    </dgm:pt>
    <dgm:pt modelId="{429716C2-2F46-4175-8931-9F2008A84361}" type="parTrans" cxnId="{0D5C2CC8-0F4F-40A3-A08A-226028399AD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8797E0-9F4E-4B65-B9DF-13EA2C51CB74}" type="sibTrans" cxnId="{0D5C2CC8-0F4F-40A3-A08A-226028399AD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255252-D06E-4621-B612-DA942DAB3D51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In the Local Authority- high on corporate agenda, adults &amp; children work together on transitions to adulthood.</a:t>
          </a:r>
        </a:p>
      </dgm:t>
    </dgm:pt>
    <dgm:pt modelId="{71E5CCF3-B1B5-4517-889E-9B802644B076}" type="parTrans" cxnId="{52197D70-161E-4116-8BCD-5AAAB24E86E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31F713-D53F-4B79-9165-A80DA13024AC}" type="sibTrans" cxnId="{52197D70-161E-4116-8BCD-5AAAB24E86E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0C4033-2B99-4398-9C22-7B8E7EA71799}">
      <dgm:prSet/>
      <dgm:spPr>
        <a:solidFill>
          <a:srgbClr val="951B81">
            <a:alpha val="49000"/>
          </a:srgbClr>
        </a:solidFill>
      </dgm:spPr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Dashboard of KPI’s – know how you are doing. </a:t>
          </a:r>
        </a:p>
      </dgm:t>
    </dgm:pt>
    <dgm:pt modelId="{CEF78734-DC19-40CC-A3B3-A4012F48C806}" type="sibTrans" cxnId="{18E3C475-52B9-4329-8F1B-75C96FAE97A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1EE7B-721E-4B4C-ADEC-719B787E8BBC}" type="parTrans" cxnId="{18E3C475-52B9-4329-8F1B-75C96FAE97A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E8BEAD-B469-4204-A961-10782B8B97A0}" type="pres">
      <dgm:prSet presAssocID="{CAAB3AC2-DAE0-4594-9821-D7532833B106}" presName="linear" presStyleCnt="0">
        <dgm:presLayoutVars>
          <dgm:animLvl val="lvl"/>
          <dgm:resizeHandles val="exact"/>
        </dgm:presLayoutVars>
      </dgm:prSet>
      <dgm:spPr/>
    </dgm:pt>
    <dgm:pt modelId="{7A8690BC-D31B-4130-8511-A9B5799A6657}" type="pres">
      <dgm:prSet presAssocID="{2F9721E7-6EC6-44F0-9560-83B28FB7051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47266111-185A-4F65-8052-374DBF0796E4}" type="pres">
      <dgm:prSet presAssocID="{AB150437-A302-4529-BE55-2AD61C4122C5}" presName="spacer" presStyleCnt="0"/>
      <dgm:spPr/>
    </dgm:pt>
    <dgm:pt modelId="{87580669-DDBE-4A25-8952-11371EB2256A}" type="pres">
      <dgm:prSet presAssocID="{95A6A8BC-94EB-4275-9DD1-1204635F9E42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9B50FB82-99D8-459C-8F5A-EE0217CD81F3}" type="pres">
      <dgm:prSet presAssocID="{4F14790C-BD81-4573-9A46-346567245053}" presName="spacer" presStyleCnt="0"/>
      <dgm:spPr/>
    </dgm:pt>
    <dgm:pt modelId="{1BF770B7-34B5-4A6B-8CA5-296FCA90829E}" type="pres">
      <dgm:prSet presAssocID="{6F347A91-D255-4C84-BB24-B08D90B95498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DB480782-D72D-4A45-88A3-5804E8622624}" type="pres">
      <dgm:prSet presAssocID="{D2BCA34B-322D-42DE-8366-153260F6AC3B}" presName="spacer" presStyleCnt="0"/>
      <dgm:spPr/>
    </dgm:pt>
    <dgm:pt modelId="{C2A75B58-F358-4585-B641-D994A8EA2187}" type="pres">
      <dgm:prSet presAssocID="{60C2EE96-E950-4458-AFCF-4F556C1215FA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07DB382-B28B-459E-87C5-EEFCE07E386D}" type="pres">
      <dgm:prSet presAssocID="{E0E8F3A4-549D-4D74-AC9B-2556A5576ACC}" presName="spacer" presStyleCnt="0"/>
      <dgm:spPr/>
    </dgm:pt>
    <dgm:pt modelId="{2AE16ABE-93BF-47F4-A09E-542DF5213B8C}" type="pres">
      <dgm:prSet presAssocID="{BE1B6E80-D0BA-4571-9092-8BC9E561225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E860162B-C788-4C71-8F7D-E43238C92E79}" type="pres">
      <dgm:prSet presAssocID="{1CCD2E3A-2AC4-4FE7-8C96-51CD3B636DEB}" presName="spacer" presStyleCnt="0"/>
      <dgm:spPr/>
    </dgm:pt>
    <dgm:pt modelId="{534BB66A-A101-48B6-9E45-8FEC90D66549}" type="pres">
      <dgm:prSet presAssocID="{D8F626E9-40E5-4DFF-A8EB-F829DB74A7B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A3091350-414A-4272-8C60-E6595A94F99B}" type="pres">
      <dgm:prSet presAssocID="{7A8797E0-9F4E-4B65-B9DF-13EA2C51CB74}" presName="spacer" presStyleCnt="0"/>
      <dgm:spPr/>
    </dgm:pt>
    <dgm:pt modelId="{05646A4B-4D21-4C17-9EAA-7DBF800DFA04}" type="pres">
      <dgm:prSet presAssocID="{BA255252-D06E-4621-B612-DA942DAB3D51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C0E22C3-9625-4C6C-840C-A37FF6A94E2F}" type="pres">
      <dgm:prSet presAssocID="{5C31F713-D53F-4B79-9165-A80DA13024AC}" presName="spacer" presStyleCnt="0"/>
      <dgm:spPr/>
    </dgm:pt>
    <dgm:pt modelId="{E146C188-599E-42C7-BD1F-CDE7412C1186}" type="pres">
      <dgm:prSet presAssocID="{E00C4033-2B99-4398-9C22-7B8E7EA71799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15000E00-AAFA-4A0B-BA58-5106BA897D70}" type="presOf" srcId="{CAAB3AC2-DAE0-4594-9821-D7532833B106}" destId="{CDE8BEAD-B469-4204-A961-10782B8B97A0}" srcOrd="0" destOrd="0" presId="urn:microsoft.com/office/officeart/2005/8/layout/vList2"/>
    <dgm:cxn modelId="{28C9EB03-A4B1-4B19-B271-2D8093748148}" type="presOf" srcId="{2F9721E7-6EC6-44F0-9560-83B28FB7051B}" destId="{7A8690BC-D31B-4130-8511-A9B5799A6657}" srcOrd="0" destOrd="0" presId="urn:microsoft.com/office/officeart/2005/8/layout/vList2"/>
    <dgm:cxn modelId="{47E4BB09-7075-40E4-BB35-F03694893A0A}" type="presOf" srcId="{6F347A91-D255-4C84-BB24-B08D90B95498}" destId="{1BF770B7-34B5-4A6B-8CA5-296FCA90829E}" srcOrd="0" destOrd="0" presId="urn:microsoft.com/office/officeart/2005/8/layout/vList2"/>
    <dgm:cxn modelId="{0D725F1F-BC55-47E6-BAEB-2E537119AEF3}" srcId="{CAAB3AC2-DAE0-4594-9821-D7532833B106}" destId="{BE1B6E80-D0BA-4571-9092-8BC9E561225F}" srcOrd="4" destOrd="0" parTransId="{F7DB45D9-FF08-4509-99BA-3F581E4DDF28}" sibTransId="{1CCD2E3A-2AC4-4FE7-8C96-51CD3B636DEB}"/>
    <dgm:cxn modelId="{366AE427-B504-4068-AD48-4186C29C51B3}" srcId="{CAAB3AC2-DAE0-4594-9821-D7532833B106}" destId="{2F9721E7-6EC6-44F0-9560-83B28FB7051B}" srcOrd="0" destOrd="0" parTransId="{891416CA-762F-4480-A873-B8C60694229E}" sibTransId="{AB150437-A302-4529-BE55-2AD61C4122C5}"/>
    <dgm:cxn modelId="{E7436862-3105-4021-9E17-847FA6B57BD8}" type="presOf" srcId="{60C2EE96-E950-4458-AFCF-4F556C1215FA}" destId="{C2A75B58-F358-4585-B641-D994A8EA2187}" srcOrd="0" destOrd="0" presId="urn:microsoft.com/office/officeart/2005/8/layout/vList2"/>
    <dgm:cxn modelId="{52197D70-161E-4116-8BCD-5AAAB24E86EC}" srcId="{CAAB3AC2-DAE0-4594-9821-D7532833B106}" destId="{BA255252-D06E-4621-B612-DA942DAB3D51}" srcOrd="6" destOrd="0" parTransId="{71E5CCF3-B1B5-4517-889E-9B802644B076}" sibTransId="{5C31F713-D53F-4B79-9165-A80DA13024AC}"/>
    <dgm:cxn modelId="{18E3C475-52B9-4329-8F1B-75C96FAE97A8}" srcId="{CAAB3AC2-DAE0-4594-9821-D7532833B106}" destId="{E00C4033-2B99-4398-9C22-7B8E7EA71799}" srcOrd="7" destOrd="0" parTransId="{AFB1EE7B-721E-4B4C-ADEC-719B787E8BBC}" sibTransId="{CEF78734-DC19-40CC-A3B3-A4012F48C806}"/>
    <dgm:cxn modelId="{66E3ED91-FAA5-4F12-81DF-787133F51F5B}" srcId="{CAAB3AC2-DAE0-4594-9821-D7532833B106}" destId="{60C2EE96-E950-4458-AFCF-4F556C1215FA}" srcOrd="3" destOrd="0" parTransId="{0156C0D4-8F65-4E49-AFA0-0B78B25B49A6}" sibTransId="{E0E8F3A4-549D-4D74-AC9B-2556A5576ACC}"/>
    <dgm:cxn modelId="{81D7F29B-6E83-4869-A5EF-8663EA76575D}" type="presOf" srcId="{E00C4033-2B99-4398-9C22-7B8E7EA71799}" destId="{E146C188-599E-42C7-BD1F-CDE7412C1186}" srcOrd="0" destOrd="0" presId="urn:microsoft.com/office/officeart/2005/8/layout/vList2"/>
    <dgm:cxn modelId="{C9F537A7-C8FF-491E-A983-6E4934014E80}" srcId="{CAAB3AC2-DAE0-4594-9821-D7532833B106}" destId="{95A6A8BC-94EB-4275-9DD1-1204635F9E42}" srcOrd="1" destOrd="0" parTransId="{63498241-7A8C-47ED-8A14-1A63A480F407}" sibTransId="{4F14790C-BD81-4573-9A46-346567245053}"/>
    <dgm:cxn modelId="{359BF2AC-C70E-4992-9FA3-EA1028CCD3E2}" type="presOf" srcId="{BA255252-D06E-4621-B612-DA942DAB3D51}" destId="{05646A4B-4D21-4C17-9EAA-7DBF800DFA04}" srcOrd="0" destOrd="0" presId="urn:microsoft.com/office/officeart/2005/8/layout/vList2"/>
    <dgm:cxn modelId="{0D5C2CC8-0F4F-40A3-A08A-226028399AD7}" srcId="{CAAB3AC2-DAE0-4594-9821-D7532833B106}" destId="{D8F626E9-40E5-4DFF-A8EB-F829DB74A7B6}" srcOrd="5" destOrd="0" parTransId="{429716C2-2F46-4175-8931-9F2008A84361}" sibTransId="{7A8797E0-9F4E-4B65-B9DF-13EA2C51CB74}"/>
    <dgm:cxn modelId="{0983E5D8-AB37-4305-AF98-E560FE1C70CC}" type="presOf" srcId="{BE1B6E80-D0BA-4571-9092-8BC9E561225F}" destId="{2AE16ABE-93BF-47F4-A09E-542DF5213B8C}" srcOrd="0" destOrd="0" presId="urn:microsoft.com/office/officeart/2005/8/layout/vList2"/>
    <dgm:cxn modelId="{9FBB96DC-BB85-48E4-831C-7816D0483353}" type="presOf" srcId="{D8F626E9-40E5-4DFF-A8EB-F829DB74A7B6}" destId="{534BB66A-A101-48B6-9E45-8FEC90D66549}" srcOrd="0" destOrd="0" presId="urn:microsoft.com/office/officeart/2005/8/layout/vList2"/>
    <dgm:cxn modelId="{39733CDF-348F-4A18-8619-83C6B2D7DB70}" srcId="{CAAB3AC2-DAE0-4594-9821-D7532833B106}" destId="{6F347A91-D255-4C84-BB24-B08D90B95498}" srcOrd="2" destOrd="0" parTransId="{F6BE8B6F-4DA4-417F-99DB-F2AB6F1A0956}" sibTransId="{D2BCA34B-322D-42DE-8366-153260F6AC3B}"/>
    <dgm:cxn modelId="{ACA361EA-F662-40D7-B5D4-CAA188F29004}" type="presOf" srcId="{95A6A8BC-94EB-4275-9DD1-1204635F9E42}" destId="{87580669-DDBE-4A25-8952-11371EB2256A}" srcOrd="0" destOrd="0" presId="urn:microsoft.com/office/officeart/2005/8/layout/vList2"/>
    <dgm:cxn modelId="{585598EC-B323-4028-A3FB-4EFA5EC0300C}" type="presParOf" srcId="{CDE8BEAD-B469-4204-A961-10782B8B97A0}" destId="{7A8690BC-D31B-4130-8511-A9B5799A6657}" srcOrd="0" destOrd="0" presId="urn:microsoft.com/office/officeart/2005/8/layout/vList2"/>
    <dgm:cxn modelId="{332169FB-1310-46E5-A9F2-956BA0F0FA3B}" type="presParOf" srcId="{CDE8BEAD-B469-4204-A961-10782B8B97A0}" destId="{47266111-185A-4F65-8052-374DBF0796E4}" srcOrd="1" destOrd="0" presId="urn:microsoft.com/office/officeart/2005/8/layout/vList2"/>
    <dgm:cxn modelId="{D45A01C9-52A3-45BA-8366-F39483D60413}" type="presParOf" srcId="{CDE8BEAD-B469-4204-A961-10782B8B97A0}" destId="{87580669-DDBE-4A25-8952-11371EB2256A}" srcOrd="2" destOrd="0" presId="urn:microsoft.com/office/officeart/2005/8/layout/vList2"/>
    <dgm:cxn modelId="{5945B8DE-95A9-4AAD-B7A0-E8AC2A5FC3BF}" type="presParOf" srcId="{CDE8BEAD-B469-4204-A961-10782B8B97A0}" destId="{9B50FB82-99D8-459C-8F5A-EE0217CD81F3}" srcOrd="3" destOrd="0" presId="urn:microsoft.com/office/officeart/2005/8/layout/vList2"/>
    <dgm:cxn modelId="{BC80E7B8-299E-4384-A9F1-14EB44666038}" type="presParOf" srcId="{CDE8BEAD-B469-4204-A961-10782B8B97A0}" destId="{1BF770B7-34B5-4A6B-8CA5-296FCA90829E}" srcOrd="4" destOrd="0" presId="urn:microsoft.com/office/officeart/2005/8/layout/vList2"/>
    <dgm:cxn modelId="{5820A97C-B4C1-491F-8DAC-5AFD707E0185}" type="presParOf" srcId="{CDE8BEAD-B469-4204-A961-10782B8B97A0}" destId="{DB480782-D72D-4A45-88A3-5804E8622624}" srcOrd="5" destOrd="0" presId="urn:microsoft.com/office/officeart/2005/8/layout/vList2"/>
    <dgm:cxn modelId="{89BD0F2E-C8D6-468E-943B-28C632CD7898}" type="presParOf" srcId="{CDE8BEAD-B469-4204-A961-10782B8B97A0}" destId="{C2A75B58-F358-4585-B641-D994A8EA2187}" srcOrd="6" destOrd="0" presId="urn:microsoft.com/office/officeart/2005/8/layout/vList2"/>
    <dgm:cxn modelId="{295BC5D2-8FE1-4BE9-946C-06B388D39EAF}" type="presParOf" srcId="{CDE8BEAD-B469-4204-A961-10782B8B97A0}" destId="{407DB382-B28B-459E-87C5-EEFCE07E386D}" srcOrd="7" destOrd="0" presId="urn:microsoft.com/office/officeart/2005/8/layout/vList2"/>
    <dgm:cxn modelId="{86737B4B-E027-4235-AD6F-927C1D4399D1}" type="presParOf" srcId="{CDE8BEAD-B469-4204-A961-10782B8B97A0}" destId="{2AE16ABE-93BF-47F4-A09E-542DF5213B8C}" srcOrd="8" destOrd="0" presId="urn:microsoft.com/office/officeart/2005/8/layout/vList2"/>
    <dgm:cxn modelId="{B61BD409-9D1F-4391-B87A-3A7EEE377951}" type="presParOf" srcId="{CDE8BEAD-B469-4204-A961-10782B8B97A0}" destId="{E860162B-C788-4C71-8F7D-E43238C92E79}" srcOrd="9" destOrd="0" presId="urn:microsoft.com/office/officeart/2005/8/layout/vList2"/>
    <dgm:cxn modelId="{3BA26E66-95A2-4460-8C03-381D21BB2F80}" type="presParOf" srcId="{CDE8BEAD-B469-4204-A961-10782B8B97A0}" destId="{534BB66A-A101-48B6-9E45-8FEC90D66549}" srcOrd="10" destOrd="0" presId="urn:microsoft.com/office/officeart/2005/8/layout/vList2"/>
    <dgm:cxn modelId="{8AFB6236-5B30-4B2E-A2B7-C6C12176B28A}" type="presParOf" srcId="{CDE8BEAD-B469-4204-A961-10782B8B97A0}" destId="{A3091350-414A-4272-8C60-E6595A94F99B}" srcOrd="11" destOrd="0" presId="urn:microsoft.com/office/officeart/2005/8/layout/vList2"/>
    <dgm:cxn modelId="{DB0FC11A-B56A-4E6D-B807-CD53342A5673}" type="presParOf" srcId="{CDE8BEAD-B469-4204-A961-10782B8B97A0}" destId="{05646A4B-4D21-4C17-9EAA-7DBF800DFA04}" srcOrd="12" destOrd="0" presId="urn:microsoft.com/office/officeart/2005/8/layout/vList2"/>
    <dgm:cxn modelId="{B03E43FF-315F-401E-BD69-FDBA298C5CB9}" type="presParOf" srcId="{CDE8BEAD-B469-4204-A961-10782B8B97A0}" destId="{DC0E22C3-9625-4C6C-840C-A37FF6A94E2F}" srcOrd="13" destOrd="0" presId="urn:microsoft.com/office/officeart/2005/8/layout/vList2"/>
    <dgm:cxn modelId="{43D51BE5-559A-49EA-8226-2663439E7AAB}" type="presParOf" srcId="{CDE8BEAD-B469-4204-A961-10782B8B97A0}" destId="{E146C188-599E-42C7-BD1F-CDE7412C118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8A41D-C500-4632-8745-828022067856}">
      <dsp:nvSpPr>
        <dsp:cNvPr id="0" name=""/>
        <dsp:cNvSpPr/>
      </dsp:nvSpPr>
      <dsp:spPr>
        <a:xfrm>
          <a:off x="4057" y="919544"/>
          <a:ext cx="2197008" cy="307581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287" tIns="330200" rIns="17128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Have regard to the Special Educational needs and disabilities code of practice: 0-25 years.</a:t>
          </a:r>
        </a:p>
      </dsp:txBody>
      <dsp:txXfrm>
        <a:off x="4057" y="2088352"/>
        <a:ext cx="2197008" cy="1845486"/>
      </dsp:txXfrm>
    </dsp:sp>
    <dsp:sp modelId="{46454778-6A06-4A8C-BA12-5BC2AA18C41E}">
      <dsp:nvSpPr>
        <dsp:cNvPr id="0" name=""/>
        <dsp:cNvSpPr/>
      </dsp:nvSpPr>
      <dsp:spPr>
        <a:xfrm>
          <a:off x="613830" y="1279703"/>
          <a:ext cx="922743" cy="922743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41" tIns="12700" rIns="71941" bIns="1270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1</a:t>
          </a:r>
          <a:endParaRPr lang="en-US" sz="4400" kern="1200" dirty="0"/>
        </a:p>
      </dsp:txBody>
      <dsp:txXfrm>
        <a:off x="748963" y="1414836"/>
        <a:ext cx="652477" cy="652477"/>
      </dsp:txXfrm>
    </dsp:sp>
    <dsp:sp modelId="{3B028DF8-6C85-495B-8083-C1D3ABC2E377}">
      <dsp:nvSpPr>
        <dsp:cNvPr id="0" name=""/>
        <dsp:cNvSpPr/>
      </dsp:nvSpPr>
      <dsp:spPr>
        <a:xfrm>
          <a:off x="4057" y="3995283"/>
          <a:ext cx="2197008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2C3A9-FC70-49E5-9198-1D4F758D788A}">
      <dsp:nvSpPr>
        <dsp:cNvPr id="0" name=""/>
        <dsp:cNvSpPr/>
      </dsp:nvSpPr>
      <dsp:spPr>
        <a:xfrm>
          <a:off x="2420766" y="919544"/>
          <a:ext cx="2197008" cy="307581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287" tIns="330200" rIns="17128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Take account of the views, wishes &amp; feelings of children, young people and their parents.</a:t>
          </a:r>
        </a:p>
      </dsp:txBody>
      <dsp:txXfrm>
        <a:off x="2420766" y="2088352"/>
        <a:ext cx="2197008" cy="1845486"/>
      </dsp:txXfrm>
    </dsp:sp>
    <dsp:sp modelId="{C84F086F-47BA-4696-97F1-F0BCCACA0842}">
      <dsp:nvSpPr>
        <dsp:cNvPr id="0" name=""/>
        <dsp:cNvSpPr/>
      </dsp:nvSpPr>
      <dsp:spPr>
        <a:xfrm>
          <a:off x="3057899" y="1227125"/>
          <a:ext cx="922743" cy="922743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41" tIns="12700" rIns="71941" bIns="1270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2</a:t>
          </a:r>
        </a:p>
      </dsp:txBody>
      <dsp:txXfrm>
        <a:off x="3193032" y="1362258"/>
        <a:ext cx="652477" cy="652477"/>
      </dsp:txXfrm>
    </dsp:sp>
    <dsp:sp modelId="{F4E1BE64-AF2A-4A38-9EA2-64CD6AA122D8}">
      <dsp:nvSpPr>
        <dsp:cNvPr id="0" name=""/>
        <dsp:cNvSpPr/>
      </dsp:nvSpPr>
      <dsp:spPr>
        <a:xfrm>
          <a:off x="2420766" y="3995283"/>
          <a:ext cx="2197008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FC42C-1B19-4F00-8597-C5461A30EF37}">
      <dsp:nvSpPr>
        <dsp:cNvPr id="0" name=""/>
        <dsp:cNvSpPr/>
      </dsp:nvSpPr>
      <dsp:spPr>
        <a:xfrm>
          <a:off x="4837475" y="919544"/>
          <a:ext cx="2197008" cy="307581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287" tIns="330200" rIns="17128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Keep educational and care provision for these children under review consulting with young people directly.</a:t>
          </a:r>
        </a:p>
      </dsp:txBody>
      <dsp:txXfrm>
        <a:off x="4837475" y="2088352"/>
        <a:ext cx="2197008" cy="1845486"/>
      </dsp:txXfrm>
    </dsp:sp>
    <dsp:sp modelId="{9C6DF88B-E953-4820-8C13-225C151CC7A5}">
      <dsp:nvSpPr>
        <dsp:cNvPr id="0" name=""/>
        <dsp:cNvSpPr/>
      </dsp:nvSpPr>
      <dsp:spPr>
        <a:xfrm>
          <a:off x="5474608" y="1227125"/>
          <a:ext cx="922743" cy="922743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41" tIns="12700" rIns="71941" bIns="1270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3</a:t>
          </a:r>
        </a:p>
      </dsp:txBody>
      <dsp:txXfrm>
        <a:off x="5609741" y="1362258"/>
        <a:ext cx="652477" cy="652477"/>
      </dsp:txXfrm>
    </dsp:sp>
    <dsp:sp modelId="{6CD908DA-6D84-4F42-8609-231B55770270}">
      <dsp:nvSpPr>
        <dsp:cNvPr id="0" name=""/>
        <dsp:cNvSpPr/>
      </dsp:nvSpPr>
      <dsp:spPr>
        <a:xfrm>
          <a:off x="4837475" y="3995283"/>
          <a:ext cx="2197008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6D5A6-EC2D-4FEE-A90E-1BFDC98EAE32}">
      <dsp:nvSpPr>
        <dsp:cNvPr id="0" name=""/>
        <dsp:cNvSpPr/>
      </dsp:nvSpPr>
      <dsp:spPr>
        <a:xfrm>
          <a:off x="7254184" y="919544"/>
          <a:ext cx="2197008" cy="307581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287" tIns="330200" rIns="171287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Make advice &amp; information available to children, young people and their parents – SENDIAS services – national minimum standards. </a:t>
          </a:r>
        </a:p>
      </dsp:txBody>
      <dsp:txXfrm>
        <a:off x="7254184" y="2088352"/>
        <a:ext cx="2197008" cy="1845486"/>
      </dsp:txXfrm>
    </dsp:sp>
    <dsp:sp modelId="{17A6BCBE-5785-498A-8B5F-37D9743BF8E4}">
      <dsp:nvSpPr>
        <dsp:cNvPr id="0" name=""/>
        <dsp:cNvSpPr/>
      </dsp:nvSpPr>
      <dsp:spPr>
        <a:xfrm>
          <a:off x="7891317" y="1227125"/>
          <a:ext cx="922743" cy="922743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41" tIns="12700" rIns="71941" bIns="1270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4</a:t>
          </a:r>
        </a:p>
      </dsp:txBody>
      <dsp:txXfrm>
        <a:off x="8026450" y="1362258"/>
        <a:ext cx="652477" cy="652477"/>
      </dsp:txXfrm>
    </dsp:sp>
    <dsp:sp modelId="{28A06F1A-7A3B-4F03-9D10-1D9E0D8EE851}">
      <dsp:nvSpPr>
        <dsp:cNvPr id="0" name=""/>
        <dsp:cNvSpPr/>
      </dsp:nvSpPr>
      <dsp:spPr>
        <a:xfrm>
          <a:off x="7254184" y="3995283"/>
          <a:ext cx="2197008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9C653-5B11-48D7-838C-FC9C1168641A}">
      <dsp:nvSpPr>
        <dsp:cNvPr id="0" name=""/>
        <dsp:cNvSpPr/>
      </dsp:nvSpPr>
      <dsp:spPr>
        <a:xfrm>
          <a:off x="9670893" y="919544"/>
          <a:ext cx="2197008" cy="307581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287" tIns="330200" rIns="17128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Review EHCP’s annually.</a:t>
          </a:r>
        </a:p>
      </dsp:txBody>
      <dsp:txXfrm>
        <a:off x="9670893" y="2088352"/>
        <a:ext cx="2197008" cy="1845486"/>
      </dsp:txXfrm>
    </dsp:sp>
    <dsp:sp modelId="{F73CE0F3-B5D4-4C32-A52B-13C46C605321}">
      <dsp:nvSpPr>
        <dsp:cNvPr id="0" name=""/>
        <dsp:cNvSpPr/>
      </dsp:nvSpPr>
      <dsp:spPr>
        <a:xfrm>
          <a:off x="10308026" y="1227125"/>
          <a:ext cx="922743" cy="922743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41" tIns="12700" rIns="71941" bIns="1270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5</a:t>
          </a:r>
        </a:p>
      </dsp:txBody>
      <dsp:txXfrm>
        <a:off x="10443159" y="1362258"/>
        <a:ext cx="652477" cy="652477"/>
      </dsp:txXfrm>
    </dsp:sp>
    <dsp:sp modelId="{2D0BD3B3-C67C-4682-9005-C7EFAAA78E87}">
      <dsp:nvSpPr>
        <dsp:cNvPr id="0" name=""/>
        <dsp:cNvSpPr/>
      </dsp:nvSpPr>
      <dsp:spPr>
        <a:xfrm>
          <a:off x="9670893" y="3995283"/>
          <a:ext cx="2197008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8A41D-C500-4632-8745-828022067856}">
      <dsp:nvSpPr>
        <dsp:cNvPr id="0" name=""/>
        <dsp:cNvSpPr/>
      </dsp:nvSpPr>
      <dsp:spPr>
        <a:xfrm>
          <a:off x="3276" y="487134"/>
          <a:ext cx="2599743" cy="363964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86" tIns="330200" rIns="20268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From Year 9 (14 years) EHCP annual review must include a consideration of preparation to adulthood &amp; transition planning to be built into the plan.</a:t>
          </a:r>
        </a:p>
      </dsp:txBody>
      <dsp:txXfrm>
        <a:off x="3276" y="1870198"/>
        <a:ext cx="2599743" cy="2183784"/>
      </dsp:txXfrm>
    </dsp:sp>
    <dsp:sp modelId="{46454778-6A06-4A8C-BA12-5BC2AA18C41E}">
      <dsp:nvSpPr>
        <dsp:cNvPr id="0" name=""/>
        <dsp:cNvSpPr/>
      </dsp:nvSpPr>
      <dsp:spPr>
        <a:xfrm>
          <a:off x="919042" y="640800"/>
          <a:ext cx="1091892" cy="1091892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128" tIns="12700" rIns="8512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  <a:endParaRPr lang="en-US" sz="4800" kern="1200" dirty="0"/>
        </a:p>
      </dsp:txBody>
      <dsp:txXfrm>
        <a:off x="1078946" y="800704"/>
        <a:ext cx="772084" cy="772084"/>
      </dsp:txXfrm>
    </dsp:sp>
    <dsp:sp modelId="{3B028DF8-6C85-495B-8083-C1D3ABC2E377}">
      <dsp:nvSpPr>
        <dsp:cNvPr id="0" name=""/>
        <dsp:cNvSpPr/>
      </dsp:nvSpPr>
      <dsp:spPr>
        <a:xfrm>
          <a:off x="3276" y="4126704"/>
          <a:ext cx="2599743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2C3A9-FC70-49E5-9198-1D4F758D788A}">
      <dsp:nvSpPr>
        <dsp:cNvPr id="0" name=""/>
        <dsp:cNvSpPr/>
      </dsp:nvSpPr>
      <dsp:spPr>
        <a:xfrm>
          <a:off x="2862995" y="487134"/>
          <a:ext cx="2599743" cy="363964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86" tIns="330200" rIns="20268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Make arrangements for ensuring co-operation across the LA to support successful transitions to adulthood</a:t>
          </a:r>
        </a:p>
      </dsp:txBody>
      <dsp:txXfrm>
        <a:off x="2862995" y="1870198"/>
        <a:ext cx="2599743" cy="2183784"/>
      </dsp:txXfrm>
    </dsp:sp>
    <dsp:sp modelId="{C84F086F-47BA-4696-97F1-F0BCCACA0842}">
      <dsp:nvSpPr>
        <dsp:cNvPr id="0" name=""/>
        <dsp:cNvSpPr/>
      </dsp:nvSpPr>
      <dsp:spPr>
        <a:xfrm>
          <a:off x="3616920" y="851099"/>
          <a:ext cx="1091892" cy="1091892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128" tIns="12700" rIns="8512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  <a:endParaRPr lang="en-US" sz="4800" kern="1200" dirty="0"/>
        </a:p>
      </dsp:txBody>
      <dsp:txXfrm>
        <a:off x="3776824" y="1011003"/>
        <a:ext cx="772084" cy="772084"/>
      </dsp:txXfrm>
    </dsp:sp>
    <dsp:sp modelId="{F4E1BE64-AF2A-4A38-9EA2-64CD6AA122D8}">
      <dsp:nvSpPr>
        <dsp:cNvPr id="0" name=""/>
        <dsp:cNvSpPr/>
      </dsp:nvSpPr>
      <dsp:spPr>
        <a:xfrm>
          <a:off x="2862995" y="4126704"/>
          <a:ext cx="2599743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FC42C-1B19-4F00-8597-C5461A30EF37}">
      <dsp:nvSpPr>
        <dsp:cNvPr id="0" name=""/>
        <dsp:cNvSpPr/>
      </dsp:nvSpPr>
      <dsp:spPr>
        <a:xfrm>
          <a:off x="5722713" y="487134"/>
          <a:ext cx="2599743" cy="363964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86" tIns="330200" rIns="20268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 panose="020B0604020202020204" pitchFamily="34" charset="0"/>
              <a:cs typeface="Arial" panose="020B0604020202020204" pitchFamily="34" charset="0"/>
            </a:rPr>
            <a:t>Publish a ‘Local Offer’.</a:t>
          </a:r>
        </a:p>
      </dsp:txBody>
      <dsp:txXfrm>
        <a:off x="5722713" y="1870198"/>
        <a:ext cx="2599743" cy="2183784"/>
      </dsp:txXfrm>
    </dsp:sp>
    <dsp:sp modelId="{9C6DF88B-E953-4820-8C13-225C151CC7A5}">
      <dsp:nvSpPr>
        <dsp:cNvPr id="0" name=""/>
        <dsp:cNvSpPr/>
      </dsp:nvSpPr>
      <dsp:spPr>
        <a:xfrm>
          <a:off x="6476638" y="851099"/>
          <a:ext cx="1091892" cy="1091892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128" tIns="12700" rIns="8512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  <a:endParaRPr lang="en-US" sz="4800" kern="1200" dirty="0"/>
        </a:p>
      </dsp:txBody>
      <dsp:txXfrm>
        <a:off x="6636542" y="1011003"/>
        <a:ext cx="772084" cy="772084"/>
      </dsp:txXfrm>
    </dsp:sp>
    <dsp:sp modelId="{6CD908DA-6D84-4F42-8609-231B55770270}">
      <dsp:nvSpPr>
        <dsp:cNvPr id="0" name=""/>
        <dsp:cNvSpPr/>
      </dsp:nvSpPr>
      <dsp:spPr>
        <a:xfrm>
          <a:off x="5722713" y="4126704"/>
          <a:ext cx="2599743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6D5A6-EC2D-4FEE-A90E-1BFDC98EAE32}">
      <dsp:nvSpPr>
        <dsp:cNvPr id="0" name=""/>
        <dsp:cNvSpPr/>
      </dsp:nvSpPr>
      <dsp:spPr>
        <a:xfrm>
          <a:off x="8582431" y="487134"/>
          <a:ext cx="2599743" cy="3639641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86" tIns="330200" rIns="202686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Put in place co-operation across local partners for Personal Budgets – parents &amp; young people have the right to request this.</a:t>
          </a:r>
        </a:p>
      </dsp:txBody>
      <dsp:txXfrm>
        <a:off x="8582431" y="1870198"/>
        <a:ext cx="2599743" cy="2183784"/>
      </dsp:txXfrm>
    </dsp:sp>
    <dsp:sp modelId="{17A6BCBE-5785-498A-8B5F-37D9743BF8E4}">
      <dsp:nvSpPr>
        <dsp:cNvPr id="0" name=""/>
        <dsp:cNvSpPr/>
      </dsp:nvSpPr>
      <dsp:spPr>
        <a:xfrm>
          <a:off x="9336356" y="851099"/>
          <a:ext cx="1091892" cy="1091892"/>
        </a:xfrm>
        <a:prstGeom prst="ellipse">
          <a:avLst/>
        </a:prstGeom>
        <a:solidFill>
          <a:srgbClr val="951B81"/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128" tIns="12700" rIns="8512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  <a:endParaRPr lang="en-US" sz="4800" kern="1200" dirty="0"/>
        </a:p>
      </dsp:txBody>
      <dsp:txXfrm>
        <a:off x="9496260" y="1011003"/>
        <a:ext cx="772084" cy="772084"/>
      </dsp:txXfrm>
    </dsp:sp>
    <dsp:sp modelId="{28A06F1A-7A3B-4F03-9D10-1D9E0D8EE851}">
      <dsp:nvSpPr>
        <dsp:cNvPr id="0" name=""/>
        <dsp:cNvSpPr/>
      </dsp:nvSpPr>
      <dsp:spPr>
        <a:xfrm>
          <a:off x="8582431" y="4126704"/>
          <a:ext cx="2599743" cy="72"/>
        </a:xfrm>
        <a:prstGeom prst="rect">
          <a:avLst/>
        </a:prstGeom>
        <a:solidFill>
          <a:srgbClr val="951B81">
            <a:alpha val="12941"/>
          </a:srgbClr>
        </a:solidFill>
        <a:ln w="12700" cap="flat" cmpd="sng" algn="ctr">
          <a:solidFill>
            <a:srgbClr val="951B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690BC-D31B-4130-8511-A9B5799A6657}">
      <dsp:nvSpPr>
        <dsp:cNvPr id="0" name=""/>
        <dsp:cNvSpPr/>
      </dsp:nvSpPr>
      <dsp:spPr>
        <a:xfrm>
          <a:off x="0" y="7523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A local vision with clear shared values and outcomes focused goals– created &amp; owned by the local system including system leaders.</a:t>
          </a:r>
        </a:p>
      </dsp:txBody>
      <dsp:txXfrm>
        <a:off x="30157" y="105390"/>
        <a:ext cx="11323612" cy="557446"/>
      </dsp:txXfrm>
    </dsp:sp>
    <dsp:sp modelId="{87580669-DDBE-4A25-8952-11371EB2256A}">
      <dsp:nvSpPr>
        <dsp:cNvPr id="0" name=""/>
        <dsp:cNvSpPr/>
      </dsp:nvSpPr>
      <dsp:spPr>
        <a:xfrm>
          <a:off x="0" y="73907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Clear governance structure – to hold partners together and to drive change.</a:t>
          </a:r>
        </a:p>
      </dsp:txBody>
      <dsp:txXfrm>
        <a:off x="30157" y="769230"/>
        <a:ext cx="11323612" cy="557446"/>
      </dsp:txXfrm>
    </dsp:sp>
    <dsp:sp modelId="{1BF770B7-34B5-4A6B-8CA5-296FCA90829E}">
      <dsp:nvSpPr>
        <dsp:cNvPr id="0" name=""/>
        <dsp:cNvSpPr/>
      </dsp:nvSpPr>
      <dsp:spPr>
        <a:xfrm>
          <a:off x="0" y="140291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Partners know their responsibilities and fully contribute to the local system.</a:t>
          </a:r>
        </a:p>
      </dsp:txBody>
      <dsp:txXfrm>
        <a:off x="30157" y="1433070"/>
        <a:ext cx="11323612" cy="557446"/>
      </dsp:txXfrm>
    </dsp:sp>
    <dsp:sp modelId="{C2A75B58-F358-4585-B641-D994A8EA2187}">
      <dsp:nvSpPr>
        <dsp:cNvPr id="0" name=""/>
        <dsp:cNvSpPr/>
      </dsp:nvSpPr>
      <dsp:spPr>
        <a:xfrm>
          <a:off x="0" y="206675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Co-production with parents,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carers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children and young people – in day-to-day case work and strategically shaping the system</a:t>
          </a:r>
        </a:p>
      </dsp:txBody>
      <dsp:txXfrm>
        <a:off x="30157" y="2096910"/>
        <a:ext cx="11323612" cy="557446"/>
      </dsp:txXfrm>
    </dsp:sp>
    <dsp:sp modelId="{2AE16ABE-93BF-47F4-A09E-542DF5213B8C}">
      <dsp:nvSpPr>
        <dsp:cNvPr id="0" name=""/>
        <dsp:cNvSpPr/>
      </dsp:nvSpPr>
      <dsp:spPr>
        <a:xfrm>
          <a:off x="0" y="273059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Arial" panose="020B0604020202020204" pitchFamily="34" charset="0"/>
              <a:cs typeface="Arial" panose="020B0604020202020204" pitchFamily="34" charset="0"/>
            </a:rPr>
            <a:t>Active, engaged, and valued Parent Carer Forum.</a:t>
          </a:r>
        </a:p>
      </dsp:txBody>
      <dsp:txXfrm>
        <a:off x="30157" y="2760750"/>
        <a:ext cx="11323612" cy="557446"/>
      </dsp:txXfrm>
    </dsp:sp>
    <dsp:sp modelId="{534BB66A-A101-48B6-9E45-8FEC90D66549}">
      <dsp:nvSpPr>
        <dsp:cNvPr id="0" name=""/>
        <dsp:cNvSpPr/>
      </dsp:nvSpPr>
      <dsp:spPr>
        <a:xfrm>
          <a:off x="0" y="339443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All schools engaged, including active work with Governors and low exclusions.</a:t>
          </a:r>
        </a:p>
      </dsp:txBody>
      <dsp:txXfrm>
        <a:off x="30157" y="3424590"/>
        <a:ext cx="11323612" cy="557446"/>
      </dsp:txXfrm>
    </dsp:sp>
    <dsp:sp modelId="{05646A4B-4D21-4C17-9EAA-7DBF800DFA04}">
      <dsp:nvSpPr>
        <dsp:cNvPr id="0" name=""/>
        <dsp:cNvSpPr/>
      </dsp:nvSpPr>
      <dsp:spPr>
        <a:xfrm>
          <a:off x="0" y="405827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Arial" panose="020B0604020202020204" pitchFamily="34" charset="0"/>
              <a:cs typeface="Arial" panose="020B0604020202020204" pitchFamily="34" charset="0"/>
            </a:rPr>
            <a:t>In the Local Authority- high on corporate agenda, adults &amp; children work together on transitions to adulthood.</a:t>
          </a:r>
        </a:p>
      </dsp:txBody>
      <dsp:txXfrm>
        <a:off x="30157" y="4088430"/>
        <a:ext cx="11323612" cy="557446"/>
      </dsp:txXfrm>
    </dsp:sp>
    <dsp:sp modelId="{E146C188-599E-42C7-BD1F-CDE7412C1186}">
      <dsp:nvSpPr>
        <dsp:cNvPr id="0" name=""/>
        <dsp:cNvSpPr/>
      </dsp:nvSpPr>
      <dsp:spPr>
        <a:xfrm>
          <a:off x="0" y="4722113"/>
          <a:ext cx="11383926" cy="617760"/>
        </a:xfrm>
        <a:prstGeom prst="roundRect">
          <a:avLst/>
        </a:prstGeom>
        <a:solidFill>
          <a:srgbClr val="951B81">
            <a:alpha val="49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Arial" panose="020B0604020202020204" pitchFamily="34" charset="0"/>
              <a:cs typeface="Arial" panose="020B0604020202020204" pitchFamily="34" charset="0"/>
            </a:rPr>
            <a:t>Dashboard of KPI’s – know how you are doing. </a:t>
          </a:r>
        </a:p>
      </dsp:txBody>
      <dsp:txXfrm>
        <a:off x="30157" y="4752270"/>
        <a:ext cx="11323612" cy="557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BF45E-616C-5447-ADF2-5CB5785C2161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DA681-3D9B-174C-9286-988159B5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AE86D-C6B2-B047-9241-31ABD39BAC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5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AE86D-C6B2-B047-9241-31ABD39BAC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96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AE86D-C6B2-B047-9241-31ABD39BAC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48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DA681-3D9B-174C-9286-988159B53E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6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DA681-3D9B-174C-9286-988159B53E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90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DA681-3D9B-174C-9286-988159B53E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5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DA681-3D9B-174C-9286-988159B53E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4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0F06-A2E7-477F-B37A-E45A25C73FAC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EF9C-E1D6-4C14-88DB-117E8484DE96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2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48D3F-C121-45DE-9BD6-A16AAE5A12A0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8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4BAA-5F34-4DDA-89C9-0FB5C43DB575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87761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F9E-C747-485F-8D90-073B66B50B49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4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8BE95-BB39-427C-8613-AF07B663927A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2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011F-6130-4F6E-9D26-23C14EEB084F}" type="datetime1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5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0EC6-4506-4853-9E05-02EB37BC2EE1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6275-E158-4398-A476-B5CD61834A24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4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FC1B-FC55-4A31-A064-A4E7C2BC4EE5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3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5921A-7064-4E83-A62F-3C07CFE9B3C4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www.local.gov.uk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3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26299-D6B3-4FF5-9CC0-70736E6D172D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www.local.gov.uk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67A6-8D79-B646-B7B8-0734E6B3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0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discovery.ucl.ac.uk/id/eprint/10087792/3/Jay%20Jay%20and%20Gilbert%20Revision%202%20Final%20Draft%20-%20clean.pdf" TargetMode="External"/><Relationship Id="rId7" Type="http://schemas.openxmlformats.org/officeDocument/2006/relationships/hyperlink" Target="https://assets.publishing.service.gov.uk/government/uploads/system/uploads/attachment_data/file/912884/Research_on_the_Educational_Psychologist_Workforce_March_2019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sa.ac.uk/data-and-analysis/students/whos-in-he" TargetMode="External"/><Relationship Id="rId5" Type="http://schemas.openxmlformats.org/officeDocument/2006/relationships/hyperlink" Target="https://explore-education-statistics.service.gov.uk/find-statistics/special-educational-needs-in-england" TargetMode="External"/><Relationship Id="rId4" Type="http://schemas.openxmlformats.org/officeDocument/2006/relationships/hyperlink" Target="https://www.base-uk.org/employment-rate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clusionlondon.org.uk/about-us/disability-in-london/social-model/the-social-model-of-disability-and-the-cultural-model-of-deafness/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-education-statistics.service.gov.uk/find-statistics/education-health-and-care-pla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killsfunding.service.gov.uk/view-latest-funding/national-funding-allocations/DSG/2023-to-202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CD9BAD2-2CED-BB76-3661-3735CBEEF303}"/>
              </a:ext>
            </a:extLst>
          </p:cNvPr>
          <p:cNvSpPr/>
          <p:nvPr/>
        </p:nvSpPr>
        <p:spPr>
          <a:xfrm>
            <a:off x="813519" y="1924050"/>
            <a:ext cx="12763500" cy="7181850"/>
          </a:xfrm>
          <a:prstGeom prst="roundRect">
            <a:avLst/>
          </a:prstGeom>
          <a:solidFill>
            <a:srgbClr val="951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9EEA54-C3A3-7B6C-1964-AF217CC198CA}"/>
              </a:ext>
            </a:extLst>
          </p:cNvPr>
          <p:cNvSpPr txBox="1"/>
          <p:nvPr/>
        </p:nvSpPr>
        <p:spPr>
          <a:xfrm>
            <a:off x="1447800" y="2733675"/>
            <a:ext cx="8153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for LMCS</a:t>
            </a:r>
          </a:p>
          <a:p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it right for children and young people with SEND, and their families. </a:t>
            </a:r>
          </a:p>
          <a:p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Deborah Glassbrook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77990D-9265-9DFF-1D55-2167B6140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983B01C-737A-EDB4-2D3B-895192E1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127116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972984"/>
            <a:ext cx="8915400" cy="576263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en-GB" sz="4000" b="1" dirty="0">
                <a:solidFill>
                  <a:srgbClr val="951B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 Figures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61838" y="1939306"/>
            <a:ext cx="9949011" cy="303980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defRPr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80% of children in care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in England during the ages of 5-16 also received help for SEN. (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 employment rate for people with a learning disability fell to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4.8% in 2021-22.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(ii)</a:t>
            </a:r>
          </a:p>
          <a:p>
            <a:pPr>
              <a:lnSpc>
                <a:spcPct val="150000"/>
              </a:lnSpc>
              <a:defRPr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 percentage of pupils in England with SEN support eligible for free school meals in 2019/20 was 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29.9%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, nearly double that for pupils with no SEN (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14.9%).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(iii)</a:t>
            </a:r>
          </a:p>
          <a:p>
            <a:pPr>
              <a:lnSpc>
                <a:spcPct val="150000"/>
              </a:lnSpc>
              <a:defRPr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2019-20, 18%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of UK undergraduate students said that they had a disability of some kind. (iv)</a:t>
            </a:r>
          </a:p>
          <a:p>
            <a:pPr>
              <a:lnSpc>
                <a:spcPct val="150000"/>
              </a:lnSpc>
              <a:defRPr/>
            </a:pP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68%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of LA Principal Educational Psychologists (EP) said they had at least one vacancy for a permanent EP post in 2018. (v)</a:t>
            </a:r>
          </a:p>
          <a:p>
            <a:pPr>
              <a:defRPr/>
            </a:pPr>
            <a:endParaRPr lang="en-GB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EFDAD8-4F16-0342-7AD5-32734FF314EB}"/>
              </a:ext>
            </a:extLst>
          </p:cNvPr>
          <p:cNvSpPr txBox="1"/>
          <p:nvPr/>
        </p:nvSpPr>
        <p:spPr>
          <a:xfrm>
            <a:off x="661838" y="5391653"/>
            <a:ext cx="1095321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AutoNum type="romanLcPeriod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GB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ay, M; Gilbert, R; (2020) </a:t>
            </a:r>
            <a:r>
              <a:rPr lang="en-GB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Special educational needs, social care and health. </a:t>
            </a:r>
            <a:r>
              <a:rPr lang="en-GB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Archives of Disease in Childhood </a:t>
            </a:r>
          </a:p>
          <a:p>
            <a:pPr marL="285750" indent="-285750">
              <a:buAutoNum type="romanLcPeriod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Base (2022)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Employment Rates for People with Disabilities 2021-22.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romanLcPeriod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Gov.uk (2020)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Special educational needs in England, Academic Year 2021/22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romanLcPeriod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HESA (2022)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Who’s Studying in HE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romanLcPeriod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DfE (2019)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Research on the Educational Psychologist Workforce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romanLcPeriod"/>
            </a:pPr>
            <a:endParaRPr lang="en-GB" sz="1200" dirty="0"/>
          </a:p>
          <a:p>
            <a:pPr marL="285750" indent="-285750">
              <a:buAutoNum type="romanLcPeriod"/>
            </a:pPr>
            <a:endParaRPr lang="en-GB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96B91F-5DC6-A789-202F-C9A56E982C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4B808CE-64A4-43EC-4157-BA5BD3E4DDD3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DCB39-B3D5-1C25-4924-20EC6C57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01BF-2564-E07C-E752-910C6944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73" y="1500103"/>
            <a:ext cx="11185451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SEND Inspection – new regime, new standards - Ofsted &amp; CQC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7427-0A00-C5F6-9671-A86B03358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4184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First inspections – commenced in January 2023 (Cornwall, Nottinghamshire &amp; Warrington).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Will consider services and impact for all children &amp; young people 0-25 years covered by SEND Code of Practice within a LA footprint.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 Elements – Full Inspections, Monitoring Inspections, Engagement Meetings, SEND Thematic Visits.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 Graded Outcomes – Local area partnerships SEND arrangements:	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Typically lead to positive experiences and outcomes.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to inconsistent experiences and outcomes.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There are widespread and/or systemic failings leading to significant concerns about the experiences and outcomes.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A1DF8-E6F3-D2DA-2CDE-2DDA678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49D81-F18E-1F45-77AE-BC8577CE1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0A2191B-67CB-CFF7-10BE-E1041518A6B4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>
            <a:extLst>
              <a:ext uri="{FF2B5EF4-FFF2-40B4-BE49-F238E27FC236}">
                <a16:creationId xmlns:a16="http://schemas.microsoft.com/office/drawing/2014/main" id="{59F73951-0BE5-A91A-CEF7-9484962F50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63" b="19685"/>
          <a:stretch/>
        </p:blipFill>
        <p:spPr bwMode="auto">
          <a:xfrm>
            <a:off x="4136195" y="0"/>
            <a:ext cx="3697323" cy="124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21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01BF-2564-E07C-E752-910C6944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75" y="1244725"/>
            <a:ext cx="11185451" cy="84800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SEND Inspection </a:t>
            </a:r>
            <a:r>
              <a:rPr lang="en-GB" sz="2800" b="1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Inspector </a:t>
            </a:r>
            <a:r>
              <a:rPr lang="en-GB" sz="28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Criteria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7427-0A00-C5F6-9671-A86B03358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74" y="2126859"/>
            <a:ext cx="5051613" cy="530674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Experience and Outcomes of Children &amp; Young People with SEND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Inspectors will evaluate the extent to which:</a:t>
            </a:r>
          </a:p>
          <a:p>
            <a:pPr>
              <a:lnSpc>
                <a:spcPct val="10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children and young people’s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needs are identified accurately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assessed in a timely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effective way</a:t>
            </a:r>
          </a:p>
          <a:p>
            <a:pPr>
              <a:lnSpc>
                <a:spcPct val="10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children, young people and their families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participate in decision-making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about their individual plans and support</a:t>
            </a:r>
          </a:p>
          <a:p>
            <a:pPr>
              <a:lnSpc>
                <a:spcPct val="10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children and young people receive the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right help at the right time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children and young people are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well prepared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for their next steps, and achieve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strong outcomes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children and young people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are valued, visible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in their communities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A1DF8-E6F3-D2DA-2CDE-2DDA678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49D81-F18E-1F45-77AE-BC8577CE1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0A2191B-67CB-CFF7-10BE-E1041518A6B4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>
            <a:extLst>
              <a:ext uri="{FF2B5EF4-FFF2-40B4-BE49-F238E27FC236}">
                <a16:creationId xmlns:a16="http://schemas.microsoft.com/office/drawing/2014/main" id="{59F73951-0BE5-A91A-CEF7-9484962F50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63" b="19685"/>
          <a:stretch/>
        </p:blipFill>
        <p:spPr bwMode="auto">
          <a:xfrm>
            <a:off x="4136195" y="0"/>
            <a:ext cx="3697323" cy="124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34B46995-C154-00C3-A013-584171C73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56" y="1953757"/>
            <a:ext cx="5299915" cy="4319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960" tIns="12696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Area Partnership Working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0B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Inspectors will evaluate the extent to which:</a:t>
            </a:r>
            <a:br>
              <a:rPr lang="en-US" altLang="en-US" sz="12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are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ambitious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children and young people with SEND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actively engage and work with children, young people and families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have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accurate, shared understanding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needs of children and young people in their local area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commission services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provision to meet the needs and aspirations of children and young people, including commissioning arrangements for children and young people in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alternative provision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 services and make improvements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create an environment in which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effective practice and multi-agency working can flourish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18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A958A-A913-4AF4-BC83-CEDEBCA40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71" y="1026178"/>
            <a:ext cx="11615057" cy="1325563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things are changing too:</a:t>
            </a:r>
            <a:br>
              <a:rPr lang="en-GB" sz="24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DfE, Schools White paper, Home to School Transport &amp; CSC reforms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A5D4E-7BC1-B40F-75B7-F3469D8B9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2351741"/>
            <a:ext cx="10515600" cy="48890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Schools White Paper – now gone. But...leaves some gaps as unclear where proposals are going e.g.  Elected Home Education Register, work around behavior and attendance, expectations of a school week – hours of teaching/contact time. New attendance duties for LA’s but no money for new duties &amp; limited leverage.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Home to School Transport – new statutory guidance coming &amp; may not align well with SEND/AP Green Paper.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Regional Schools Commissioners gone – replaced with Regional Directors with broader roles, more staff and more intervention opportunities including SEND.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Children’s Social Care Review – commits to Law Commission Review to simplify &amp; streamline legislation around children with disabilities. 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A3124-C3A4-1A02-2555-F1DF68A2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9BB04D-232D-957F-8B92-1DD08924F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3EEAB3-BB50-AD88-F55B-6B0362534DAE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085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CB727-EBBB-CAE6-1B79-A3927A98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994" y="476599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8E268E"/>
                </a:solidFill>
                <a:latin typeface="Arial" panose="020B0604020202020204" pitchFamily="34" charset="0"/>
              </a:rPr>
              <a:t>Changes in Health</a:t>
            </a:r>
            <a:br>
              <a:rPr lang="en-GB" sz="4000" b="1" dirty="0">
                <a:solidFill>
                  <a:srgbClr val="8E268E"/>
                </a:solidFill>
                <a:latin typeface="Arial" panose="020B0604020202020204" pitchFamily="34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22702-CB6F-F703-4E2E-499B38C4F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0510" y="1348743"/>
            <a:ext cx="11020032" cy="550925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Health and Care Act – April 2022. Wide ranging and complex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Many about NHS internal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&amp; form e.g., NHSE Commissioning Board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  &amp; CCG’s have gone.</a:t>
            </a:r>
          </a:p>
          <a:p>
            <a:pPr algn="just">
              <a:lnSpc>
                <a:spcPct val="150000"/>
              </a:lnSpc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Establishment of Integrated Care Systems – these have 2 statutory components:</a:t>
            </a:r>
          </a:p>
          <a:p>
            <a:pPr marL="857250" lvl="1" indent="-400050" algn="just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Integrated Care Boards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including executive lead roles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00050" algn="just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Integrated Care Partnerships </a:t>
            </a:r>
          </a:p>
          <a:p>
            <a:pPr algn="just">
              <a:lnSpc>
                <a:spcPct val="100000"/>
              </a:lnSpc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Note these are only coterminous in 6 LAs in England.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ICB’s will take on the commissioning functions of CCG’s &amp; accountable to NHS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 for expenditure and performance.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Place based leadership is expected with place-based outcomes –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 guidance on pooled budgets due Spring 23.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F74FC9-5447-458B-1402-8B5E792F4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B3207D-1640-7942-FE5B-FE45A7E3C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EBE585-89C2-0A45-F0BC-E0FAEF1BD242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>
            <a:extLst>
              <a:ext uri="{FF2B5EF4-FFF2-40B4-BE49-F238E27FC236}">
                <a16:creationId xmlns:a16="http://schemas.microsoft.com/office/drawing/2014/main" id="{D81E0A6A-DBDD-C800-9370-86CBF4D70E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7" r="33733" b="50000"/>
          <a:stretch/>
        </p:blipFill>
        <p:spPr bwMode="auto">
          <a:xfrm>
            <a:off x="174664" y="1802162"/>
            <a:ext cx="3783330" cy="289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46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C503B-2FD8-10F9-FEA4-D43F58A7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1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8E268E"/>
                </a:solidFill>
                <a:latin typeface="Arial" panose="020B0604020202020204" pitchFamily="34" charset="0"/>
              </a:rPr>
              <a:t>It’s a busy space: </a:t>
            </a:r>
            <a:br>
              <a:rPr lang="en-GB" sz="3200" b="1" dirty="0">
                <a:solidFill>
                  <a:srgbClr val="8E268E"/>
                </a:solidFill>
                <a:latin typeface="Arial" panose="020B0604020202020204" pitchFamily="34" charset="0"/>
              </a:rPr>
            </a:br>
            <a:r>
              <a:rPr lang="en-GB" sz="3200" b="1" dirty="0">
                <a:solidFill>
                  <a:srgbClr val="8E268E"/>
                </a:solidFill>
                <a:latin typeface="Arial" panose="020B0604020202020204" pitchFamily="34" charset="0"/>
              </a:rPr>
              <a:t>Other developments and initiatives 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65803-223C-1034-632D-75FE2E1AA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1662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Safety Valve – focused on LA’s where there is the highest deficits in high needs block. 20 LAs initially now expanded.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DBVS – Delivering Better Value SEND – program led by Newton Europe &amp; CIPFA – 55 LAs covered in 3 waves &amp; tranches. Focus on short term help &amp; identifying sustainable changes. Moving into Wave 2.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Council for Disabled Children.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RISE Partnership – looking at What Works in SEND &amp; an Effective Quality Assurance framework.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NASEN – school &amp; FE facing – school led action research, school peer reviews, cultural change in schools.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Early Years SEND partnership.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National Parent Carer Forum – supporting the development of strong local PCF’s.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National Development Team For Inclusion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NDTi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– supporting training to LAs about employment forums and supported internships. </a:t>
            </a:r>
          </a:p>
          <a:p>
            <a:pPr>
              <a:lnSpc>
                <a:spcPct val="16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LGA Offer, plus DfE funding for 2 SEND Children’s Improvement Advisors.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162E6-9D3A-C3BA-17FC-7B9A2102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DE9059-76EB-8CF0-B8C1-7D462391B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688F4D-058B-F166-04A4-16F798F14F34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176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5D5A-4ABB-1CF7-745D-DC1DDBC1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88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8E268E"/>
                </a:solidFill>
                <a:latin typeface="Arial" panose="020B0604020202020204" pitchFamily="34" charset="0"/>
              </a:rPr>
              <a:t>The key elements of a good SEND system </a:t>
            </a:r>
            <a:endParaRPr lang="en-US" sz="2800" dirty="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9CCBCA73-90AF-860F-E4B3-131B0CCBA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98066"/>
              </p:ext>
            </p:extLst>
          </p:nvPr>
        </p:nvGraphicFramePr>
        <p:xfrm>
          <a:off x="304800" y="1253997"/>
          <a:ext cx="11383926" cy="54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5B68CE0-8BF5-FD2F-11E4-B440FB8A44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28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4D8F-4E13-E154-BC82-09BC90326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499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400" b="1" dirty="0">
                <a:solidFill>
                  <a:srgbClr val="8E268E"/>
                </a:solidFill>
                <a:latin typeface="Arial" panose="020B0604020202020204" pitchFamily="34" charset="0"/>
              </a:rPr>
              <a:t>What should LMCS be asking/thinking about?  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E3721-1D7B-D1C6-DE12-5F015E62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00488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local area partnerships do you have in place for SEND? Are you clear about its governance and does it affect/achieve outcomes for children with SEND?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 you have a clear vision for children and young people with SEND? Is it up to date? Has it been shaped by young people, their parents and carers? Is there an up-to-date area self-evaluation that has been co-produced?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do children, young people, and families have their voices heard and shape day to day work and the strategic work in your LA?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is your Integrated Care Board &amp; Integrated Care Partnership exercising their duties and responsibilities to children and young people with SEND? Is this visible to you? Are they engaged well with your local area partnership?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do you know what impact your area arrangements are having for children and young people with SEND 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are you influencing and levering support within the Council?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E01BE-14CA-E07F-60F9-92D6A719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7FB437-B2B6-AC6C-92CB-B2215D4FB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3859B5-EC9D-437C-5ECB-D15878FD0687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395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0C38-FD87-C53A-96B9-0E434C7C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1295"/>
            <a:ext cx="11353800" cy="1325563"/>
          </a:xfrm>
        </p:spPr>
        <p:txBody>
          <a:bodyPr>
            <a:normAutofit/>
          </a:bodyPr>
          <a:lstStyle/>
          <a:p>
            <a:pPr algn="ctr"/>
            <a:r>
              <a:rPr lang="en-GB" sz="3400" b="1" dirty="0">
                <a:solidFill>
                  <a:srgbClr val="8E268E"/>
                </a:solidFill>
                <a:latin typeface="Arial" panose="020B0604020202020204" pitchFamily="34" charset="0"/>
              </a:rPr>
              <a:t>What should LMCS be asking/thinking about. (continued)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AE928-65B2-A768-E53B-4B84AC2E4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228547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 you have a suite of KPI’s so you can monitor performance and hold people to account?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 you know the quality of your Local Offer and what children and families are saying about this?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early help support does your local system provide for parents of children with emerging SEND needs or with EHCP’s?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inclusive are your schools? How many children with EHCP’s attend mainstream schools in your area? How many children with SEND needs are excluded from schools or on shortened timetables &amp; is there a pattern?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% of children with EHCP’s transition to adult services? Is there good planning in place and smooth transfer?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% of children with EHCP’s go onto HE, FE or employment ? Are you being ambitious enough?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B0F9B-4C04-646C-D244-FA821737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DD0A56-65B2-E347-3ECA-05BB7D5E6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8CF930-ABA6-0DA9-8952-6B3E5A5A443D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753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4237FA0B-2E4A-4787-24C0-F6DC2E7A5B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62"/>
          <a:stretch/>
        </p:blipFill>
        <p:spPr bwMode="auto">
          <a:xfrm>
            <a:off x="91440" y="320675"/>
            <a:ext cx="4711445" cy="617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C65106-E477-B06C-5C19-6B63CAFE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26" y="1014608"/>
            <a:ext cx="10515600" cy="3423104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E268E"/>
                </a:solidFill>
                <a:latin typeface="Arial" panose="020B0604020202020204" pitchFamily="34" charset="0"/>
              </a:rPr>
              <a:t>Thank you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E314D-ADF1-B259-6917-921D33D1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608" y="192919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 questions or reflections?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3F1F65-B44C-7719-1347-87589DF5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87C98F-6926-826E-5605-2422DE73ED89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6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47408-BF15-EFF1-3284-93D0E16CC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74" y="1109932"/>
            <a:ext cx="10515600" cy="115682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8E268E"/>
                </a:solidFill>
                <a:latin typeface="Arial" panose="020B0604020202020204" pitchFamily="34" charset="0"/>
              </a:rPr>
              <a:t>Objectives</a:t>
            </a:r>
            <a:r>
              <a:rPr lang="en-GB" sz="4900" b="1" dirty="0">
                <a:solidFill>
                  <a:srgbClr val="8E268E"/>
                </a:solidFill>
                <a:latin typeface="Arial" panose="020B0604020202020204" pitchFamily="34" charset="0"/>
              </a:rPr>
              <a:t> </a:t>
            </a:r>
            <a:br>
              <a:rPr lang="en-GB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54D41-2E71-EBB6-72C9-5A007E014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731" y="1347657"/>
            <a:ext cx="9550686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effectLst/>
              <a:latin typeface="ArialMT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explore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leadership challenges in relation to the SEND agenda.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inform you of some of the key changes in relation to SEND &amp; new inspection framework.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equip you with knowledge you can use to influence and lead improvement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local SEND system and provide effective challenge and support.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chance to network and share learning.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B26267-F958-D0C7-66CC-C656F4DA87B2}"/>
              </a:ext>
            </a:extLst>
          </p:cNvPr>
          <p:cNvCxnSpPr>
            <a:cxnSpLocks/>
          </p:cNvCxnSpPr>
          <p:nvPr/>
        </p:nvCxnSpPr>
        <p:spPr>
          <a:xfrm>
            <a:off x="503274" y="6311597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6235A164-193A-679B-4103-3855ED1D573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5FBB1-6EBE-B888-8868-2C559F13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4105068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19D9-3C52-BF83-5981-F3DB8696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801" y="183808"/>
            <a:ext cx="10515600" cy="144970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8E268E"/>
                </a:solidFill>
                <a:latin typeface="Arial" panose="020B0604020202020204" pitchFamily="34" charset="0"/>
              </a:rPr>
              <a:t>Green Paper – SEND &amp; Alternative Provision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87610-4A91-1092-8678-E9E275DBE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" y="1703154"/>
            <a:ext cx="70104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Identified 3 key challenges: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Navigating SEND &amp; AP is not a positive experience for too many children and families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Outcomes for children with SEND or in AP consistently worse than their peers across every measure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Despite continuing and unprecedented investment, the system is not financially sustainable 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F51CA-DAF7-B8BC-5085-3E2D562E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356350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C04F90-E601-8DD5-10E6-195C6F697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B4FE5F-F0B2-7929-4F0E-63992992820A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>
            <a:extLst>
              <a:ext uri="{FF2B5EF4-FFF2-40B4-BE49-F238E27FC236}">
                <a16:creationId xmlns:a16="http://schemas.microsoft.com/office/drawing/2014/main" id="{61B5CDBF-802F-A414-CA37-78C34C7D3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3"/>
          <a:stretch/>
        </p:blipFill>
        <p:spPr bwMode="auto">
          <a:xfrm>
            <a:off x="7387590" y="2211860"/>
            <a:ext cx="3961279" cy="243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183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C22D1-E272-D1DA-89CC-749CAD69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1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rgbClr val="8E268E"/>
                </a:solidFill>
                <a:latin typeface="Arial" panose="020B0604020202020204" pitchFamily="34" charset="0"/>
              </a:rPr>
              <a:t>Green Paper – SEND &amp; Alternative Provision: Next steps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133E4-E947-F892-9614-21CC095D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0756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 Improvement Plan was published in March 2023 outlining how improvements will be delivered.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Already in place: 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 increase in High Needs Budget 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£2.6 billion to deliver new specialist places 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£10 million in 2023 to train 200 Educational Psychologist. Plus £21 million to train 400 EPs from 2024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Proposals – new national SEND standards, new local SEND partnerships, standardisation of EHCPs, digitalisation of EHCP’s, strengthen earlier redress &amp; introduce mandatory mediation, a new SENCO qualification, greater clarity of roles &amp; responsibilities, strengthen accountabilities including health and MATs.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national SEND Implementation Board.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EB627-0178-32C1-86ED-8B7B48F2C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D1B396-4EAB-18BA-FBA2-201BA5922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93FD40-D6AB-FA28-425A-05710917DBF5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64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7DB1-F287-AD4B-2ECA-7EC7A98B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0230" y="1261116"/>
            <a:ext cx="11456670" cy="1379213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8E268E"/>
                </a:solidFill>
                <a:latin typeface="Arial" panose="020B0604020202020204" pitchFamily="34" charset="0"/>
              </a:rPr>
              <a:t>Under the C</a:t>
            </a:r>
            <a: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hildren &amp; Families Act 2014</a:t>
            </a:r>
            <a:b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</a:br>
            <a: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Local Authorities must… </a:t>
            </a:r>
            <a:br>
              <a:rPr lang="en-GB" sz="3000" dirty="0">
                <a:effectLst/>
              </a:rPr>
            </a:br>
            <a:endParaRPr lang="en-US" sz="3000" dirty="0"/>
          </a:p>
        </p:txBody>
      </p:sp>
      <p:graphicFrame>
        <p:nvGraphicFramePr>
          <p:cNvPr id="3076" name="Content Placeholder 2">
            <a:extLst>
              <a:ext uri="{FF2B5EF4-FFF2-40B4-BE49-F238E27FC236}">
                <a16:creationId xmlns:a16="http://schemas.microsoft.com/office/drawing/2014/main" id="{A979104D-DE2D-5198-2B73-3AE0D4009A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797696"/>
              </p:ext>
            </p:extLst>
          </p:nvPr>
        </p:nvGraphicFramePr>
        <p:xfrm>
          <a:off x="115440" y="1950722"/>
          <a:ext cx="1187196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BC935D5-AFF8-DA6E-EC05-0498FDAE2B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98438B-2CB9-EF4C-ACC9-2E60FD26F2E1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DA9EA80-461C-436D-9C20-795D5046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118128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7DB1-F287-AD4B-2ECA-7EC7A98B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0230" y="1261116"/>
            <a:ext cx="11456670" cy="1379213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8E268E"/>
                </a:solidFill>
                <a:latin typeface="Arial" panose="020B0604020202020204" pitchFamily="34" charset="0"/>
              </a:rPr>
              <a:t>Under the C</a:t>
            </a:r>
            <a: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hildren &amp; Families Act 2014</a:t>
            </a:r>
            <a:b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</a:br>
            <a:r>
              <a:rPr lang="en-GB" sz="3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Local Authorities must… </a:t>
            </a:r>
            <a:br>
              <a:rPr lang="en-GB" sz="3000" dirty="0">
                <a:effectLst/>
              </a:rPr>
            </a:br>
            <a:endParaRPr lang="en-US" sz="3000" dirty="0"/>
          </a:p>
        </p:txBody>
      </p:sp>
      <p:graphicFrame>
        <p:nvGraphicFramePr>
          <p:cNvPr id="3076" name="Content Placeholder 2">
            <a:extLst>
              <a:ext uri="{FF2B5EF4-FFF2-40B4-BE49-F238E27FC236}">
                <a16:creationId xmlns:a16="http://schemas.microsoft.com/office/drawing/2014/main" id="{A979104D-DE2D-5198-2B73-3AE0D4009A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041684"/>
              </p:ext>
            </p:extLst>
          </p:nvPr>
        </p:nvGraphicFramePr>
        <p:xfrm>
          <a:off x="503274" y="2092100"/>
          <a:ext cx="11185452" cy="4613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BC935D5-AFF8-DA6E-EC05-0498FDAE2B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98438B-2CB9-EF4C-ACC9-2E60FD26F2E1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DA9EA80-461C-436D-9C20-795D5046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4DAED31-84D8-7DAD-E372-550EEDA8A86E}"/>
              </a:ext>
            </a:extLst>
          </p:cNvPr>
          <p:cNvGrpSpPr/>
          <p:nvPr/>
        </p:nvGrpSpPr>
        <p:grpSpPr>
          <a:xfrm>
            <a:off x="1363119" y="2729121"/>
            <a:ext cx="1178736" cy="1275391"/>
            <a:chOff x="7012963" y="1779797"/>
            <a:chExt cx="508239" cy="5714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01CBFA1-EF22-0062-4AED-4066B99163CA}"/>
                </a:ext>
              </a:extLst>
            </p:cNvPr>
            <p:cNvSpPr/>
            <p:nvPr/>
          </p:nvSpPr>
          <p:spPr>
            <a:xfrm>
              <a:off x="7012963" y="1779797"/>
              <a:ext cx="508239" cy="508239"/>
            </a:xfrm>
            <a:prstGeom prst="ellipse">
              <a:avLst/>
            </a:prstGeom>
            <a:solidFill>
              <a:srgbClr val="951B81"/>
            </a:solidFill>
            <a:ln>
              <a:solidFill>
                <a:srgbClr val="951B8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C0C5451E-C36B-2886-8C43-B78BCA83FACE}"/>
                </a:ext>
              </a:extLst>
            </p:cNvPr>
            <p:cNvSpPr txBox="1"/>
            <p:nvPr/>
          </p:nvSpPr>
          <p:spPr>
            <a:xfrm>
              <a:off x="7033319" y="1794553"/>
              <a:ext cx="440647" cy="556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624" tIns="12700" rIns="39624" bIns="1270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400" kern="1200" dirty="0"/>
                <a:t>6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EA4A2E5-2901-68E9-E42C-0A7F201FEE0B}"/>
              </a:ext>
            </a:extLst>
          </p:cNvPr>
          <p:cNvGrpSpPr/>
          <p:nvPr/>
        </p:nvGrpSpPr>
        <p:grpSpPr>
          <a:xfrm>
            <a:off x="4115527" y="2861891"/>
            <a:ext cx="1178736" cy="1242461"/>
            <a:chOff x="7012963" y="1755545"/>
            <a:chExt cx="508239" cy="55674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196F39-169F-29CB-1A3B-B4F78C9A4BCB}"/>
                </a:ext>
              </a:extLst>
            </p:cNvPr>
            <p:cNvSpPr/>
            <p:nvPr/>
          </p:nvSpPr>
          <p:spPr>
            <a:xfrm>
              <a:off x="7012963" y="1779797"/>
              <a:ext cx="508239" cy="508239"/>
            </a:xfrm>
            <a:prstGeom prst="ellipse">
              <a:avLst/>
            </a:prstGeom>
            <a:solidFill>
              <a:srgbClr val="951B81"/>
            </a:solidFill>
            <a:ln>
              <a:solidFill>
                <a:srgbClr val="951B8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4289B1A0-AD00-978B-6B85-B23A5547144B}"/>
                </a:ext>
              </a:extLst>
            </p:cNvPr>
            <p:cNvSpPr txBox="1"/>
            <p:nvPr/>
          </p:nvSpPr>
          <p:spPr>
            <a:xfrm>
              <a:off x="7046759" y="1755545"/>
              <a:ext cx="440647" cy="556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624" tIns="12700" rIns="39624" bIns="1270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400" dirty="0"/>
                <a:t>7</a:t>
              </a:r>
              <a:endParaRPr lang="en-GB" sz="54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09223C-91F6-C1A2-0838-70C6DE3656BD}"/>
              </a:ext>
            </a:extLst>
          </p:cNvPr>
          <p:cNvGrpSpPr/>
          <p:nvPr/>
        </p:nvGrpSpPr>
        <p:grpSpPr>
          <a:xfrm>
            <a:off x="6919345" y="2861891"/>
            <a:ext cx="1178736" cy="1242461"/>
            <a:chOff x="7012963" y="1755545"/>
            <a:chExt cx="508239" cy="55674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2B1A83E-F785-71C9-FA8B-8FE64AEEA509}"/>
                </a:ext>
              </a:extLst>
            </p:cNvPr>
            <p:cNvSpPr/>
            <p:nvPr/>
          </p:nvSpPr>
          <p:spPr>
            <a:xfrm>
              <a:off x="7012963" y="1779797"/>
              <a:ext cx="508239" cy="508239"/>
            </a:xfrm>
            <a:prstGeom prst="ellipse">
              <a:avLst/>
            </a:prstGeom>
            <a:solidFill>
              <a:srgbClr val="951B81"/>
            </a:solidFill>
            <a:ln>
              <a:solidFill>
                <a:srgbClr val="951B8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E7BDD599-BAD5-40A6-5161-F68832BEDE25}"/>
                </a:ext>
              </a:extLst>
            </p:cNvPr>
            <p:cNvSpPr txBox="1"/>
            <p:nvPr/>
          </p:nvSpPr>
          <p:spPr>
            <a:xfrm>
              <a:off x="7046759" y="1755545"/>
              <a:ext cx="440647" cy="556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624" tIns="12700" rIns="39624" bIns="1270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400" dirty="0"/>
                <a:t>8</a:t>
              </a:r>
              <a:endParaRPr lang="en-GB" sz="54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1D8E258-4A3F-8ED6-2AFC-207EF83F0F38}"/>
              </a:ext>
            </a:extLst>
          </p:cNvPr>
          <p:cNvGrpSpPr/>
          <p:nvPr/>
        </p:nvGrpSpPr>
        <p:grpSpPr>
          <a:xfrm>
            <a:off x="9785505" y="2861891"/>
            <a:ext cx="1178736" cy="1242461"/>
            <a:chOff x="7012963" y="1755545"/>
            <a:chExt cx="508239" cy="55674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86ECF06-9A02-8FA8-1D1E-37291ED2489D}"/>
                </a:ext>
              </a:extLst>
            </p:cNvPr>
            <p:cNvSpPr/>
            <p:nvPr/>
          </p:nvSpPr>
          <p:spPr>
            <a:xfrm>
              <a:off x="7012963" y="1779797"/>
              <a:ext cx="508239" cy="508239"/>
            </a:xfrm>
            <a:prstGeom prst="ellipse">
              <a:avLst/>
            </a:prstGeom>
            <a:solidFill>
              <a:srgbClr val="951B81"/>
            </a:solidFill>
            <a:ln>
              <a:solidFill>
                <a:srgbClr val="951B8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4">
              <a:extLst>
                <a:ext uri="{FF2B5EF4-FFF2-40B4-BE49-F238E27FC236}">
                  <a16:creationId xmlns:a16="http://schemas.microsoft.com/office/drawing/2014/main" id="{39B95F33-DE09-43E7-554C-3AA8B57776A4}"/>
                </a:ext>
              </a:extLst>
            </p:cNvPr>
            <p:cNvSpPr txBox="1"/>
            <p:nvPr/>
          </p:nvSpPr>
          <p:spPr>
            <a:xfrm>
              <a:off x="7046759" y="1755545"/>
              <a:ext cx="440647" cy="556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624" tIns="12700" rIns="39624" bIns="1270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400" dirty="0"/>
                <a:t>9</a:t>
              </a:r>
              <a:endParaRPr lang="en-GB" sz="5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718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6102-B01B-63CB-E7BD-C372E06CE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562"/>
            <a:ext cx="10515600" cy="1325563"/>
          </a:xfrm>
        </p:spPr>
        <p:txBody>
          <a:bodyPr/>
          <a:lstStyle/>
          <a:p>
            <a:pPr algn="ctr"/>
            <a:r>
              <a:rPr lang="en-GB" sz="4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 Key tensions to </a:t>
            </a:r>
            <a:r>
              <a:rPr lang="en-GB" sz="4000" b="1" dirty="0">
                <a:solidFill>
                  <a:srgbClr val="8E268E"/>
                </a:solidFill>
                <a:latin typeface="Arial" panose="020B0604020202020204" pitchFamily="34" charset="0"/>
              </a:rPr>
              <a:t>reflect on</a:t>
            </a:r>
            <a:r>
              <a:rPr lang="en-GB" sz="4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dirty="0">
                <a:effectLst/>
              </a:rPr>
            </a:b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074A62-4968-E907-BF59-84114A3D094A}"/>
              </a:ext>
            </a:extLst>
          </p:cNvPr>
          <p:cNvCxnSpPr>
            <a:cxnSpLocks/>
          </p:cNvCxnSpPr>
          <p:nvPr/>
        </p:nvCxnSpPr>
        <p:spPr>
          <a:xfrm>
            <a:off x="503274" y="6311597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D236496-C1FD-25A8-9705-0BA548821DC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9A93093-D456-359B-695E-2E52A140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25BE45A-B46D-C417-144F-5847A75D45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56"/>
          <a:stretch/>
        </p:blipFill>
        <p:spPr bwMode="auto">
          <a:xfrm>
            <a:off x="7057687" y="1510646"/>
            <a:ext cx="4605400" cy="34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DICAL MODEL VS SOCIAL MODEL - NeuroDiverCity">
            <a:extLst>
              <a:ext uri="{FF2B5EF4-FFF2-40B4-BE49-F238E27FC236}">
                <a16:creationId xmlns:a16="http://schemas.microsoft.com/office/drawing/2014/main" id="{00BD6EFE-EED2-632B-AD75-FB2BF6E947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84"/>
          <a:stretch/>
        </p:blipFill>
        <p:spPr bwMode="auto">
          <a:xfrm>
            <a:off x="746541" y="1552178"/>
            <a:ext cx="4596424" cy="34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463C0D-CBA7-0035-6EA3-4F9E0238EB9B}"/>
              </a:ext>
            </a:extLst>
          </p:cNvPr>
          <p:cNvSpPr txBox="1"/>
          <p:nvPr/>
        </p:nvSpPr>
        <p:spPr>
          <a:xfrm>
            <a:off x="5907743" y="3021390"/>
            <a:ext cx="941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vs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A9ECDA-AF3F-7CD1-C0EA-9A397364F58F}"/>
              </a:ext>
            </a:extLst>
          </p:cNvPr>
          <p:cNvSpPr txBox="1"/>
          <p:nvPr/>
        </p:nvSpPr>
        <p:spPr>
          <a:xfrm>
            <a:off x="6189123" y="4986670"/>
            <a:ext cx="6342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social model seeks to remove the barriers that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	 prevent full engagement in society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DE1CDE-65FB-2D19-A43C-3F9D0CCBA502}"/>
              </a:ext>
            </a:extLst>
          </p:cNvPr>
          <p:cNvSpPr txBox="1"/>
          <p:nvPr/>
        </p:nvSpPr>
        <p:spPr>
          <a:xfrm>
            <a:off x="115440" y="4937834"/>
            <a:ext cx="6288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medical model seeks diagnosis &amp; treatment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B918CE-F988-6EA7-F502-B21C590E0AC9}"/>
              </a:ext>
            </a:extLst>
          </p:cNvPr>
          <p:cNvSpPr txBox="1"/>
          <p:nvPr/>
        </p:nvSpPr>
        <p:spPr>
          <a:xfrm>
            <a:off x="409575" y="6456887"/>
            <a:ext cx="393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5"/>
              </a:rPr>
              <a:t>InclusionLondon.org.uk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4982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6102-B01B-63CB-E7BD-C372E06CE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562"/>
            <a:ext cx="10515600" cy="1325563"/>
          </a:xfrm>
        </p:spPr>
        <p:txBody>
          <a:bodyPr/>
          <a:lstStyle/>
          <a:p>
            <a:pPr algn="ctr"/>
            <a:r>
              <a:rPr lang="en-GB" sz="4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 Key tensions to </a:t>
            </a:r>
            <a:r>
              <a:rPr lang="en-GB" sz="4000" b="1" dirty="0">
                <a:solidFill>
                  <a:srgbClr val="8E268E"/>
                </a:solidFill>
                <a:latin typeface="Arial" panose="020B0604020202020204" pitchFamily="34" charset="0"/>
              </a:rPr>
              <a:t>reflect on</a:t>
            </a:r>
            <a:r>
              <a:rPr lang="en-GB" sz="40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dirty="0">
                <a:effectLst/>
              </a:rPr>
            </a:b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074A62-4968-E907-BF59-84114A3D094A}"/>
              </a:ext>
            </a:extLst>
          </p:cNvPr>
          <p:cNvCxnSpPr>
            <a:cxnSpLocks/>
          </p:cNvCxnSpPr>
          <p:nvPr/>
        </p:nvCxnSpPr>
        <p:spPr>
          <a:xfrm>
            <a:off x="503274" y="6311597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D236496-C1FD-25A8-9705-0BA548821DC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9A93093-D456-359B-695E-2E52A140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9580A2-68D7-F330-3061-BC04E9345D61}"/>
              </a:ext>
            </a:extLst>
          </p:cNvPr>
          <p:cNvSpPr txBox="1"/>
          <p:nvPr/>
        </p:nvSpPr>
        <p:spPr>
          <a:xfrm>
            <a:off x="390714" y="1537324"/>
            <a:ext cx="11507915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My child/this child vs all children</a:t>
            </a:r>
          </a:p>
          <a:p>
            <a:pPr lvl="1">
              <a:lnSpc>
                <a:spcPct val="100000"/>
              </a:lnSpc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Both the LMCS &amp; the Statutory DCS have duties to all children </a:t>
            </a: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ii. Both the LMCS &amp; DCS have to balance the needs of individual children within the context of all children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85029722-F86B-0F4A-83EC-D916335BF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755" y="2360300"/>
            <a:ext cx="3935730" cy="295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8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7BF3-0CBD-0708-F91C-F9CFE50D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78" y="1033520"/>
            <a:ext cx="11282917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8E268E"/>
                </a:solidFill>
                <a:effectLst/>
                <a:latin typeface="Arial" panose="020B0604020202020204" pitchFamily="34" charset="0"/>
              </a:rPr>
              <a:t>Some common challenges at a system level in SEND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C96F1-0290-449F-851D-EC07B8E3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49" y="2248984"/>
            <a:ext cx="10910777" cy="49329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SEND covers a broad spectrum of needs from birth to 25 years of age.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There are many professionals and agencies involved and often they are not joined up around cohorts of need – these are defined in the Code of Practice as (1) Communication &amp; interaction, (2) Cognition &amp; learning, (3) Social, emotional &amp; mental health, and (4) Sensory &amp;/or physical needs.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Often there is no clear view or consensus about what will help.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Inclusion or specialist provision?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Current behaviors/practice direct demand to specialist support – impacting spend allocations.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Opportunities for effective early intervention are missed across the system.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Parents &amp; professionals do not have confidence in the local offer.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331990-E4B8-8361-429D-F3D0F4D2AE93}"/>
              </a:ext>
            </a:extLst>
          </p:cNvPr>
          <p:cNvCxnSpPr>
            <a:cxnSpLocks/>
          </p:cNvCxnSpPr>
          <p:nvPr/>
        </p:nvCxnSpPr>
        <p:spPr>
          <a:xfrm>
            <a:off x="503274" y="6311597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D3A5C43-D6E4-449F-6108-73E0D053BD0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9287C-8EA7-9103-A646-3C7D13AF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204527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294" y="828431"/>
            <a:ext cx="9705528" cy="1184772"/>
          </a:xfrm>
        </p:spPr>
        <p:txBody>
          <a:bodyPr anchor="t">
            <a:noAutofit/>
          </a:bodyPr>
          <a:lstStyle/>
          <a:p>
            <a:pPr algn="ctr"/>
            <a:r>
              <a:rPr lang="en-US" sz="3200" b="1" dirty="0">
                <a:solidFill>
                  <a:srgbClr val="951B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Education, Health and Care Plans (EHCPs)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A013FE-A81F-5601-4924-9FDF6747A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8381" y="1441056"/>
            <a:ext cx="7095235" cy="3238312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 2018-2022, there was a 66% increase in EHCP’s: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DDEED9-0960-2F27-3955-59C1B84F7D5B}"/>
              </a:ext>
            </a:extLst>
          </p:cNvPr>
          <p:cNvSpPr txBox="1"/>
          <p:nvPr/>
        </p:nvSpPr>
        <p:spPr>
          <a:xfrm>
            <a:off x="409575" y="6456887"/>
            <a:ext cx="39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Source: </a:t>
            </a:r>
            <a:r>
              <a:rPr lang="en-GB" sz="1200" i="1" dirty="0">
                <a:hlinkClick r:id="rId3"/>
              </a:rPr>
              <a:t>The United Kingdom Statistics Authority, 2022</a:t>
            </a:r>
            <a:endParaRPr lang="en-GB" i="1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E74977-2E84-B869-4993-77BFF490F3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8562461"/>
              </p:ext>
            </p:extLst>
          </p:nvPr>
        </p:nvGraphicFramePr>
        <p:xfrm>
          <a:off x="3520621" y="1782566"/>
          <a:ext cx="5150753" cy="236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38D71AF-639E-0BA9-819A-532EC47062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3890914"/>
              </p:ext>
            </p:extLst>
          </p:nvPr>
        </p:nvGraphicFramePr>
        <p:xfrm>
          <a:off x="1343422" y="4401427"/>
          <a:ext cx="9063794" cy="179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FC2A73-9852-283B-ABE4-09B43CEC3C32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9AB0700-BE77-B5EC-062C-571F8C4189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E9EB94F6-3AB7-2B8D-017B-C7AF3F96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415897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39F190-296B-89CA-35AE-A6D572D22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543" y="1540518"/>
            <a:ext cx="11036183" cy="145924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951B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Dedicated Schools Grant Allocation (£ millions)</a:t>
            </a:r>
            <a:br>
              <a:rPr lang="en-GB" sz="4000" dirty="0"/>
            </a:br>
            <a:br>
              <a:rPr lang="en-GB" dirty="0"/>
            </a:br>
            <a:endParaRPr lang="en-GB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7BE05C4-3B7D-1BE6-5954-E04F9F0EA6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12934" y="5513675"/>
            <a:ext cx="8915400" cy="167527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GB" sz="16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 per-pupil basis the total funding allocated to schools for 5-16 year old pupils, in 2023-24 was £7,460, a 44% increase compared to £5,180 allocated in 2010-11.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5EC00A-47A2-6666-3A7A-62EFB40A2352}"/>
              </a:ext>
            </a:extLst>
          </p:cNvPr>
          <p:cNvSpPr txBox="1"/>
          <p:nvPr/>
        </p:nvSpPr>
        <p:spPr>
          <a:xfrm>
            <a:off x="421803" y="6430778"/>
            <a:ext cx="393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Source: </a:t>
            </a:r>
            <a:r>
              <a:rPr lang="en-GB" sz="1200" i="1" dirty="0">
                <a:hlinkClick r:id="rId3"/>
              </a:rPr>
              <a:t>Education and Skills Funding Agency, 2022</a:t>
            </a:r>
            <a:endParaRPr lang="en-GB" i="1" dirty="0"/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B9E30EDC-7701-B7AB-4798-332DA4396E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061731"/>
              </p:ext>
            </p:extLst>
          </p:nvPr>
        </p:nvGraphicFramePr>
        <p:xfrm>
          <a:off x="3077347" y="2221923"/>
          <a:ext cx="6037306" cy="3230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5FC613B-F0FA-767F-E41B-9F74F6A77E51}"/>
              </a:ext>
            </a:extLst>
          </p:cNvPr>
          <p:cNvCxnSpPr>
            <a:cxnSpLocks/>
          </p:cNvCxnSpPr>
          <p:nvPr/>
        </p:nvCxnSpPr>
        <p:spPr>
          <a:xfrm>
            <a:off x="503274" y="6351311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655FED2-4E21-4C0F-9673-E10F385A1E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DB61CA-9851-D629-8EFA-F0D194E7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</p:spTree>
    <p:extLst>
      <p:ext uri="{BB962C8B-B14F-4D97-AF65-F5344CB8AC3E}">
        <p14:creationId xmlns:p14="http://schemas.microsoft.com/office/powerpoint/2010/main" val="253051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1181</TotalTime>
  <Words>2308</Words>
  <Application>Microsoft Office PowerPoint</Application>
  <PresentationFormat>Widescreen</PresentationFormat>
  <Paragraphs>222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ArialMT</vt:lpstr>
      <vt:lpstr>Calibri</vt:lpstr>
      <vt:lpstr>Calibri Light</vt:lpstr>
      <vt:lpstr>Office Theme</vt:lpstr>
      <vt:lpstr>PowerPoint Presentation</vt:lpstr>
      <vt:lpstr>Objectives  </vt:lpstr>
      <vt:lpstr>Under the Children &amp; Families Act 2014 Local Authorities must…  </vt:lpstr>
      <vt:lpstr>Under the Children &amp; Families Act 2014 Local Authorities must…  </vt:lpstr>
      <vt:lpstr> Key tensions to reflect on  </vt:lpstr>
      <vt:lpstr> Key tensions to reflect on  </vt:lpstr>
      <vt:lpstr>Some common challenges at a system level in SEND </vt:lpstr>
      <vt:lpstr>Education, Health and Care Plans (EHCPs)</vt:lpstr>
      <vt:lpstr>Total Dedicated Schools Grant Allocation (£ millions)  </vt:lpstr>
      <vt:lpstr>Headline Figures</vt:lpstr>
      <vt:lpstr>Area SEND Inspection – new regime, new standards - Ofsted &amp; CQC </vt:lpstr>
      <vt:lpstr>Area SEND Inspection – Inspector Evaluation Criteria</vt:lpstr>
      <vt:lpstr>Other things are changing too: Regional DfE, Schools White paper, Home to School Transport &amp; CSC reforms  </vt:lpstr>
      <vt:lpstr>Changes in Health </vt:lpstr>
      <vt:lpstr>It’s a busy space:  Other developments and initiatives  </vt:lpstr>
      <vt:lpstr>The key elements of a good SEND system </vt:lpstr>
      <vt:lpstr>What should LMCS be asking/thinking about?  </vt:lpstr>
      <vt:lpstr>What should LMCS be asking/thinking about. (continued)</vt:lpstr>
      <vt:lpstr>Thank you </vt:lpstr>
      <vt:lpstr>Green Paper – SEND &amp; Alternative Provision</vt:lpstr>
      <vt:lpstr>Green Paper – SEND &amp; Alternative Provision: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Draft – SEND for LMCS</dc:title>
  <dc:creator>Barbara Peacock</dc:creator>
  <cp:lastModifiedBy>deborah glassbrook</cp:lastModifiedBy>
  <cp:revision>54</cp:revision>
  <dcterms:created xsi:type="dcterms:W3CDTF">2023-01-19T16:50:10Z</dcterms:created>
  <dcterms:modified xsi:type="dcterms:W3CDTF">2023-06-06T16:43:17Z</dcterms:modified>
</cp:coreProperties>
</file>