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8"/>
  </p:notesMasterIdLst>
  <p:sldIdLst>
    <p:sldId id="257" r:id="rId6"/>
    <p:sldId id="319" r:id="rId7"/>
    <p:sldId id="297" r:id="rId8"/>
    <p:sldId id="313" r:id="rId9"/>
    <p:sldId id="312" r:id="rId10"/>
    <p:sldId id="311" r:id="rId11"/>
    <p:sldId id="314" r:id="rId12"/>
    <p:sldId id="315" r:id="rId13"/>
    <p:sldId id="316" r:id="rId14"/>
    <p:sldId id="317" r:id="rId15"/>
    <p:sldId id="318"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23F"/>
    <a:srgbClr val="00A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3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Hopkins" userId="f7670321-5fc6-4caf-8cab-7e85b7078177" providerId="ADAL" clId="{32B41284-2071-4357-B674-B7330B7E9F3D}"/>
    <pc:docChg chg="modSld">
      <pc:chgData name="Leanne Hopkins" userId="f7670321-5fc6-4caf-8cab-7e85b7078177" providerId="ADAL" clId="{32B41284-2071-4357-B674-B7330B7E9F3D}" dt="2024-01-08T13:38:15.447" v="1" actId="20577"/>
      <pc:docMkLst>
        <pc:docMk/>
      </pc:docMkLst>
      <pc:sldChg chg="modSp mod">
        <pc:chgData name="Leanne Hopkins" userId="f7670321-5fc6-4caf-8cab-7e85b7078177" providerId="ADAL" clId="{32B41284-2071-4357-B674-B7330B7E9F3D}" dt="2024-01-08T13:38:15.447" v="1" actId="20577"/>
        <pc:sldMkLst>
          <pc:docMk/>
          <pc:sldMk cId="4132020609" sldId="315"/>
        </pc:sldMkLst>
        <pc:spChg chg="mod">
          <ac:chgData name="Leanne Hopkins" userId="f7670321-5fc6-4caf-8cab-7e85b7078177" providerId="ADAL" clId="{32B41284-2071-4357-B674-B7330B7E9F3D}" dt="2024-01-08T13:38:15.447" v="1" actId="20577"/>
          <ac:spMkLst>
            <pc:docMk/>
            <pc:sldMk cId="4132020609" sldId="315"/>
            <ac:spMk id="17" creationId="{F3CF8D0A-25D1-401A-8C96-2F6185F4C8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A877C-800E-4F5D-8364-15DDB7AAB140}" type="datetimeFigureOut">
              <a:rPr lang="en-GB" smtClean="0"/>
              <a:t>08/01/2024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BE21E-BCF9-4B91-8389-09CAC0661103}" type="slidenum">
              <a:rPr lang="en-GB" smtClean="0"/>
              <a:t>‹#›</a:t>
            </a:fld>
            <a:endParaRPr lang="en-GB" dirty="0"/>
          </a:p>
        </p:txBody>
      </p:sp>
    </p:spTree>
    <p:extLst>
      <p:ext uri="{BB962C8B-B14F-4D97-AF65-F5344CB8AC3E}">
        <p14:creationId xmlns:p14="http://schemas.microsoft.com/office/powerpoint/2010/main" val="131815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Title Slide - dark blue">
    <p:spTree>
      <p:nvGrpSpPr>
        <p:cNvPr id="1" name=""/>
        <p:cNvGrpSpPr/>
        <p:nvPr/>
      </p:nvGrpSpPr>
      <p:grpSpPr>
        <a:xfrm>
          <a:off x="0" y="0"/>
          <a:ext cx="0" cy="0"/>
          <a:chOff x="0" y="0"/>
          <a:chExt cx="0" cy="0"/>
        </a:xfrm>
      </p:grpSpPr>
      <p:pic>
        <p:nvPicPr>
          <p:cNvPr id="18" name="Picture 17" descr="Decorative image">
            <a:extLst>
              <a:ext uri="{FF2B5EF4-FFF2-40B4-BE49-F238E27FC236}">
                <a16:creationId xmlns:a16="http://schemas.microsoft.com/office/drawing/2014/main" id="{9FFD2D16-915F-4A68-8C97-F73060351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9"/>
            <a:ext cx="7360777" cy="1363747"/>
          </a:xfrm>
        </p:spPr>
        <p:txBody>
          <a:bodyPr lIns="0" anchor="ctr" anchorCtr="0">
            <a:normAutofit/>
          </a:bodyPr>
          <a:lstStyle>
            <a:lvl1pPr algn="l">
              <a:lnSpc>
                <a:spcPct val="88000"/>
              </a:lnSpc>
              <a:defRPr sz="5000"/>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648129"/>
            <a:ext cx="10752000" cy="1033419"/>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78844"/>
            <a:ext cx="4800000" cy="360000"/>
          </a:xfrm>
        </p:spPr>
        <p:txBody>
          <a:bodyPr>
            <a:noAutofit/>
          </a:bodyPr>
          <a:lstStyle>
            <a:lvl1pPr>
              <a:defRPr sz="1500" b="0">
                <a:solidFill>
                  <a:schemeClr val="bg1"/>
                </a:solidFill>
              </a:defRPr>
            </a:lvl1pPr>
          </a:lstStyle>
          <a:p>
            <a:pPr lvl="0"/>
            <a:r>
              <a:rPr lang="en-US"/>
              <a:t>Click to edit Master text styles</a:t>
            </a:r>
          </a:p>
        </p:txBody>
      </p:sp>
      <p:pic>
        <p:nvPicPr>
          <p:cNvPr id="12" name="Picture 11" descr="IMA, Independent Monitoring Authority, For the Citizens' Rights Agreements">
            <a:extLst>
              <a:ext uri="{FF2B5EF4-FFF2-40B4-BE49-F238E27FC236}">
                <a16:creationId xmlns:a16="http://schemas.microsoft.com/office/drawing/2014/main" id="{C3227EDB-1C01-4974-B185-0B4FA6ACEA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391" y="576675"/>
            <a:ext cx="3483037" cy="1146780"/>
          </a:xfrm>
          <a:prstGeom prst="rect">
            <a:avLst/>
          </a:prstGeom>
        </p:spPr>
      </p:pic>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32000"/>
            <a:ext cx="3600449" cy="1922400"/>
          </a:xfrm>
          <a:noFill/>
        </p:spPr>
        <p:txBody>
          <a:bodyPr anchor="ctr" anchorCtr="0">
            <a:normAutofit/>
          </a:bodyPr>
          <a:lstStyle>
            <a:lvl1pPr algn="ctr">
              <a:defRPr sz="2200">
                <a:solidFill>
                  <a:schemeClr val="tx1"/>
                </a:solidFill>
              </a:defRPr>
            </a:lvl1pPr>
          </a:lstStyle>
          <a:p>
            <a:r>
              <a:rPr lang="en-GB" dirty="0"/>
              <a:t>Optional image (delete if not required)</a:t>
            </a:r>
          </a:p>
        </p:txBody>
      </p:sp>
    </p:spTree>
    <p:extLst>
      <p:ext uri="{BB962C8B-B14F-4D97-AF65-F5344CB8AC3E}">
        <p14:creationId xmlns:p14="http://schemas.microsoft.com/office/powerpoint/2010/main" val="307312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s Title Slide - green">
    <p:spTree>
      <p:nvGrpSpPr>
        <p:cNvPr id="1" name=""/>
        <p:cNvGrpSpPr/>
        <p:nvPr/>
      </p:nvGrpSpPr>
      <p:grpSpPr>
        <a:xfrm>
          <a:off x="0" y="0"/>
          <a:ext cx="0" cy="0"/>
          <a:chOff x="0" y="0"/>
          <a:chExt cx="0" cy="0"/>
        </a:xfrm>
      </p:grpSpPr>
      <p:pic>
        <p:nvPicPr>
          <p:cNvPr id="5" name="Picture 4" descr="Decorative image">
            <a:extLst>
              <a:ext uri="{FF2B5EF4-FFF2-40B4-BE49-F238E27FC236}">
                <a16:creationId xmlns:a16="http://schemas.microsoft.com/office/drawing/2014/main" id="{D3EA4794-BD43-4AD8-A9E3-64BD3455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8"/>
            <a:ext cx="7360777" cy="1931603"/>
          </a:xfrm>
        </p:spPr>
        <p:txBody>
          <a:bodyPr lIns="0" anchor="ctr" anchorCtr="0">
            <a:normAutofit/>
          </a:bodyPr>
          <a:lstStyle>
            <a:lvl1pPr algn="l">
              <a:lnSpc>
                <a:spcPct val="88000"/>
              </a:lnSpc>
              <a:defRPr sz="5000">
                <a:solidFill>
                  <a:schemeClr val="accent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923432"/>
            <a:ext cx="10752000" cy="1067936"/>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89773"/>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24088"/>
            <a:ext cx="3600449" cy="23940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8" name="Picture 7" descr="IMA, Independent Monitoring Authority, For the Citizens' Rights Agreements">
            <a:extLst>
              <a:ext uri="{FF2B5EF4-FFF2-40B4-BE49-F238E27FC236}">
                <a16:creationId xmlns:a16="http://schemas.microsoft.com/office/drawing/2014/main" id="{D403F899-0B8F-46C0-91BE-1BFA110A2E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364624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green">
    <p:spTree>
      <p:nvGrpSpPr>
        <p:cNvPr id="1" name=""/>
        <p:cNvGrpSpPr/>
        <p:nvPr/>
      </p:nvGrpSpPr>
      <p:grpSpPr>
        <a:xfrm>
          <a:off x="0" y="0"/>
          <a:ext cx="0" cy="0"/>
          <a:chOff x="0" y="0"/>
          <a:chExt cx="0" cy="0"/>
        </a:xfrm>
      </p:grpSpPr>
      <p:pic>
        <p:nvPicPr>
          <p:cNvPr id="3" name="Picture 2" descr="Decorative image">
            <a:extLst>
              <a:ext uri="{FF2B5EF4-FFF2-40B4-BE49-F238E27FC236}">
                <a16:creationId xmlns:a16="http://schemas.microsoft.com/office/drawing/2014/main" id="{B1167BEA-E30B-468E-833D-BCE8A8E89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DD2A7A1B-7968-41D6-BCC5-E37579747988}"/>
              </a:ext>
            </a:extLst>
          </p:cNvPr>
          <p:cNvSpPr>
            <a:spLocks noGrp="1"/>
          </p:cNvSpPr>
          <p:nvPr>
            <p:ph type="body" sz="quarter" idx="10"/>
          </p:nvPr>
        </p:nvSpPr>
        <p:spPr>
          <a:xfrm>
            <a:off x="815975" y="2770095"/>
            <a:ext cx="10560000" cy="3294950"/>
          </a:xfrm>
        </p:spPr>
        <p:txBody>
          <a:bodyPr anchor="b" anchorCtr="0">
            <a:normAutofit/>
          </a:bodyPr>
          <a:lstStyle>
            <a:lvl1pPr>
              <a:defRPr sz="1600" b="0">
                <a:solidFill>
                  <a:schemeClr val="bg1"/>
                </a:solidFill>
              </a:defRPr>
            </a:lvl1pPr>
          </a:lstStyle>
          <a:p>
            <a:pPr lvl="0"/>
            <a:r>
              <a:rPr lang="en-US"/>
              <a:t>Click to edit Master text styles</a:t>
            </a:r>
          </a:p>
        </p:txBody>
      </p:sp>
      <p:pic>
        <p:nvPicPr>
          <p:cNvPr id="5" name="Picture 4" descr="IMA, Independent Monitoring Authority, For the Citizens' Rights Agreements">
            <a:extLst>
              <a:ext uri="{FF2B5EF4-FFF2-40B4-BE49-F238E27FC236}">
                <a16:creationId xmlns:a16="http://schemas.microsoft.com/office/drawing/2014/main" id="{42EF6DE6-DD7B-4DEE-A8CA-B7B913D3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167361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ine Title Slide - blue">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C05765C6-E419-4959-A462-FAD62567C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9"/>
            <a:ext cx="7360777" cy="1363747"/>
          </a:xfrm>
        </p:spPr>
        <p:txBody>
          <a:bodyPr lIns="0" anchor="ctr" anchorCtr="0">
            <a:normAutofit/>
          </a:bodyPr>
          <a:lstStyle>
            <a:lvl1pPr algn="l">
              <a:lnSpc>
                <a:spcPct val="88000"/>
              </a:lnSpc>
              <a:defRPr sz="5000">
                <a:solidFill>
                  <a:schemeClr val="accent4"/>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648129"/>
            <a:ext cx="10752000" cy="1033419"/>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78844"/>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32000"/>
            <a:ext cx="3600449" cy="19224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9" name="Picture 8" descr="IMA, Independent Monitoring Authority, For the Citizens' Rights Agreements">
            <a:extLst>
              <a:ext uri="{FF2B5EF4-FFF2-40B4-BE49-F238E27FC236}">
                <a16:creationId xmlns:a16="http://schemas.microsoft.com/office/drawing/2014/main" id="{BFB6DF5C-7663-4514-81B1-47D9F15615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329030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Lines Title Slide - blue">
    <p:spTree>
      <p:nvGrpSpPr>
        <p:cNvPr id="1" name=""/>
        <p:cNvGrpSpPr/>
        <p:nvPr/>
      </p:nvGrpSpPr>
      <p:grpSpPr>
        <a:xfrm>
          <a:off x="0" y="0"/>
          <a:ext cx="0" cy="0"/>
          <a:chOff x="0" y="0"/>
          <a:chExt cx="0" cy="0"/>
        </a:xfrm>
      </p:grpSpPr>
      <p:pic>
        <p:nvPicPr>
          <p:cNvPr id="6" name="Picture 5" descr="Decorative image">
            <a:extLst>
              <a:ext uri="{FF2B5EF4-FFF2-40B4-BE49-F238E27FC236}">
                <a16:creationId xmlns:a16="http://schemas.microsoft.com/office/drawing/2014/main" id="{2548C3D6-BD74-4F0B-9C3C-32089E7FAF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8"/>
            <a:ext cx="7360777" cy="1931603"/>
          </a:xfrm>
        </p:spPr>
        <p:txBody>
          <a:bodyPr lIns="0" anchor="ctr" anchorCtr="0">
            <a:normAutofit/>
          </a:bodyPr>
          <a:lstStyle>
            <a:lvl1pPr algn="l">
              <a:lnSpc>
                <a:spcPct val="88000"/>
              </a:lnSpc>
              <a:defRPr sz="5000">
                <a:solidFill>
                  <a:schemeClr val="accent4"/>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923432"/>
            <a:ext cx="10752000" cy="1067936"/>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89773"/>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24088"/>
            <a:ext cx="3600449" cy="23940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8" name="Picture 7" descr="IMA, Independent Monitoring Authority, For the Citizens' Rights Agreements">
            <a:extLst>
              <a:ext uri="{FF2B5EF4-FFF2-40B4-BE49-F238E27FC236}">
                <a16:creationId xmlns:a16="http://schemas.microsoft.com/office/drawing/2014/main" id="{81972117-2DA1-4211-B31F-D1515705B8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44157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 blue">
    <p:spTree>
      <p:nvGrpSpPr>
        <p:cNvPr id="1" name=""/>
        <p:cNvGrpSpPr/>
        <p:nvPr/>
      </p:nvGrpSpPr>
      <p:grpSpPr>
        <a:xfrm>
          <a:off x="0" y="0"/>
          <a:ext cx="0" cy="0"/>
          <a:chOff x="0" y="0"/>
          <a:chExt cx="0" cy="0"/>
        </a:xfrm>
      </p:grpSpPr>
      <p:pic>
        <p:nvPicPr>
          <p:cNvPr id="4" name="Picture 3" descr="Decorative image">
            <a:extLst>
              <a:ext uri="{FF2B5EF4-FFF2-40B4-BE49-F238E27FC236}">
                <a16:creationId xmlns:a16="http://schemas.microsoft.com/office/drawing/2014/main" id="{7573090D-1487-4833-A3DC-80A9187D3D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DD2A7A1B-7968-41D6-BCC5-E37579747988}"/>
              </a:ext>
            </a:extLst>
          </p:cNvPr>
          <p:cNvSpPr>
            <a:spLocks noGrp="1"/>
          </p:cNvSpPr>
          <p:nvPr>
            <p:ph type="body" sz="quarter" idx="10"/>
          </p:nvPr>
        </p:nvSpPr>
        <p:spPr>
          <a:xfrm>
            <a:off x="815975" y="2770095"/>
            <a:ext cx="10560000" cy="3294950"/>
          </a:xfrm>
        </p:spPr>
        <p:txBody>
          <a:bodyPr anchor="b" anchorCtr="0">
            <a:normAutofit/>
          </a:bodyPr>
          <a:lstStyle>
            <a:lvl1pPr>
              <a:defRPr sz="1600" b="0">
                <a:solidFill>
                  <a:schemeClr val="bg1"/>
                </a:solidFill>
              </a:defRPr>
            </a:lvl1pPr>
          </a:lstStyle>
          <a:p>
            <a:pPr lvl="0"/>
            <a:r>
              <a:rPr lang="en-US"/>
              <a:t>Click to edit Master text styles</a:t>
            </a:r>
          </a:p>
        </p:txBody>
      </p:sp>
      <p:pic>
        <p:nvPicPr>
          <p:cNvPr id="5" name="Picture 4" descr="IMA, Independent Monitoring Authority, For the Citizens' Rights Agreements">
            <a:extLst>
              <a:ext uri="{FF2B5EF4-FFF2-40B4-BE49-F238E27FC236}">
                <a16:creationId xmlns:a16="http://schemas.microsoft.com/office/drawing/2014/main" id="{B57A2320-2470-47A9-853A-06E1ACE91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391" y="576675"/>
            <a:ext cx="3483037" cy="1146780"/>
          </a:xfrm>
          <a:prstGeom prst="rect">
            <a:avLst/>
          </a:prstGeom>
        </p:spPr>
      </p:pic>
    </p:spTree>
    <p:extLst>
      <p:ext uri="{BB962C8B-B14F-4D97-AF65-F5344CB8AC3E}">
        <p14:creationId xmlns:p14="http://schemas.microsoft.com/office/powerpoint/2010/main" val="232958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Line Title Slide - purple">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A118EE10-C901-40F3-9FF6-76EBF887FA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9"/>
            <a:ext cx="7360777" cy="1363747"/>
          </a:xfrm>
        </p:spPr>
        <p:txBody>
          <a:bodyPr lIns="0" anchor="ctr" anchorCtr="0">
            <a:normAutofit/>
          </a:bodyPr>
          <a:lstStyle>
            <a:lvl1pPr algn="l">
              <a:lnSpc>
                <a:spcPct val="88000"/>
              </a:lnSpc>
              <a:defRPr sz="5000">
                <a:solidFill>
                  <a:schemeClr val="accent5"/>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648129"/>
            <a:ext cx="10752000" cy="1033419"/>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78844"/>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32000"/>
            <a:ext cx="3600449" cy="19224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9" name="Picture 8" descr="IMA, Independent Monitoring Authority, For the Citizens' Rights Agreements">
            <a:extLst>
              <a:ext uri="{FF2B5EF4-FFF2-40B4-BE49-F238E27FC236}">
                <a16:creationId xmlns:a16="http://schemas.microsoft.com/office/drawing/2014/main" id="{772EAFD1-914C-44C8-8547-759C1CEB57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1826193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Lines Title Slide - purple">
    <p:spTree>
      <p:nvGrpSpPr>
        <p:cNvPr id="1" name=""/>
        <p:cNvGrpSpPr/>
        <p:nvPr/>
      </p:nvGrpSpPr>
      <p:grpSpPr>
        <a:xfrm>
          <a:off x="0" y="0"/>
          <a:ext cx="0" cy="0"/>
          <a:chOff x="0" y="0"/>
          <a:chExt cx="0" cy="0"/>
        </a:xfrm>
      </p:grpSpPr>
      <p:pic>
        <p:nvPicPr>
          <p:cNvPr id="5" name="Picture 4" descr="Decorative image">
            <a:extLst>
              <a:ext uri="{FF2B5EF4-FFF2-40B4-BE49-F238E27FC236}">
                <a16:creationId xmlns:a16="http://schemas.microsoft.com/office/drawing/2014/main" id="{7DBA1A1B-4F14-4F3C-99BE-347DCB8B2D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8"/>
            <a:ext cx="7360777" cy="1931603"/>
          </a:xfrm>
        </p:spPr>
        <p:txBody>
          <a:bodyPr lIns="0" anchor="ctr" anchorCtr="0">
            <a:normAutofit/>
          </a:bodyPr>
          <a:lstStyle>
            <a:lvl1pPr algn="l">
              <a:lnSpc>
                <a:spcPct val="88000"/>
              </a:lnSpc>
              <a:defRPr sz="5000">
                <a:solidFill>
                  <a:schemeClr val="accent5"/>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923432"/>
            <a:ext cx="10752000" cy="1067936"/>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89773"/>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24088"/>
            <a:ext cx="3600449" cy="23940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8" name="Picture 7" descr="IMA, Independent Monitoring Authority, For the Citizens' Rights Agreements">
            <a:extLst>
              <a:ext uri="{FF2B5EF4-FFF2-40B4-BE49-F238E27FC236}">
                <a16:creationId xmlns:a16="http://schemas.microsoft.com/office/drawing/2014/main" id="{184F781D-85FB-4F44-B4F8-867189874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35166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purple">
    <p:spTree>
      <p:nvGrpSpPr>
        <p:cNvPr id="1" name=""/>
        <p:cNvGrpSpPr/>
        <p:nvPr/>
      </p:nvGrpSpPr>
      <p:grpSpPr>
        <a:xfrm>
          <a:off x="0" y="0"/>
          <a:ext cx="0" cy="0"/>
          <a:chOff x="0" y="0"/>
          <a:chExt cx="0" cy="0"/>
        </a:xfrm>
      </p:grpSpPr>
      <p:pic>
        <p:nvPicPr>
          <p:cNvPr id="3" name="Picture 2" descr="Decorative image">
            <a:extLst>
              <a:ext uri="{FF2B5EF4-FFF2-40B4-BE49-F238E27FC236}">
                <a16:creationId xmlns:a16="http://schemas.microsoft.com/office/drawing/2014/main" id="{7BE7168B-52AE-448E-A024-62BDF68C7B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DD2A7A1B-7968-41D6-BCC5-E37579747988}"/>
              </a:ext>
            </a:extLst>
          </p:cNvPr>
          <p:cNvSpPr>
            <a:spLocks noGrp="1"/>
          </p:cNvSpPr>
          <p:nvPr>
            <p:ph type="body" sz="quarter" idx="10"/>
          </p:nvPr>
        </p:nvSpPr>
        <p:spPr>
          <a:xfrm>
            <a:off x="815975" y="2770095"/>
            <a:ext cx="10560000" cy="3294950"/>
          </a:xfrm>
        </p:spPr>
        <p:txBody>
          <a:bodyPr anchor="b" anchorCtr="0">
            <a:normAutofit/>
          </a:bodyPr>
          <a:lstStyle>
            <a:lvl1pPr>
              <a:defRPr sz="1600" b="0">
                <a:solidFill>
                  <a:schemeClr val="bg1"/>
                </a:solidFill>
              </a:defRPr>
            </a:lvl1pPr>
          </a:lstStyle>
          <a:p>
            <a:pPr lvl="0"/>
            <a:r>
              <a:rPr lang="en-US"/>
              <a:t>Click to edit Master text styles</a:t>
            </a:r>
          </a:p>
        </p:txBody>
      </p:sp>
      <p:pic>
        <p:nvPicPr>
          <p:cNvPr id="5" name="Picture 4" descr="IMA, Independent Monitoring Authority, For the Citizens' Rights Agreements">
            <a:extLst>
              <a:ext uri="{FF2B5EF4-FFF2-40B4-BE49-F238E27FC236}">
                <a16:creationId xmlns:a16="http://schemas.microsoft.com/office/drawing/2014/main" id="{110F023B-DE4F-4555-AAF7-46A8BFAA06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1799675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Line Title Slide - red">
    <p:spTree>
      <p:nvGrpSpPr>
        <p:cNvPr id="1" name=""/>
        <p:cNvGrpSpPr/>
        <p:nvPr/>
      </p:nvGrpSpPr>
      <p:grpSpPr>
        <a:xfrm>
          <a:off x="0" y="0"/>
          <a:ext cx="0" cy="0"/>
          <a:chOff x="0" y="0"/>
          <a:chExt cx="0" cy="0"/>
        </a:xfrm>
      </p:grpSpPr>
      <p:pic>
        <p:nvPicPr>
          <p:cNvPr id="8" name="Picture 7" descr="Decorative image">
            <a:extLst>
              <a:ext uri="{FF2B5EF4-FFF2-40B4-BE49-F238E27FC236}">
                <a16:creationId xmlns:a16="http://schemas.microsoft.com/office/drawing/2014/main" id="{7D1F9FC1-DB9F-46CE-9B94-B957D2E809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9"/>
            <a:ext cx="7360777" cy="1363747"/>
          </a:xfrm>
        </p:spPr>
        <p:txBody>
          <a:bodyPr lIns="0" anchor="ctr" anchorCtr="0">
            <a:normAutofit/>
          </a:bodyPr>
          <a:lstStyle>
            <a:lvl1pPr algn="l">
              <a:lnSpc>
                <a:spcPct val="88000"/>
              </a:lnSpc>
              <a:defRPr sz="5000">
                <a:solidFill>
                  <a:schemeClr val="accent3"/>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648129"/>
            <a:ext cx="10752000" cy="1033419"/>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78844"/>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32000"/>
            <a:ext cx="3600449" cy="19224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9" name="Picture 8" descr="IMA, Independent Monitoring Authority, For the Citizens' Rights Agreements">
            <a:extLst>
              <a:ext uri="{FF2B5EF4-FFF2-40B4-BE49-F238E27FC236}">
                <a16:creationId xmlns:a16="http://schemas.microsoft.com/office/drawing/2014/main" id="{125F82E8-82AF-4B3D-92F8-5E5A2A5220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289257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s Title Slide - red">
    <p:spTree>
      <p:nvGrpSpPr>
        <p:cNvPr id="1" name=""/>
        <p:cNvGrpSpPr/>
        <p:nvPr/>
      </p:nvGrpSpPr>
      <p:grpSpPr>
        <a:xfrm>
          <a:off x="0" y="0"/>
          <a:ext cx="0" cy="0"/>
          <a:chOff x="0" y="0"/>
          <a:chExt cx="0" cy="0"/>
        </a:xfrm>
      </p:grpSpPr>
      <p:pic>
        <p:nvPicPr>
          <p:cNvPr id="6" name="Picture 5" descr="Decorative image">
            <a:extLst>
              <a:ext uri="{FF2B5EF4-FFF2-40B4-BE49-F238E27FC236}">
                <a16:creationId xmlns:a16="http://schemas.microsoft.com/office/drawing/2014/main" id="{F056EC31-C79D-40F9-A29A-BD46BAA35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8"/>
            <a:ext cx="7360777" cy="1931603"/>
          </a:xfrm>
        </p:spPr>
        <p:txBody>
          <a:bodyPr lIns="0" anchor="ctr" anchorCtr="0">
            <a:normAutofit/>
          </a:bodyPr>
          <a:lstStyle>
            <a:lvl1pPr algn="l">
              <a:lnSpc>
                <a:spcPct val="88000"/>
              </a:lnSpc>
              <a:defRPr sz="5000">
                <a:solidFill>
                  <a:schemeClr val="accent3"/>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923432"/>
            <a:ext cx="10752000" cy="1067936"/>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89773"/>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24088"/>
            <a:ext cx="3600449" cy="23940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8" name="Picture 7" descr="IMA, Independent Monitoring Authority, For the Citizens' Rights Agreements">
            <a:extLst>
              <a:ext uri="{FF2B5EF4-FFF2-40B4-BE49-F238E27FC236}">
                <a16:creationId xmlns:a16="http://schemas.microsoft.com/office/drawing/2014/main" id="{4B5AEA11-9012-4B87-BC11-D8523BCEEB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122734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Lines Title Slide - dark blue">
    <p:spTree>
      <p:nvGrpSpPr>
        <p:cNvPr id="1" name=""/>
        <p:cNvGrpSpPr/>
        <p:nvPr/>
      </p:nvGrpSpPr>
      <p:grpSpPr>
        <a:xfrm>
          <a:off x="0" y="0"/>
          <a:ext cx="0" cy="0"/>
          <a:chOff x="0" y="0"/>
          <a:chExt cx="0" cy="0"/>
        </a:xfrm>
      </p:grpSpPr>
      <p:pic>
        <p:nvPicPr>
          <p:cNvPr id="16" name="Picture 15" descr="Decorative image">
            <a:extLst>
              <a:ext uri="{FF2B5EF4-FFF2-40B4-BE49-F238E27FC236}">
                <a16:creationId xmlns:a16="http://schemas.microsoft.com/office/drawing/2014/main" id="{970E027E-A96D-458D-822E-277F2CD5D0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8"/>
            <a:ext cx="7360777" cy="1931603"/>
          </a:xfrm>
        </p:spPr>
        <p:txBody>
          <a:bodyPr lIns="0" anchor="ctr" anchorCtr="0">
            <a:normAutofit/>
          </a:bodyPr>
          <a:lstStyle>
            <a:lvl1pPr algn="l">
              <a:lnSpc>
                <a:spcPct val="88000"/>
              </a:lnSpc>
              <a:defRPr sz="5000"/>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923432"/>
            <a:ext cx="10752000" cy="1067936"/>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89773"/>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24088"/>
            <a:ext cx="3600449" cy="23940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8" name="Picture 7" descr="IMA, Independent Monitoring Authority, For the Citizens' Rights Agreements">
            <a:extLst>
              <a:ext uri="{FF2B5EF4-FFF2-40B4-BE49-F238E27FC236}">
                <a16:creationId xmlns:a16="http://schemas.microsoft.com/office/drawing/2014/main" id="{A16EA31E-840F-4DC7-A137-CAE79FB40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286637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 red">
    <p:spTree>
      <p:nvGrpSpPr>
        <p:cNvPr id="1" name=""/>
        <p:cNvGrpSpPr/>
        <p:nvPr/>
      </p:nvGrpSpPr>
      <p:grpSpPr>
        <a:xfrm>
          <a:off x="0" y="0"/>
          <a:ext cx="0" cy="0"/>
          <a:chOff x="0" y="0"/>
          <a:chExt cx="0" cy="0"/>
        </a:xfrm>
      </p:grpSpPr>
      <p:pic>
        <p:nvPicPr>
          <p:cNvPr id="4" name="Picture 3" descr="Decorative image">
            <a:extLst>
              <a:ext uri="{FF2B5EF4-FFF2-40B4-BE49-F238E27FC236}">
                <a16:creationId xmlns:a16="http://schemas.microsoft.com/office/drawing/2014/main" id="{111DBCD3-3177-4AE0-9719-D7ADAA246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DD2A7A1B-7968-41D6-BCC5-E37579747988}"/>
              </a:ext>
            </a:extLst>
          </p:cNvPr>
          <p:cNvSpPr>
            <a:spLocks noGrp="1"/>
          </p:cNvSpPr>
          <p:nvPr>
            <p:ph type="body" sz="quarter" idx="10"/>
          </p:nvPr>
        </p:nvSpPr>
        <p:spPr>
          <a:xfrm>
            <a:off x="815975" y="2770095"/>
            <a:ext cx="10560000" cy="3294950"/>
          </a:xfrm>
        </p:spPr>
        <p:txBody>
          <a:bodyPr anchor="b" anchorCtr="0">
            <a:normAutofit/>
          </a:bodyPr>
          <a:lstStyle>
            <a:lvl1pPr>
              <a:defRPr sz="1600" b="0">
                <a:solidFill>
                  <a:schemeClr val="bg1"/>
                </a:solidFill>
              </a:defRPr>
            </a:lvl1pPr>
          </a:lstStyle>
          <a:p>
            <a:pPr lvl="0"/>
            <a:r>
              <a:rPr lang="en-US"/>
              <a:t>Click to edit Master text styles</a:t>
            </a:r>
          </a:p>
        </p:txBody>
      </p:sp>
      <p:pic>
        <p:nvPicPr>
          <p:cNvPr id="6" name="Picture 5" descr="IMA, Independent Monitoring Authority, For the Citizens' Rights Agreements">
            <a:extLst>
              <a:ext uri="{FF2B5EF4-FFF2-40B4-BE49-F238E27FC236}">
                <a16:creationId xmlns:a16="http://schemas.microsoft.com/office/drawing/2014/main" id="{5EFFD9C8-222B-40EC-9F2E-94FD65EC6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48539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FBFE64F3-10C1-405D-BDB1-07F9ED6D22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8E294D-78B4-47CF-8FAF-7DD2C14D7D56}"/>
              </a:ext>
            </a:extLst>
          </p:cNvPr>
          <p:cNvSpPr>
            <a:spLocks noGrp="1"/>
          </p:cNvSpPr>
          <p:nvPr>
            <p:ph type="title"/>
          </p:nvPr>
        </p:nvSpPr>
        <p:spPr>
          <a:xfrm>
            <a:off x="721360" y="2438514"/>
            <a:ext cx="10629477" cy="2074460"/>
          </a:xfrm>
        </p:spPr>
        <p:txBody>
          <a:bodyPr lIns="0" anchor="ctr" anchorCtr="0">
            <a:normAutofit/>
          </a:bodyPr>
          <a:lstStyle>
            <a:lvl1pPr>
              <a:defRPr sz="5000"/>
            </a:lvl1pPr>
          </a:lstStyle>
          <a:p>
            <a:r>
              <a:rPr lang="en-GB" noProof="0"/>
              <a:t>Click to edit Master title style</a:t>
            </a:r>
          </a:p>
        </p:txBody>
      </p:sp>
      <p:sp>
        <p:nvSpPr>
          <p:cNvPr id="3" name="Text Placeholder 2">
            <a:extLst>
              <a:ext uri="{FF2B5EF4-FFF2-40B4-BE49-F238E27FC236}">
                <a16:creationId xmlns:a16="http://schemas.microsoft.com/office/drawing/2014/main" id="{17141583-4CAA-4952-8021-355082E17B42}"/>
              </a:ext>
            </a:extLst>
          </p:cNvPr>
          <p:cNvSpPr>
            <a:spLocks noGrp="1"/>
          </p:cNvSpPr>
          <p:nvPr>
            <p:ph type="body" idx="1"/>
          </p:nvPr>
        </p:nvSpPr>
        <p:spPr>
          <a:xfrm>
            <a:off x="717974" y="4965700"/>
            <a:ext cx="10629477" cy="1346200"/>
          </a:xfrm>
        </p:spPr>
        <p:txBody>
          <a:bodyPr lIns="0">
            <a:normAutofit/>
          </a:bodyPr>
          <a:lstStyle>
            <a:lvl1pPr marL="0" indent="0">
              <a:buNone/>
              <a:defRPr sz="2700">
                <a:solidFill>
                  <a:srgbClr val="0C223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a:t>Click to edit Master text styles</a:t>
            </a:r>
          </a:p>
        </p:txBody>
      </p:sp>
    </p:spTree>
    <p:extLst>
      <p:ext uri="{BB962C8B-B14F-4D97-AF65-F5344CB8AC3E}">
        <p14:creationId xmlns:p14="http://schemas.microsoft.com/office/powerpoint/2010/main" val="318182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Independent Monitoring Authority">
            <a:extLst>
              <a:ext uri="{FF2B5EF4-FFF2-40B4-BE49-F238E27FC236}">
                <a16:creationId xmlns:a16="http://schemas.microsoft.com/office/drawing/2014/main" id="{58DE34D8-2F00-4E69-B433-A3420C300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E5FC03-0A67-421C-B916-9416F8DFCC3E}"/>
              </a:ext>
            </a:extLst>
          </p:cNvPr>
          <p:cNvSpPr>
            <a:spLocks noGrp="1"/>
          </p:cNvSpPr>
          <p:nvPr>
            <p:ph type="title"/>
          </p:nvPr>
        </p:nvSpPr>
        <p:spPr/>
        <p:txBody>
          <a:bodyPr lIns="0"/>
          <a:lstStyle/>
          <a:p>
            <a:r>
              <a:rPr lang="en-GB" noProof="0"/>
              <a:t>Click to edit Master title style</a:t>
            </a:r>
          </a:p>
        </p:txBody>
      </p:sp>
      <p:sp>
        <p:nvSpPr>
          <p:cNvPr id="3" name="Content Placeholder 2">
            <a:extLst>
              <a:ext uri="{FF2B5EF4-FFF2-40B4-BE49-F238E27FC236}">
                <a16:creationId xmlns:a16="http://schemas.microsoft.com/office/drawing/2014/main" id="{2207ADC3-18C2-4B44-B8DF-8402CA4748A8}"/>
              </a:ext>
            </a:extLst>
          </p:cNvPr>
          <p:cNvSpPr>
            <a:spLocks noGrp="1"/>
          </p:cNvSpPr>
          <p:nvPr>
            <p:ph idx="1"/>
          </p:nvPr>
        </p:nvSpPr>
        <p:spPr/>
        <p:txBody>
          <a:bodyPr l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8906FA5E-C79F-414D-BBE1-678E471A154F}"/>
              </a:ext>
            </a:extLst>
          </p:cNvPr>
          <p:cNvSpPr>
            <a:spLocks noGrp="1"/>
          </p:cNvSpPr>
          <p:nvPr>
            <p:ph type="ftr" sz="quarter" idx="11"/>
          </p:nvPr>
        </p:nvSpPr>
        <p:spPr/>
        <p:txBody>
          <a:bodyPr/>
          <a:lstStyle/>
          <a:p>
            <a:r>
              <a:rPr lang="en-GB" dirty="0"/>
              <a:t>Use the header and footer option on the Insert ribbon to edit this text</a:t>
            </a:r>
          </a:p>
        </p:txBody>
      </p:sp>
      <p:sp>
        <p:nvSpPr>
          <p:cNvPr id="6" name="Slide Number Placeholder 5">
            <a:extLst>
              <a:ext uri="{FF2B5EF4-FFF2-40B4-BE49-F238E27FC236}">
                <a16:creationId xmlns:a16="http://schemas.microsoft.com/office/drawing/2014/main" id="{52AA7F00-61D4-4F36-BCF4-7611475D72B3}"/>
              </a:ext>
            </a:extLst>
          </p:cNvPr>
          <p:cNvSpPr>
            <a:spLocks noGrp="1"/>
          </p:cNvSpPr>
          <p:nvPr>
            <p:ph type="sldNum" sz="quarter" idx="12"/>
          </p:nvPr>
        </p:nvSpPr>
        <p:spPr/>
        <p:txBody>
          <a:bodyPr/>
          <a:lstStyle/>
          <a:p>
            <a:fld id="{AE48BC5E-ABD1-4C35-A030-30A7D2BE41A4}" type="slidenum">
              <a:rPr lang="en-GB" smtClean="0"/>
              <a:t>‹#›</a:t>
            </a:fld>
            <a:endParaRPr lang="en-GB" dirty="0"/>
          </a:p>
        </p:txBody>
      </p:sp>
    </p:spTree>
    <p:extLst>
      <p:ext uri="{BB962C8B-B14F-4D97-AF65-F5344CB8AC3E}">
        <p14:creationId xmlns:p14="http://schemas.microsoft.com/office/powerpoint/2010/main" val="172770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dependent Monitoring Authority">
            <a:extLst>
              <a:ext uri="{FF2B5EF4-FFF2-40B4-BE49-F238E27FC236}">
                <a16:creationId xmlns:a16="http://schemas.microsoft.com/office/drawing/2014/main" id="{3697BDE0-F09C-4574-86BA-633291A9AB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DF37A3-EF5C-4A5D-B35F-34509ED644CA}"/>
              </a:ext>
            </a:extLst>
          </p:cNvPr>
          <p:cNvSpPr>
            <a:spLocks noGrp="1"/>
          </p:cNvSpPr>
          <p:nvPr>
            <p:ph type="title"/>
          </p:nvPr>
        </p:nvSpPr>
        <p:spPr/>
        <p:txBody>
          <a:bodyPr lIns="0"/>
          <a:lstStyle/>
          <a:p>
            <a:r>
              <a:rPr lang="en-GB" noProof="0"/>
              <a:t>Click to edit Master title style</a:t>
            </a:r>
          </a:p>
        </p:txBody>
      </p:sp>
      <p:sp>
        <p:nvSpPr>
          <p:cNvPr id="3" name="Content Placeholder 2">
            <a:extLst>
              <a:ext uri="{FF2B5EF4-FFF2-40B4-BE49-F238E27FC236}">
                <a16:creationId xmlns:a16="http://schemas.microsoft.com/office/drawing/2014/main" id="{1961D26A-8B8B-4724-B0D0-89BE9A7B76B4}"/>
              </a:ext>
            </a:extLst>
          </p:cNvPr>
          <p:cNvSpPr>
            <a:spLocks noGrp="1"/>
          </p:cNvSpPr>
          <p:nvPr>
            <p:ph sz="half" idx="1"/>
          </p:nvPr>
        </p:nvSpPr>
        <p:spPr>
          <a:xfrm>
            <a:off x="767989" y="1476000"/>
            <a:ext cx="5251811" cy="4701600"/>
          </a:xfrm>
        </p:spPr>
        <p:txBody>
          <a:bodyPr l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E62C26DD-80F5-42CD-B8B9-5674FD1E8665}"/>
              </a:ext>
            </a:extLst>
          </p:cNvPr>
          <p:cNvSpPr>
            <a:spLocks noGrp="1"/>
          </p:cNvSpPr>
          <p:nvPr>
            <p:ph sz="half" idx="2"/>
          </p:nvPr>
        </p:nvSpPr>
        <p:spPr>
          <a:xfrm>
            <a:off x="6172200" y="1475363"/>
            <a:ext cx="5251789" cy="4701600"/>
          </a:xfrm>
        </p:spPr>
        <p:txBody>
          <a:bodyPr l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F9373D10-1AAF-4482-BE4B-C4FF44FFDC96}"/>
              </a:ext>
            </a:extLst>
          </p:cNvPr>
          <p:cNvSpPr>
            <a:spLocks noGrp="1"/>
          </p:cNvSpPr>
          <p:nvPr>
            <p:ph type="ftr" sz="quarter" idx="11"/>
          </p:nvPr>
        </p:nvSpPr>
        <p:spPr/>
        <p:txBody>
          <a:bodyPr/>
          <a:lstStyle/>
          <a:p>
            <a:r>
              <a:rPr lang="en-GB" dirty="0"/>
              <a:t>Use the header and footer option on the Insert ribbon to edit this text</a:t>
            </a:r>
          </a:p>
        </p:txBody>
      </p:sp>
      <p:sp>
        <p:nvSpPr>
          <p:cNvPr id="7" name="Slide Number Placeholder 6">
            <a:extLst>
              <a:ext uri="{FF2B5EF4-FFF2-40B4-BE49-F238E27FC236}">
                <a16:creationId xmlns:a16="http://schemas.microsoft.com/office/drawing/2014/main" id="{A3BE6577-1281-45B0-9C3E-57864D396AE6}"/>
              </a:ext>
            </a:extLst>
          </p:cNvPr>
          <p:cNvSpPr>
            <a:spLocks noGrp="1"/>
          </p:cNvSpPr>
          <p:nvPr>
            <p:ph type="sldNum" sz="quarter" idx="12"/>
          </p:nvPr>
        </p:nvSpPr>
        <p:spPr/>
        <p:txBody>
          <a:bodyPr/>
          <a:lstStyle/>
          <a:p>
            <a:fld id="{AE48BC5E-ABD1-4C35-A030-30A7D2BE41A4}" type="slidenum">
              <a:rPr lang="en-GB" smtClean="0"/>
              <a:t>‹#›</a:t>
            </a:fld>
            <a:endParaRPr lang="en-GB" dirty="0"/>
          </a:p>
        </p:txBody>
      </p:sp>
    </p:spTree>
    <p:extLst>
      <p:ext uri="{BB962C8B-B14F-4D97-AF65-F5344CB8AC3E}">
        <p14:creationId xmlns:p14="http://schemas.microsoft.com/office/powerpoint/2010/main" val="86275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pic>
        <p:nvPicPr>
          <p:cNvPr id="8" name="Picture 7" descr="Independent Monitoring Authority">
            <a:extLst>
              <a:ext uri="{FF2B5EF4-FFF2-40B4-BE49-F238E27FC236}">
                <a16:creationId xmlns:a16="http://schemas.microsoft.com/office/drawing/2014/main" id="{3697BDE0-F09C-4574-86BA-633291A9AB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DF37A3-EF5C-4A5D-B35F-34509ED644CA}"/>
              </a:ext>
            </a:extLst>
          </p:cNvPr>
          <p:cNvSpPr>
            <a:spLocks noGrp="1"/>
          </p:cNvSpPr>
          <p:nvPr>
            <p:ph type="title"/>
          </p:nvPr>
        </p:nvSpPr>
        <p:spPr/>
        <p:txBody>
          <a:bodyPr lIns="0"/>
          <a:lstStyle/>
          <a:p>
            <a:r>
              <a:rPr lang="en-GB" noProof="0"/>
              <a:t>Click to edit Master title style</a:t>
            </a:r>
          </a:p>
        </p:txBody>
      </p:sp>
      <p:sp>
        <p:nvSpPr>
          <p:cNvPr id="3" name="Content Placeholder 2">
            <a:extLst>
              <a:ext uri="{FF2B5EF4-FFF2-40B4-BE49-F238E27FC236}">
                <a16:creationId xmlns:a16="http://schemas.microsoft.com/office/drawing/2014/main" id="{1961D26A-8B8B-4724-B0D0-89BE9A7B76B4}"/>
              </a:ext>
            </a:extLst>
          </p:cNvPr>
          <p:cNvSpPr>
            <a:spLocks noGrp="1"/>
          </p:cNvSpPr>
          <p:nvPr>
            <p:ph sz="half" idx="1"/>
          </p:nvPr>
        </p:nvSpPr>
        <p:spPr>
          <a:xfrm>
            <a:off x="767989" y="1476000"/>
            <a:ext cx="5251811" cy="4701600"/>
          </a:xfrm>
        </p:spPr>
        <p:txBody>
          <a:bodyPr lIns="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F9373D10-1AAF-4482-BE4B-C4FF44FFDC96}"/>
              </a:ext>
            </a:extLst>
          </p:cNvPr>
          <p:cNvSpPr>
            <a:spLocks noGrp="1"/>
          </p:cNvSpPr>
          <p:nvPr>
            <p:ph type="ftr" sz="quarter" idx="11"/>
          </p:nvPr>
        </p:nvSpPr>
        <p:spPr/>
        <p:txBody>
          <a:bodyPr/>
          <a:lstStyle/>
          <a:p>
            <a:r>
              <a:rPr lang="en-GB" dirty="0"/>
              <a:t>Use the header and footer option on the Insert ribbon to edit this text</a:t>
            </a:r>
          </a:p>
        </p:txBody>
      </p:sp>
      <p:sp>
        <p:nvSpPr>
          <p:cNvPr id="7" name="Slide Number Placeholder 6">
            <a:extLst>
              <a:ext uri="{FF2B5EF4-FFF2-40B4-BE49-F238E27FC236}">
                <a16:creationId xmlns:a16="http://schemas.microsoft.com/office/drawing/2014/main" id="{A3BE6577-1281-45B0-9C3E-57864D396AE6}"/>
              </a:ext>
            </a:extLst>
          </p:cNvPr>
          <p:cNvSpPr>
            <a:spLocks noGrp="1"/>
          </p:cNvSpPr>
          <p:nvPr>
            <p:ph type="sldNum" sz="quarter" idx="12"/>
          </p:nvPr>
        </p:nvSpPr>
        <p:spPr/>
        <p:txBody>
          <a:bodyPr/>
          <a:lstStyle/>
          <a:p>
            <a:fld id="{AE48BC5E-ABD1-4C35-A030-30A7D2BE41A4}" type="slidenum">
              <a:rPr lang="en-GB" smtClean="0"/>
              <a:t>‹#›</a:t>
            </a:fld>
            <a:endParaRPr lang="en-GB" dirty="0"/>
          </a:p>
        </p:txBody>
      </p:sp>
      <p:sp>
        <p:nvSpPr>
          <p:cNvPr id="11" name="Text Placeholder 10">
            <a:extLst>
              <a:ext uri="{FF2B5EF4-FFF2-40B4-BE49-F238E27FC236}">
                <a16:creationId xmlns:a16="http://schemas.microsoft.com/office/drawing/2014/main" id="{E7939524-CD9F-4139-A6BB-1BE66F736FF1}"/>
              </a:ext>
            </a:extLst>
          </p:cNvPr>
          <p:cNvSpPr>
            <a:spLocks noGrp="1"/>
          </p:cNvSpPr>
          <p:nvPr>
            <p:ph type="body" sz="quarter" idx="13"/>
          </p:nvPr>
        </p:nvSpPr>
        <p:spPr>
          <a:xfrm>
            <a:off x="6172200" y="1476000"/>
            <a:ext cx="5251451" cy="4701600"/>
          </a:xfrm>
          <a:solidFill>
            <a:srgbClr val="D6CAD7"/>
          </a:solidFill>
        </p:spPr>
        <p:txBody>
          <a:bodyPr lIns="144000" tIns="144000" rIns="144000" bIns="144000">
            <a:normAutofit/>
          </a:bodyPr>
          <a:lstStyle>
            <a:lvl1pPr>
              <a:defRPr sz="18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3556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descr="Independent Monitoring Authority">
            <a:extLst>
              <a:ext uri="{FF2B5EF4-FFF2-40B4-BE49-F238E27FC236}">
                <a16:creationId xmlns:a16="http://schemas.microsoft.com/office/drawing/2014/main" id="{58DE34D8-2F00-4E69-B433-A3420C3000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E5FC03-0A67-421C-B916-9416F8DFCC3E}"/>
              </a:ext>
            </a:extLst>
          </p:cNvPr>
          <p:cNvSpPr>
            <a:spLocks noGrp="1"/>
          </p:cNvSpPr>
          <p:nvPr>
            <p:ph type="title"/>
          </p:nvPr>
        </p:nvSpPr>
        <p:spPr/>
        <p:txBody>
          <a:bodyPr lIns="0"/>
          <a:lstStyle/>
          <a:p>
            <a:r>
              <a:rPr lang="en-GB" noProof="0"/>
              <a:t>Click to edit Master title style</a:t>
            </a:r>
          </a:p>
        </p:txBody>
      </p:sp>
      <p:sp>
        <p:nvSpPr>
          <p:cNvPr id="5" name="Footer Placeholder 4">
            <a:extLst>
              <a:ext uri="{FF2B5EF4-FFF2-40B4-BE49-F238E27FC236}">
                <a16:creationId xmlns:a16="http://schemas.microsoft.com/office/drawing/2014/main" id="{8906FA5E-C79F-414D-BBE1-678E471A154F}"/>
              </a:ext>
            </a:extLst>
          </p:cNvPr>
          <p:cNvSpPr>
            <a:spLocks noGrp="1"/>
          </p:cNvSpPr>
          <p:nvPr>
            <p:ph type="ftr" sz="quarter" idx="11"/>
          </p:nvPr>
        </p:nvSpPr>
        <p:spPr/>
        <p:txBody>
          <a:bodyPr/>
          <a:lstStyle/>
          <a:p>
            <a:r>
              <a:rPr lang="en-GB" dirty="0"/>
              <a:t>Use the header and footer option on the Insert ribbon to edit this text</a:t>
            </a:r>
          </a:p>
        </p:txBody>
      </p:sp>
      <p:sp>
        <p:nvSpPr>
          <p:cNvPr id="6" name="Slide Number Placeholder 5">
            <a:extLst>
              <a:ext uri="{FF2B5EF4-FFF2-40B4-BE49-F238E27FC236}">
                <a16:creationId xmlns:a16="http://schemas.microsoft.com/office/drawing/2014/main" id="{52AA7F00-61D4-4F36-BCF4-7611475D72B3}"/>
              </a:ext>
            </a:extLst>
          </p:cNvPr>
          <p:cNvSpPr>
            <a:spLocks noGrp="1"/>
          </p:cNvSpPr>
          <p:nvPr>
            <p:ph type="sldNum" sz="quarter" idx="12"/>
          </p:nvPr>
        </p:nvSpPr>
        <p:spPr/>
        <p:txBody>
          <a:bodyPr/>
          <a:lstStyle/>
          <a:p>
            <a:fld id="{AE48BC5E-ABD1-4C35-A030-30A7D2BE41A4}" type="slidenum">
              <a:rPr lang="en-GB" smtClean="0"/>
              <a:t>‹#›</a:t>
            </a:fld>
            <a:endParaRPr lang="en-GB" dirty="0"/>
          </a:p>
        </p:txBody>
      </p:sp>
      <p:sp>
        <p:nvSpPr>
          <p:cNvPr id="9" name="Text Placeholder 8">
            <a:extLst>
              <a:ext uri="{FF2B5EF4-FFF2-40B4-BE49-F238E27FC236}">
                <a16:creationId xmlns:a16="http://schemas.microsoft.com/office/drawing/2014/main" id="{C4E5EEE6-760C-42D0-A653-E5E6C7CE3B35}"/>
              </a:ext>
            </a:extLst>
          </p:cNvPr>
          <p:cNvSpPr>
            <a:spLocks noGrp="1"/>
          </p:cNvSpPr>
          <p:nvPr>
            <p:ph type="body" sz="quarter" idx="13"/>
          </p:nvPr>
        </p:nvSpPr>
        <p:spPr>
          <a:xfrm>
            <a:off x="0" y="1523999"/>
            <a:ext cx="12192000" cy="4241801"/>
          </a:xfrm>
          <a:solidFill>
            <a:srgbClr val="E5E6E6"/>
          </a:solidFill>
        </p:spPr>
        <p:txBody>
          <a:bodyPr lIns="576000" tIns="432000" rIns="576000" bIns="432000">
            <a:normAutofit/>
          </a:bodyPr>
          <a:lstStyle>
            <a:lvl1pPr>
              <a:defRPr sz="3100" b="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19576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 dark blue">
    <p:spTree>
      <p:nvGrpSpPr>
        <p:cNvPr id="1" name=""/>
        <p:cNvGrpSpPr/>
        <p:nvPr/>
      </p:nvGrpSpPr>
      <p:grpSpPr>
        <a:xfrm>
          <a:off x="0" y="0"/>
          <a:ext cx="0" cy="0"/>
          <a:chOff x="0" y="0"/>
          <a:chExt cx="0" cy="0"/>
        </a:xfrm>
      </p:grpSpPr>
      <p:pic>
        <p:nvPicPr>
          <p:cNvPr id="12" name="Picture 11" descr="Decorative image">
            <a:extLst>
              <a:ext uri="{FF2B5EF4-FFF2-40B4-BE49-F238E27FC236}">
                <a16:creationId xmlns:a16="http://schemas.microsoft.com/office/drawing/2014/main" id="{0ECB444D-FAAB-495E-9277-FECA5E6B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DD2A7A1B-7968-41D6-BCC5-E37579747988}"/>
              </a:ext>
            </a:extLst>
          </p:cNvPr>
          <p:cNvSpPr>
            <a:spLocks noGrp="1"/>
          </p:cNvSpPr>
          <p:nvPr>
            <p:ph type="body" sz="quarter" idx="10"/>
          </p:nvPr>
        </p:nvSpPr>
        <p:spPr>
          <a:xfrm>
            <a:off x="815975" y="2770095"/>
            <a:ext cx="10560000" cy="3294950"/>
          </a:xfrm>
        </p:spPr>
        <p:txBody>
          <a:bodyPr anchor="b" anchorCtr="0">
            <a:normAutofit/>
          </a:bodyPr>
          <a:lstStyle>
            <a:lvl1pPr>
              <a:defRPr sz="1600" b="0">
                <a:solidFill>
                  <a:schemeClr val="bg1"/>
                </a:solidFill>
              </a:defRPr>
            </a:lvl1pPr>
          </a:lstStyle>
          <a:p>
            <a:pPr lvl="0"/>
            <a:r>
              <a:rPr lang="en-US"/>
              <a:t>Click to edit Master text styles</a:t>
            </a:r>
          </a:p>
        </p:txBody>
      </p:sp>
      <p:pic>
        <p:nvPicPr>
          <p:cNvPr id="5" name="Picture 4" descr="IMA, Independent Monitoring Authority, For the Citizens' Rights Agreements">
            <a:extLst>
              <a:ext uri="{FF2B5EF4-FFF2-40B4-BE49-F238E27FC236}">
                <a16:creationId xmlns:a16="http://schemas.microsoft.com/office/drawing/2014/main" id="{A0F51404-A9BB-4DD4-B093-F168AC2861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383039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Line Title Slide - green">
    <p:spTree>
      <p:nvGrpSpPr>
        <p:cNvPr id="1" name=""/>
        <p:cNvGrpSpPr/>
        <p:nvPr/>
      </p:nvGrpSpPr>
      <p:grpSpPr>
        <a:xfrm>
          <a:off x="0" y="0"/>
          <a:ext cx="0" cy="0"/>
          <a:chOff x="0" y="0"/>
          <a:chExt cx="0" cy="0"/>
        </a:xfrm>
      </p:grpSpPr>
      <p:pic>
        <p:nvPicPr>
          <p:cNvPr id="7" name="Picture 6" descr="Decorative image">
            <a:extLst>
              <a:ext uri="{FF2B5EF4-FFF2-40B4-BE49-F238E27FC236}">
                <a16:creationId xmlns:a16="http://schemas.microsoft.com/office/drawing/2014/main" id="{B2B5A3CE-F8C1-454D-A8BB-B8F3B7919D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0D162-0A75-44E8-9DB3-7DA1D1E5FD33}"/>
              </a:ext>
            </a:extLst>
          </p:cNvPr>
          <p:cNvSpPr>
            <a:spLocks noGrp="1"/>
          </p:cNvSpPr>
          <p:nvPr>
            <p:ph type="ctrTitle"/>
          </p:nvPr>
        </p:nvSpPr>
        <p:spPr>
          <a:xfrm>
            <a:off x="717848" y="2503919"/>
            <a:ext cx="7360777" cy="1363747"/>
          </a:xfrm>
        </p:spPr>
        <p:txBody>
          <a:bodyPr lIns="0" anchor="ctr" anchorCtr="0">
            <a:normAutofit/>
          </a:bodyPr>
          <a:lstStyle>
            <a:lvl1pPr algn="l">
              <a:lnSpc>
                <a:spcPct val="88000"/>
              </a:lnSpc>
              <a:defRPr sz="5000">
                <a:solidFill>
                  <a:schemeClr val="accent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D00823E-4410-4DAB-A6FB-25788648B2E3}"/>
              </a:ext>
            </a:extLst>
          </p:cNvPr>
          <p:cNvSpPr>
            <a:spLocks noGrp="1"/>
          </p:cNvSpPr>
          <p:nvPr>
            <p:ph type="subTitle" idx="1"/>
          </p:nvPr>
        </p:nvSpPr>
        <p:spPr>
          <a:xfrm>
            <a:off x="717847" y="4648129"/>
            <a:ext cx="10752000" cy="1033419"/>
          </a:xfrm>
        </p:spPr>
        <p:txBody>
          <a:bodyPr lIns="0">
            <a:normAutofit/>
          </a:bodyPr>
          <a:lstStyle>
            <a:lvl1pPr marL="0" indent="0" algn="l">
              <a:buNone/>
              <a:defRPr sz="3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p>
        </p:txBody>
      </p:sp>
      <p:sp>
        <p:nvSpPr>
          <p:cNvPr id="10" name="Text Placeholder 9">
            <a:extLst>
              <a:ext uri="{FF2B5EF4-FFF2-40B4-BE49-F238E27FC236}">
                <a16:creationId xmlns:a16="http://schemas.microsoft.com/office/drawing/2014/main" id="{88C19576-85E9-4B03-AF62-DAA0288BE66D}"/>
              </a:ext>
            </a:extLst>
          </p:cNvPr>
          <p:cNvSpPr>
            <a:spLocks noGrp="1"/>
          </p:cNvSpPr>
          <p:nvPr>
            <p:ph type="body" sz="quarter" idx="10"/>
          </p:nvPr>
        </p:nvSpPr>
        <p:spPr>
          <a:xfrm>
            <a:off x="717847" y="6078844"/>
            <a:ext cx="4800000" cy="360000"/>
          </a:xfrm>
        </p:spPr>
        <p:txBody>
          <a:bodyPr>
            <a:noAutofit/>
          </a:bodyPr>
          <a:lstStyle>
            <a:lvl1pPr>
              <a:defRPr sz="1500" b="0">
                <a:solidFill>
                  <a:schemeClr val="bg1"/>
                </a:solidFill>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CF2CEDD3-7EF6-46CE-8742-99D7C4F3A6A3}"/>
              </a:ext>
            </a:extLst>
          </p:cNvPr>
          <p:cNvSpPr>
            <a:spLocks noGrp="1"/>
          </p:cNvSpPr>
          <p:nvPr>
            <p:ph type="pic" sz="quarter" idx="11" hasCustomPrompt="1"/>
          </p:nvPr>
        </p:nvSpPr>
        <p:spPr>
          <a:xfrm>
            <a:off x="8591552" y="2232000"/>
            <a:ext cx="3600449" cy="1922400"/>
          </a:xfrm>
          <a:noFill/>
        </p:spPr>
        <p:txBody>
          <a:bodyPr anchor="ctr" anchorCtr="0">
            <a:normAutofit/>
          </a:bodyPr>
          <a:lstStyle>
            <a:lvl1pPr algn="ctr">
              <a:defRPr sz="2200">
                <a:solidFill>
                  <a:schemeClr val="tx1"/>
                </a:solidFill>
              </a:defRPr>
            </a:lvl1pPr>
          </a:lstStyle>
          <a:p>
            <a:r>
              <a:rPr lang="en-GB" dirty="0"/>
              <a:t>Optional image (delete if not required)</a:t>
            </a:r>
          </a:p>
        </p:txBody>
      </p:sp>
      <p:pic>
        <p:nvPicPr>
          <p:cNvPr id="11" name="Picture 10" descr="IMA, Independent Monitoring Authority, For the Citizens' Rights Agreements">
            <a:extLst>
              <a:ext uri="{FF2B5EF4-FFF2-40B4-BE49-F238E27FC236}">
                <a16:creationId xmlns:a16="http://schemas.microsoft.com/office/drawing/2014/main" id="{5FADE673-108B-4CAF-9E46-242CA1A02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793" y="576675"/>
            <a:ext cx="2612278" cy="1146780"/>
          </a:xfrm>
          <a:prstGeom prst="rect">
            <a:avLst/>
          </a:prstGeom>
        </p:spPr>
      </p:pic>
    </p:spTree>
    <p:extLst>
      <p:ext uri="{BB962C8B-B14F-4D97-AF65-F5344CB8AC3E}">
        <p14:creationId xmlns:p14="http://schemas.microsoft.com/office/powerpoint/2010/main" val="346459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1FF2FA-DF6C-4065-8445-C9CFF0F837E2}"/>
              </a:ext>
            </a:extLst>
          </p:cNvPr>
          <p:cNvSpPr>
            <a:spLocks noGrp="1"/>
          </p:cNvSpPr>
          <p:nvPr>
            <p:ph type="title"/>
          </p:nvPr>
        </p:nvSpPr>
        <p:spPr>
          <a:xfrm>
            <a:off x="767989" y="543542"/>
            <a:ext cx="10656000" cy="792000"/>
          </a:xfrm>
          <a:prstGeom prst="rect">
            <a:avLst/>
          </a:prstGeom>
        </p:spPr>
        <p:txBody>
          <a:bodyPr vert="horz" lIns="0" tIns="0" rIns="0" bIns="0" rtlCol="0" anchor="t" anchorCtr="0">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2C49937C-1F68-40F5-82F9-88178A583F3D}"/>
              </a:ext>
            </a:extLst>
          </p:cNvPr>
          <p:cNvSpPr>
            <a:spLocks noGrp="1"/>
          </p:cNvSpPr>
          <p:nvPr>
            <p:ph type="body" idx="1"/>
          </p:nvPr>
        </p:nvSpPr>
        <p:spPr>
          <a:xfrm>
            <a:off x="767989" y="1475427"/>
            <a:ext cx="10656000" cy="4701537"/>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A14F6147-4DA2-4AB1-9523-7D4C634E0149}"/>
              </a:ext>
            </a:extLst>
          </p:cNvPr>
          <p:cNvSpPr>
            <a:spLocks noGrp="1"/>
          </p:cNvSpPr>
          <p:nvPr>
            <p:ph type="ftr" sz="quarter" idx="3"/>
          </p:nvPr>
        </p:nvSpPr>
        <p:spPr>
          <a:xfrm>
            <a:off x="767989" y="6445956"/>
            <a:ext cx="6240000" cy="180000"/>
          </a:xfrm>
          <a:prstGeom prst="rect">
            <a:avLst/>
          </a:prstGeom>
        </p:spPr>
        <p:txBody>
          <a:bodyPr vert="horz" lIns="0" tIns="0" rIns="0" bIns="0" rtlCol="0" anchor="t" anchorCtr="0"/>
          <a:lstStyle>
            <a:lvl1pPr algn="l">
              <a:defRPr sz="1200">
                <a:solidFill>
                  <a:schemeClr val="tx1"/>
                </a:solidFill>
              </a:defRPr>
            </a:lvl1pPr>
          </a:lstStyle>
          <a:p>
            <a:r>
              <a:rPr lang="en-GB" dirty="0"/>
              <a:t>Use the header and footer option on the Insert ribbon to edit this text</a:t>
            </a:r>
          </a:p>
        </p:txBody>
      </p:sp>
      <p:sp>
        <p:nvSpPr>
          <p:cNvPr id="6" name="Slide Number Placeholder 5">
            <a:extLst>
              <a:ext uri="{FF2B5EF4-FFF2-40B4-BE49-F238E27FC236}">
                <a16:creationId xmlns:a16="http://schemas.microsoft.com/office/drawing/2014/main" id="{F33343C5-E53F-427A-B806-294E46C1BD37}"/>
              </a:ext>
            </a:extLst>
          </p:cNvPr>
          <p:cNvSpPr>
            <a:spLocks noGrp="1"/>
          </p:cNvSpPr>
          <p:nvPr>
            <p:ph type="sldNum" sz="quarter" idx="4"/>
          </p:nvPr>
        </p:nvSpPr>
        <p:spPr>
          <a:xfrm>
            <a:off x="10822744" y="6447600"/>
            <a:ext cx="601267" cy="180000"/>
          </a:xfrm>
          <a:prstGeom prst="rect">
            <a:avLst/>
          </a:prstGeom>
        </p:spPr>
        <p:txBody>
          <a:bodyPr vert="horz" lIns="0" tIns="0" rIns="0" bIns="0" rtlCol="0" anchor="t" anchorCtr="0"/>
          <a:lstStyle>
            <a:lvl1pPr algn="r">
              <a:defRPr sz="1200">
                <a:solidFill>
                  <a:schemeClr val="tx1"/>
                </a:solidFill>
              </a:defRPr>
            </a:lvl1pPr>
          </a:lstStyle>
          <a:p>
            <a:fld id="{AE48BC5E-ABD1-4C35-A030-30A7D2BE41A4}" type="slidenum">
              <a:rPr lang="en-GB" smtClean="0"/>
              <a:pPr/>
              <a:t>‹#›</a:t>
            </a:fld>
            <a:endParaRPr lang="en-GB" dirty="0"/>
          </a:p>
        </p:txBody>
      </p:sp>
    </p:spTree>
    <p:extLst>
      <p:ext uri="{BB962C8B-B14F-4D97-AF65-F5344CB8AC3E}">
        <p14:creationId xmlns:p14="http://schemas.microsoft.com/office/powerpoint/2010/main" val="35458485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dt="0"/>
  <p:txStyles>
    <p:titleStyle>
      <a:lvl1pPr algn="l" defTabSz="685800" rtl="0" eaLnBrk="1" latinLnBrk="0" hangingPunct="1">
        <a:lnSpc>
          <a:spcPct val="90000"/>
        </a:lnSpc>
        <a:spcBef>
          <a:spcPct val="0"/>
        </a:spcBef>
        <a:buNone/>
        <a:defRPr sz="3100" b="1" kern="1200">
          <a:solidFill>
            <a:srgbClr val="0C223F"/>
          </a:solidFill>
          <a:latin typeface="+mj-lt"/>
          <a:ea typeface="+mj-ea"/>
          <a:cs typeface="+mj-cs"/>
        </a:defRPr>
      </a:lvl1pPr>
    </p:titleStyle>
    <p:body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ma-citizensrights.org.uk/app/uploads/2023/12/Looked-after-Children-Service-Standards-Assessment-Matrix.pdf"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77D7-3C7C-4765-B7CF-F6DFFCF36BE2}"/>
              </a:ext>
            </a:extLst>
          </p:cNvPr>
          <p:cNvSpPr>
            <a:spLocks noGrp="1"/>
          </p:cNvSpPr>
          <p:nvPr>
            <p:ph type="ctrTitle"/>
          </p:nvPr>
        </p:nvSpPr>
        <p:spPr>
          <a:xfrm>
            <a:off x="1524001" y="2503919"/>
            <a:ext cx="9144000" cy="1931603"/>
          </a:xfrm>
        </p:spPr>
        <p:txBody>
          <a:bodyPr>
            <a:normAutofit/>
          </a:bodyPr>
          <a:lstStyle/>
          <a:p>
            <a:r>
              <a:rPr lang="en-GB" sz="2800" dirty="0"/>
              <a:t>	IMA and ADCS  - Looked after Children</a:t>
            </a:r>
            <a:br>
              <a:rPr lang="en-GB" sz="2800" dirty="0"/>
            </a:br>
            <a:r>
              <a:rPr lang="en-GB" sz="2800" dirty="0"/>
              <a:t>	</a:t>
            </a:r>
            <a:r>
              <a:rPr lang="en-GB" sz="1400" dirty="0">
                <a:solidFill>
                  <a:schemeClr val="accent6">
                    <a:lumMod val="75000"/>
                  </a:schemeClr>
                </a:solidFill>
              </a:rPr>
              <a:t>Date – 13 December 2023</a:t>
            </a:r>
            <a:br>
              <a:rPr lang="en-GB" sz="1400" dirty="0">
                <a:solidFill>
                  <a:schemeClr val="accent6">
                    <a:lumMod val="75000"/>
                  </a:schemeClr>
                </a:solidFill>
              </a:rPr>
            </a:br>
            <a:r>
              <a:rPr lang="en-GB" sz="1400" dirty="0">
                <a:solidFill>
                  <a:schemeClr val="accent6">
                    <a:lumMod val="75000"/>
                  </a:schemeClr>
                </a:solidFill>
              </a:rPr>
              <a:t>	 </a:t>
            </a:r>
          </a:p>
        </p:txBody>
      </p:sp>
    </p:spTree>
    <p:extLst>
      <p:ext uri="{BB962C8B-B14F-4D97-AF65-F5344CB8AC3E}">
        <p14:creationId xmlns:p14="http://schemas.microsoft.com/office/powerpoint/2010/main" val="181276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Results and improvements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410801" y="1371601"/>
            <a:ext cx="11157561" cy="4511842"/>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Wales</a:t>
            </a:r>
          </a:p>
          <a:p>
            <a:r>
              <a:rPr lang="en-US" sz="1200" b="0" dirty="0">
                <a:solidFill>
                  <a:schemeClr val="tx1"/>
                </a:solidFill>
                <a:latin typeface="Arial" panose="020B0604020202020204" pitchFamily="34" charset="0"/>
                <a:cs typeface="Arial" panose="020B0604020202020204" pitchFamily="34" charset="0"/>
              </a:rPr>
              <a:t>21 out of 22 local authorities required an individual assurance review in Wales.</a:t>
            </a:r>
          </a:p>
          <a:p>
            <a:endParaRPr lang="en-US"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The majority were able to demonstrate sufficient processes by providing the IMA further information both verbally and sharing of documents.  As a result of IMA engagement many local authorities were able to complete further review of data, checking systems and developing further training and awareness of the EUSS.</a:t>
            </a:r>
          </a:p>
          <a:p>
            <a:endParaRPr lang="en-US"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The IMA were able to support some local authorities through sharing of best practice and making recommendations:</a:t>
            </a:r>
          </a:p>
          <a:p>
            <a:endParaRPr lang="en-US"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Over 14 additional eligible citizens identified.</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Additional signposting and support for family members.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Increased awareness of EUSS and obligations.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Further knowledge sharing and training.</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Refinement of processes and record keeping.</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Further retrospective checks undertaken.</a:t>
            </a:r>
          </a:p>
          <a:p>
            <a:pPr marL="171450" indent="-171450">
              <a:buFont typeface="Wingdings" panose="05000000000000000000" pitchFamily="2" charset="2"/>
              <a:buChar char="Ø"/>
            </a:pPr>
            <a:endParaRPr lang="en-US" sz="1200" b="0" dirty="0">
              <a:solidFill>
                <a:schemeClr val="tx1"/>
              </a:solidFill>
              <a:latin typeface="Arial" panose="020B0604020202020204" pitchFamily="34" charset="0"/>
              <a:cs typeface="Arial" panose="020B0604020202020204" pitchFamily="34" charset="0"/>
            </a:endParaRPr>
          </a:p>
          <a:p>
            <a:r>
              <a:rPr lang="en-US" sz="1200" b="0" dirty="0">
                <a:solidFill>
                  <a:schemeClr val="tx1"/>
                </a:solidFill>
                <a:latin typeface="Arial" panose="020B0604020202020204" pitchFamily="34" charset="0"/>
                <a:cs typeface="Arial" panose="020B0604020202020204" pitchFamily="34" charset="0"/>
              </a:rPr>
              <a:t>Final report for Wales published with all 21 local authorities re-graded as green</a:t>
            </a:r>
          </a:p>
          <a:p>
            <a:pPr marL="171450" indent="-171450">
              <a:buFont typeface="Wingdings" panose="05000000000000000000" pitchFamily="2" charset="2"/>
              <a:buChar char="Ø"/>
            </a:pPr>
            <a:endParaRPr lang="en-US" sz="1200" b="0" dirty="0">
              <a:solidFill>
                <a:schemeClr val="tx1"/>
              </a:solidFill>
              <a:latin typeface="Arial" panose="020B0604020202020204" pitchFamily="34" charset="0"/>
              <a:cs typeface="Arial" panose="020B0604020202020204" pitchFamily="34" charset="0"/>
            </a:endParaRPr>
          </a:p>
          <a:p>
            <a:endParaRPr lang="en-US" sz="1200" b="0" dirty="0">
              <a:solidFill>
                <a:schemeClr val="tx1"/>
              </a:solidFill>
              <a:latin typeface="Arial" panose="020B0604020202020204" pitchFamily="34" charset="0"/>
              <a:cs typeface="Arial" panose="020B0604020202020204" pitchFamily="34" charset="0"/>
            </a:endParaRPr>
          </a:p>
          <a:p>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574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Progress to date and next steps</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410801" y="1371601"/>
            <a:ext cx="11157561" cy="4511842"/>
          </a:xfrm>
          <a:prstGeom prst="rect">
            <a:avLst/>
          </a:prstGeom>
        </p:spPr>
        <p:txBody>
          <a:bodyPr vert="horz" lIns="0" tIns="0" rIns="0" bIns="0" rtlCol="0">
            <a:normAutofit fontScale="85000" lnSpcReduction="20000"/>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England</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North East and North West Region</a:t>
            </a:r>
          </a:p>
          <a:p>
            <a:r>
              <a:rPr lang="en-US" sz="1200" b="0" dirty="0">
                <a:solidFill>
                  <a:schemeClr val="tx1"/>
                </a:solidFill>
                <a:latin typeface="Arial" panose="020B0604020202020204" pitchFamily="34" charset="0"/>
                <a:cs typeface="Arial" panose="020B0604020202020204" pitchFamily="34" charset="0"/>
              </a:rPr>
              <a:t>Assurance reviews are underway and </a:t>
            </a:r>
          </a:p>
          <a:p>
            <a:endParaRPr lang="en-US"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Positive engagement.</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Local authorities are sharing further information and achieving assurance.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Two local authorities are revising process with a recovery plan.</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Proactive reviews of policies, procedures and improved record keeping.</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Additional cohorts are being identified.</a:t>
            </a:r>
          </a:p>
          <a:p>
            <a:pPr marL="171450" indent="-171450">
              <a:buFont typeface="Wingdings" panose="05000000000000000000" pitchFamily="2" charset="2"/>
              <a:buChar char="Ø"/>
            </a:pPr>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Next steps</a:t>
            </a:r>
          </a:p>
          <a:p>
            <a:endParaRPr lang="en-US"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Initial regional reports for North West, North East and Yorkshire and Humber have been published.</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Remaining regional reports are being revised and produced with rolling programme of publication.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IMA will contact each local authority in the region with their original grading and rationale in advance with confirmation of when the anonymised report will be published.</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IMA will continue with individual assurance reviews in the North West and North East region then commence with others as part of a rolling programme.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When the assurance review is complete, the IMA will inform the local authority of their revised grading and share a copy of the completed assessment.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Further regional report will be produced for each region once all assurance reviews are completed.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Continue collaboration and support from stakeholders </a:t>
            </a:r>
          </a:p>
          <a:p>
            <a:endParaRPr lang="en-US" sz="1200" b="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Scotland and Northern Ireland</a:t>
            </a:r>
          </a:p>
          <a:p>
            <a:endParaRPr lang="en-US"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National reports are being revised and produced as part of rolling programme of publication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Commencement of assurance reviews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Different legislation and corporate parenting responsibilities so continued engagement with Scottish and NI Government and stakeholders. </a:t>
            </a:r>
          </a:p>
          <a:p>
            <a:endParaRPr lang="en-US" sz="1200" b="0" dirty="0">
              <a:solidFill>
                <a:schemeClr val="tx1"/>
              </a:solidFill>
              <a:latin typeface="Arial" panose="020B0604020202020204" pitchFamily="34" charset="0"/>
              <a:cs typeface="Arial" panose="020B0604020202020204" pitchFamily="34" charset="0"/>
            </a:endParaRPr>
          </a:p>
          <a:p>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40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lstStyle/>
          <a:p>
            <a:pPr algn="ctr"/>
            <a:r>
              <a:rPr lang="en-GB" b="0" dirty="0">
                <a:solidFill>
                  <a:schemeClr val="bg1"/>
                </a:solidFill>
              </a:rPr>
              <a:t>Questions / Comments </a:t>
            </a:r>
          </a:p>
        </p:txBody>
      </p:sp>
      <p:sp>
        <p:nvSpPr>
          <p:cNvPr id="5" name="Rectangle 1">
            <a:extLst>
              <a:ext uri="{FF2B5EF4-FFF2-40B4-BE49-F238E27FC236}">
                <a16:creationId xmlns:a16="http://schemas.microsoft.com/office/drawing/2014/main" id="{EE74B42F-C824-4E2A-8309-CA1591A211C7}"/>
              </a:ext>
            </a:extLst>
          </p:cNvPr>
          <p:cNvSpPr>
            <a:spLocks noChangeArrowheads="1"/>
          </p:cNvSpPr>
          <p:nvPr/>
        </p:nvSpPr>
        <p:spPr bwMode="auto">
          <a:xfrm>
            <a:off x="889957" y="27647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icture 7">
            <a:extLst>
              <a:ext uri="{FF2B5EF4-FFF2-40B4-BE49-F238E27FC236}">
                <a16:creationId xmlns:a16="http://schemas.microsoft.com/office/drawing/2014/main" id="{379D9621-90E7-4CAA-9BCA-C85142FF5CE7}"/>
              </a:ext>
            </a:extLst>
          </p:cNvPr>
          <p:cNvPicPr>
            <a:picLocks noChangeAspect="1"/>
          </p:cNvPicPr>
          <p:nvPr/>
        </p:nvPicPr>
        <p:blipFill>
          <a:blip r:embed="rId2"/>
          <a:stretch>
            <a:fillRect/>
          </a:stretch>
        </p:blipFill>
        <p:spPr>
          <a:xfrm>
            <a:off x="9994" y="14707"/>
            <a:ext cx="1935860" cy="937950"/>
          </a:xfrm>
          <a:prstGeom prst="rect">
            <a:avLst/>
          </a:prstGeom>
        </p:spPr>
      </p:pic>
      <p:pic>
        <p:nvPicPr>
          <p:cNvPr id="1026" name="Picture 2" descr="Questions Images, Stock Photos &amp;amp; Vectors | Shutterstock">
            <a:extLst>
              <a:ext uri="{FF2B5EF4-FFF2-40B4-BE49-F238E27FC236}">
                <a16:creationId xmlns:a16="http://schemas.microsoft.com/office/drawing/2014/main" id="{9D884C3E-524F-4E33-87AB-5D7C629EA7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613"/>
          <a:stretch/>
        </p:blipFill>
        <p:spPr bwMode="auto">
          <a:xfrm>
            <a:off x="1143000" y="1219929"/>
            <a:ext cx="9906000" cy="400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277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Summary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380723" y="1388225"/>
            <a:ext cx="5981402" cy="492710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Ø"/>
            </a:pPr>
            <a:endParaRPr lang="en-US" sz="1200" b="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F8FF49-ED1A-6BFD-729A-86E3C14E63BD}"/>
              </a:ext>
            </a:extLst>
          </p:cNvPr>
          <p:cNvSpPr txBox="1"/>
          <p:nvPr/>
        </p:nvSpPr>
        <p:spPr>
          <a:xfrm>
            <a:off x="312821" y="1997839"/>
            <a:ext cx="6400800" cy="2862322"/>
          </a:xfrm>
          <a:prstGeom prst="rect">
            <a:avLst/>
          </a:prstGeom>
          <a:noFill/>
        </p:spPr>
        <p:txBody>
          <a:bodyPr wrap="square">
            <a:spAutoFit/>
          </a:bodyPr>
          <a:lstStyle/>
          <a:p>
            <a:pPr marL="0" lvl="2"/>
            <a:r>
              <a:rPr lang="en-GB" sz="1800" dirty="0"/>
              <a:t>This pack aims to provide a high-level overview of the IMA and an overview of the Assurance Review into our work with Looked after Children and Care Leavers. </a:t>
            </a:r>
          </a:p>
          <a:p>
            <a:pPr marL="0" lvl="2"/>
            <a:endParaRPr lang="en-GB" sz="1800" dirty="0"/>
          </a:p>
          <a:p>
            <a:pPr marL="285750" lvl="2" indent="-285750">
              <a:buFont typeface="Wingdings" panose="05000000000000000000" pitchFamily="2" charset="2"/>
              <a:buChar char="Ø"/>
            </a:pPr>
            <a:r>
              <a:rPr lang="en-GB" sz="1800" b="1" dirty="0"/>
              <a:t>IMA and our remit</a:t>
            </a:r>
          </a:p>
          <a:p>
            <a:pPr marL="285750" lvl="2" indent="-285750">
              <a:buFont typeface="Wingdings" panose="05000000000000000000" pitchFamily="2" charset="2"/>
              <a:buChar char="Ø"/>
            </a:pPr>
            <a:r>
              <a:rPr lang="en-GB" sz="1800" b="1" dirty="0"/>
              <a:t>The purpose of the Assurance Review</a:t>
            </a:r>
          </a:p>
          <a:p>
            <a:pPr marL="285750" lvl="2" indent="-285750">
              <a:buFont typeface="Wingdings" panose="05000000000000000000" pitchFamily="2" charset="2"/>
              <a:buChar char="Ø"/>
            </a:pPr>
            <a:r>
              <a:rPr lang="en-GB" sz="1800" b="1" dirty="0"/>
              <a:t>Our methodology</a:t>
            </a:r>
          </a:p>
          <a:p>
            <a:pPr marL="285750" lvl="2" indent="-285750">
              <a:buFont typeface="Wingdings" panose="05000000000000000000" pitchFamily="2" charset="2"/>
              <a:buChar char="Ø"/>
            </a:pPr>
            <a:r>
              <a:rPr lang="en-GB" sz="1800" b="1" dirty="0"/>
              <a:t>Results and Improvements identified </a:t>
            </a:r>
          </a:p>
          <a:p>
            <a:pPr marL="285750" lvl="2" indent="-285750">
              <a:buFont typeface="Wingdings" panose="05000000000000000000" pitchFamily="2" charset="2"/>
              <a:buChar char="Ø"/>
            </a:pPr>
            <a:r>
              <a:rPr lang="en-GB" sz="1800" b="1" dirty="0"/>
              <a:t>Progress to date </a:t>
            </a:r>
          </a:p>
          <a:p>
            <a:pPr marL="285750" lvl="2" indent="-285750">
              <a:buFont typeface="Wingdings" panose="05000000000000000000" pitchFamily="2" charset="2"/>
              <a:buChar char="Ø"/>
            </a:pPr>
            <a:r>
              <a:rPr lang="en-GB" sz="1800" b="1" dirty="0"/>
              <a:t>Next Steps </a:t>
            </a:r>
          </a:p>
        </p:txBody>
      </p:sp>
      <p:pic>
        <p:nvPicPr>
          <p:cNvPr id="9" name="Picture 8">
            <a:extLst>
              <a:ext uri="{FF2B5EF4-FFF2-40B4-BE49-F238E27FC236}">
                <a16:creationId xmlns:a16="http://schemas.microsoft.com/office/drawing/2014/main" id="{3C035727-71F1-C3FD-FDFD-71B6BDAC5DA3}"/>
              </a:ext>
            </a:extLst>
          </p:cNvPr>
          <p:cNvPicPr>
            <a:picLocks noChangeAspect="1"/>
          </p:cNvPicPr>
          <p:nvPr/>
        </p:nvPicPr>
        <p:blipFill>
          <a:blip r:embed="rId3"/>
          <a:stretch>
            <a:fillRect/>
          </a:stretch>
        </p:blipFill>
        <p:spPr>
          <a:xfrm>
            <a:off x="6629399" y="1997839"/>
            <a:ext cx="5181877" cy="4042014"/>
          </a:xfrm>
          <a:prstGeom prst="rect">
            <a:avLst/>
          </a:prstGeom>
        </p:spPr>
      </p:pic>
    </p:spTree>
    <p:extLst>
      <p:ext uri="{BB962C8B-B14F-4D97-AF65-F5344CB8AC3E}">
        <p14:creationId xmlns:p14="http://schemas.microsoft.com/office/powerpoint/2010/main" val="105652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The role of the IMA</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380723" y="1388225"/>
            <a:ext cx="5981402" cy="492710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IMA was established in 2020 and became operational as at 11pm in the 31 December 2020.</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We are an independent body that makes sure the rights of EU and EEA EFTA citizens and their family members living in the UK and Gibraltar are upheld following the departure of the UK from the EU.</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IMA has two broad duties – to monitor and to promote.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We monitor UK public bodies to make sure they adequately and effectively implement the rights provided for by the Citizens’ Rights Agreements. We promote the adequate and effective implementation and application of the Agreements by holding public bodies to account where there is not full compliance.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Public bodies include all parts of government and any body which exercises functions of a public nature. It would therefore include UK Government departments, the Northern Ireland Executive, the Scottish Government, the Welsh Government and the Government of Gibraltar. It also includes local government.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Our powers are framed by the rights set out in Part 2 of the Withdrawal Agreement and Part 2 of the EEA EFTA Separation Agreement. These rights are extensive and were designed to broadly provide EU and EEA EFTA citizens and their family members the same entitlements to work, study and access public services and benefits as they enjoyed before the UK left the EU</a:t>
            </a:r>
            <a:r>
              <a:rPr lang="en-US" sz="900" dirty="0"/>
              <a:t>.</a:t>
            </a:r>
            <a:endParaRPr lang="en-US" sz="1050" dirty="0"/>
          </a:p>
          <a:p>
            <a:pPr marL="171450" indent="-171450">
              <a:buFont typeface="Wingdings" panose="05000000000000000000" pitchFamily="2" charset="2"/>
              <a:buChar char="Ø"/>
            </a:pPr>
            <a:endParaRPr lang="en-US" sz="1200" b="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AADB51-4D0C-A875-3F98-AA2878EBD658}"/>
              </a:ext>
            </a:extLst>
          </p:cNvPr>
          <p:cNvPicPr>
            <a:picLocks noChangeAspect="1"/>
          </p:cNvPicPr>
          <p:nvPr/>
        </p:nvPicPr>
        <p:blipFill>
          <a:blip r:embed="rId3"/>
          <a:stretch>
            <a:fillRect/>
          </a:stretch>
        </p:blipFill>
        <p:spPr>
          <a:xfrm>
            <a:off x="7059835" y="1244337"/>
            <a:ext cx="4478573" cy="4609707"/>
          </a:xfrm>
          <a:prstGeom prst="rect">
            <a:avLst/>
          </a:prstGeom>
        </p:spPr>
      </p:pic>
    </p:spTree>
    <p:extLst>
      <p:ext uri="{BB962C8B-B14F-4D97-AF65-F5344CB8AC3E}">
        <p14:creationId xmlns:p14="http://schemas.microsoft.com/office/powerpoint/2010/main" val="825947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The role of the IMA</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380723" y="1388225"/>
            <a:ext cx="5981402" cy="492710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Citizens’ rights include: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right to live in the UK and Gibraltar and the right to enter and exit the UK.</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right to work, including self employment and the right to continue to be a frontier worker.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Mutual recognition of professional qualifications.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Co-ordination of social security systems to access pensions, benefits etc.</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Equal treatment and non-discrimination ensuing access to public services such as education and healthcare.    </a:t>
            </a:r>
          </a:p>
          <a:p>
            <a:pPr marL="171450" indent="-171450">
              <a:buFont typeface="Wingdings" panose="05000000000000000000" pitchFamily="2" charset="2"/>
              <a:buChar char="Ø"/>
            </a:pPr>
            <a:endParaRPr lang="en-US" sz="1200" b="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We have the power to:</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Receive complaints from citizens to assess potential beaches of the Agreements or to look for general or systemic failings.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Conduct inquiries to assess if a public body has failed to comply with the Agreements and to identify recommendations.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Conduct Assurance Reviews.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Bring legal proceedings with judicial reviews against public bodies.</a:t>
            </a:r>
          </a:p>
        </p:txBody>
      </p:sp>
      <p:pic>
        <p:nvPicPr>
          <p:cNvPr id="5" name="Picture 4">
            <a:extLst>
              <a:ext uri="{FF2B5EF4-FFF2-40B4-BE49-F238E27FC236}">
                <a16:creationId xmlns:a16="http://schemas.microsoft.com/office/drawing/2014/main" id="{E338EF7E-D777-5159-5A8F-9EAE12670232}"/>
              </a:ext>
            </a:extLst>
          </p:cNvPr>
          <p:cNvPicPr>
            <a:picLocks noChangeAspect="1"/>
          </p:cNvPicPr>
          <p:nvPr/>
        </p:nvPicPr>
        <p:blipFill>
          <a:blip r:embed="rId3"/>
          <a:stretch>
            <a:fillRect/>
          </a:stretch>
        </p:blipFill>
        <p:spPr>
          <a:xfrm>
            <a:off x="6755906" y="1276350"/>
            <a:ext cx="4589755" cy="4305300"/>
          </a:xfrm>
          <a:prstGeom prst="rect">
            <a:avLst/>
          </a:prstGeom>
        </p:spPr>
      </p:pic>
    </p:spTree>
    <p:extLst>
      <p:ext uri="{BB962C8B-B14F-4D97-AF65-F5344CB8AC3E}">
        <p14:creationId xmlns:p14="http://schemas.microsoft.com/office/powerpoint/2010/main" val="4195251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The purpose of the Assurance Review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380723" y="1388225"/>
            <a:ext cx="5981402" cy="492710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In June 2022 we began an Assurance Review to assess whether Local Authorities across the UK and Health and Social Care Trusts in Northern Ireland are taking the necessary actions to ensure looked after children and care leavers can enjoy their rights under the citizens rights agreements as part of our monitoring powers with public bodies.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Applications for the EUSS on behalf of children and young people relies on parents or guardians to provide information and documents, where parental responsibility has transferred away or is , securing this information or documentation can be challenging and relies upon local government discharging their responsibilities.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Those who are not adequately supported or are unaware of the need to obtain status may be unable to exercise rights in the future despite their eligibility to apply to the EUSS.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We consider it necessary to satisfy ourself that safeguards are in place to protect potentially vulnerable citizens.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To date have completed a review into Wales and have a rolling program of work with English, Scotland and Northern Ireland.</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This review is being completed in 3 phases.  </a:t>
            </a:r>
          </a:p>
        </p:txBody>
      </p:sp>
      <p:pic>
        <p:nvPicPr>
          <p:cNvPr id="4" name="Picture 3">
            <a:extLst>
              <a:ext uri="{FF2B5EF4-FFF2-40B4-BE49-F238E27FC236}">
                <a16:creationId xmlns:a16="http://schemas.microsoft.com/office/drawing/2014/main" id="{17889C75-5ABC-4688-88C0-E44343365003}"/>
              </a:ext>
            </a:extLst>
          </p:cNvPr>
          <p:cNvPicPr>
            <a:picLocks noChangeAspect="1"/>
          </p:cNvPicPr>
          <p:nvPr/>
        </p:nvPicPr>
        <p:blipFill>
          <a:blip r:embed="rId3"/>
          <a:stretch>
            <a:fillRect/>
          </a:stretch>
        </p:blipFill>
        <p:spPr>
          <a:xfrm>
            <a:off x="6723783" y="1299242"/>
            <a:ext cx="4746650" cy="4927100"/>
          </a:xfrm>
          <a:prstGeom prst="rect">
            <a:avLst/>
          </a:prstGeom>
        </p:spPr>
      </p:pic>
    </p:spTree>
    <p:extLst>
      <p:ext uri="{BB962C8B-B14F-4D97-AF65-F5344CB8AC3E}">
        <p14:creationId xmlns:p14="http://schemas.microsoft.com/office/powerpoint/2010/main" val="1123395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The purpose of the Assurance Review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380723" y="1388225"/>
            <a:ext cx="5981402" cy="4927100"/>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Phase 1 </a:t>
            </a:r>
            <a:r>
              <a:rPr lang="en-US" sz="1200" b="0" dirty="0">
                <a:solidFill>
                  <a:schemeClr val="tx1"/>
                </a:solidFill>
                <a:latin typeface="Arial" panose="020B0604020202020204" pitchFamily="34" charset="0"/>
                <a:cs typeface="Arial" panose="020B0604020202020204" pitchFamily="34" charset="0"/>
              </a:rPr>
              <a:t>- We have written to every local government in the UK requesting details of their process for identification of eligible children and care leavers along with details of their record keeping and confirmation that historical checks on care leavers were been completed.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We assessed each response using a RAG grading based on best practice principles identified from the guidance issue by the Home Office.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RAG gradings are based on our opinion of the initial information received.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 A regional or national report is produced to summarise our findings.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The RAG gradings are no longer being published in the initial report. </a:t>
            </a:r>
          </a:p>
          <a:p>
            <a:r>
              <a:rPr lang="en-US" sz="1200" dirty="0">
                <a:solidFill>
                  <a:schemeClr val="tx1"/>
                </a:solidFill>
                <a:latin typeface="Arial" panose="020B0604020202020204" pitchFamily="34" charset="0"/>
                <a:cs typeface="Arial" panose="020B0604020202020204" pitchFamily="34" charset="0"/>
              </a:rPr>
              <a:t>Phase 2 </a:t>
            </a:r>
            <a:r>
              <a:rPr lang="en-US" sz="1200" b="0" dirty="0">
                <a:solidFill>
                  <a:schemeClr val="tx1"/>
                </a:solidFill>
                <a:latin typeface="Arial" panose="020B0604020202020204" pitchFamily="34" charset="0"/>
                <a:cs typeface="Arial" panose="020B0604020202020204" pitchFamily="34" charset="0"/>
              </a:rPr>
              <a:t>– If any local government has not received a green RAG grading, we will conduct an individual Assurance Review.  We will gather further information from local government. A further assessment will be completed, and the local government will be regraded.  If we remain unassured, we will support the local government achieve assurance through sharing best practice examples, making recommendations for improvements over a follow up period. </a:t>
            </a:r>
          </a:p>
          <a:p>
            <a:r>
              <a:rPr lang="en-US" sz="1200" dirty="0">
                <a:solidFill>
                  <a:schemeClr val="tx1"/>
                </a:solidFill>
                <a:latin typeface="Arial" panose="020B0604020202020204" pitchFamily="34" charset="0"/>
                <a:cs typeface="Arial" panose="020B0604020202020204" pitchFamily="34" charset="0"/>
              </a:rPr>
              <a:t>Phase 3 </a:t>
            </a:r>
            <a:r>
              <a:rPr lang="en-US" sz="1200" b="0" dirty="0">
                <a:solidFill>
                  <a:schemeClr val="tx1"/>
                </a:solidFill>
                <a:latin typeface="Arial" panose="020B0604020202020204" pitchFamily="34" charset="0"/>
                <a:cs typeface="Arial" panose="020B0604020202020204" pitchFamily="34" charset="0"/>
              </a:rPr>
              <a:t>– One all individual assurance reviews have concluded; we will produce an updated report for that area or region. </a:t>
            </a:r>
          </a:p>
          <a:p>
            <a:r>
              <a:rPr lang="en-US" sz="1200" b="0" dirty="0">
                <a:solidFill>
                  <a:schemeClr val="tx1"/>
                </a:solidFill>
                <a:latin typeface="Arial" panose="020B0604020202020204" pitchFamily="34" charset="0"/>
                <a:cs typeface="Arial" panose="020B0604020202020204" pitchFamily="34" charset="0"/>
              </a:rPr>
              <a:t>This report will contain the original and revised RAG gradings and highlight the both the good work and any improvements implemented by local government. </a:t>
            </a:r>
          </a:p>
          <a:p>
            <a:endParaRPr lang="en-US" sz="1200" b="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en-US" sz="1200" b="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7889C75-5ABC-4688-88C0-E44343365003}"/>
              </a:ext>
            </a:extLst>
          </p:cNvPr>
          <p:cNvPicPr>
            <a:picLocks noChangeAspect="1"/>
          </p:cNvPicPr>
          <p:nvPr/>
        </p:nvPicPr>
        <p:blipFill>
          <a:blip r:embed="rId3"/>
          <a:stretch>
            <a:fillRect/>
          </a:stretch>
        </p:blipFill>
        <p:spPr>
          <a:xfrm>
            <a:off x="6723783" y="1783702"/>
            <a:ext cx="4746650" cy="3290595"/>
          </a:xfrm>
          <a:prstGeom prst="rect">
            <a:avLst/>
          </a:prstGeom>
        </p:spPr>
      </p:pic>
      <p:pic>
        <p:nvPicPr>
          <p:cNvPr id="6" name="Picture 5">
            <a:extLst>
              <a:ext uri="{FF2B5EF4-FFF2-40B4-BE49-F238E27FC236}">
                <a16:creationId xmlns:a16="http://schemas.microsoft.com/office/drawing/2014/main" id="{3E581A66-43F5-FA8C-B69C-794C73949B64}"/>
              </a:ext>
            </a:extLst>
          </p:cNvPr>
          <p:cNvPicPr>
            <a:picLocks noChangeAspect="1"/>
          </p:cNvPicPr>
          <p:nvPr/>
        </p:nvPicPr>
        <p:blipFill>
          <a:blip r:embed="rId4"/>
          <a:stretch>
            <a:fillRect/>
          </a:stretch>
        </p:blipFill>
        <p:spPr>
          <a:xfrm>
            <a:off x="6723783" y="1161047"/>
            <a:ext cx="4844580" cy="4653965"/>
          </a:xfrm>
          <a:prstGeom prst="rect">
            <a:avLst/>
          </a:prstGeom>
        </p:spPr>
      </p:pic>
    </p:spTree>
    <p:extLst>
      <p:ext uri="{BB962C8B-B14F-4D97-AF65-F5344CB8AC3E}">
        <p14:creationId xmlns:p14="http://schemas.microsoft.com/office/powerpoint/2010/main" val="3506658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Methodology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386739" y="1406272"/>
            <a:ext cx="5334278" cy="445912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The Home Office issued guidance to local government which set out the obligations: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 To identify adequately trained resource to manage and make applications to the EUSS.</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 To identify eligible children including:</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looked after children for whom local government has parental responsibility</a:t>
            </a:r>
          </a:p>
          <a:p>
            <a:pPr marL="171450" indent="-1714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looked after children who are accommodated and care leavers.  Also, children in receipt of local government support, for example children in need.</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To identify key signposting responsibilities towards each eligible child and put plans in place to ensure this signposting support takes place.</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To determine, for each child local government has parental responsibility for, whether they will be applying online and whether they can use the EU Exit: ID Document Check service or will be posting their identity document to the Home Office to be checked and returned.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To keep an adequate record of each application made, including the status granted and which email address and phone number were used. </a:t>
            </a:r>
          </a:p>
          <a:p>
            <a:pPr marL="171450" indent="-171450">
              <a:buFont typeface="Wingdings" panose="05000000000000000000" pitchFamily="2" charset="2"/>
              <a:buChar char="Ø"/>
            </a:pPr>
            <a:r>
              <a:rPr lang="en-US" sz="1200" b="0" dirty="0">
                <a:solidFill>
                  <a:schemeClr val="tx1"/>
                </a:solidFill>
                <a:latin typeface="Arial" panose="020B0604020202020204" pitchFamily="34" charset="0"/>
                <a:cs typeface="Arial" panose="020B0604020202020204" pitchFamily="34" charset="0"/>
              </a:rPr>
              <a:t>To record plans for monitoring the child’s status, including future actions, with deadlines, so that where the child is granted pre-settled status (generally where they been continuously resident in the UK for less than five years) there is an application to move to settled status at the appropriate time in the child’s care plan or the care leaver’s pathway plan</a:t>
            </a:r>
            <a:r>
              <a:rPr lang="en-US" sz="1050" dirty="0"/>
              <a:t>.</a:t>
            </a:r>
            <a:endParaRPr lang="en-US" sz="1200" b="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0FA9853-88B4-088C-28EF-EC54EB23E02C}"/>
              </a:ext>
            </a:extLst>
          </p:cNvPr>
          <p:cNvPicPr>
            <a:picLocks noChangeAspect="1"/>
          </p:cNvPicPr>
          <p:nvPr/>
        </p:nvPicPr>
        <p:blipFill>
          <a:blip r:embed="rId3"/>
          <a:stretch>
            <a:fillRect/>
          </a:stretch>
        </p:blipFill>
        <p:spPr>
          <a:xfrm>
            <a:off x="6914147" y="1395663"/>
            <a:ext cx="3757863" cy="4030580"/>
          </a:xfrm>
          <a:prstGeom prst="rect">
            <a:avLst/>
          </a:prstGeom>
        </p:spPr>
      </p:pic>
    </p:spTree>
    <p:extLst>
      <p:ext uri="{BB962C8B-B14F-4D97-AF65-F5344CB8AC3E}">
        <p14:creationId xmlns:p14="http://schemas.microsoft.com/office/powerpoint/2010/main" val="2127964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Methodology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410801" y="1371601"/>
            <a:ext cx="11157561" cy="4511842"/>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The purpose of an individual assurance will be to:				The review has four core objectives:	</a:t>
            </a:r>
          </a:p>
          <a:p>
            <a:r>
              <a:rPr lang="en-US" sz="1200" b="0" dirty="0">
                <a:solidFill>
                  <a:schemeClr val="tx1"/>
                </a:solidFill>
                <a:latin typeface="Arial" panose="020B0604020202020204" pitchFamily="34" charset="0"/>
                <a:cs typeface="Arial" panose="020B0604020202020204" pitchFamily="34" charset="0"/>
              </a:rPr>
              <a:t>Collaborate with local government to gather further information.			To establish how local government are meeting their obligations.	</a:t>
            </a:r>
          </a:p>
          <a:p>
            <a:r>
              <a:rPr lang="en-US" sz="1200" b="0" dirty="0">
                <a:solidFill>
                  <a:schemeClr val="tx1"/>
                </a:solidFill>
                <a:latin typeface="Arial" panose="020B0604020202020204" pitchFamily="34" charset="0"/>
                <a:cs typeface="Arial" panose="020B0604020202020204" pitchFamily="34" charset="0"/>
              </a:rPr>
              <a:t>Complete an assessment using the best practice principles.				Re-assess using a Service Standards Matrix.</a:t>
            </a:r>
          </a:p>
          <a:p>
            <a:r>
              <a:rPr lang="en-US" sz="1200" b="0" dirty="0">
                <a:solidFill>
                  <a:schemeClr val="tx1"/>
                </a:solidFill>
                <a:latin typeface="Arial" panose="020B0604020202020204" pitchFamily="34" charset="0"/>
                <a:cs typeface="Arial" panose="020B0604020202020204" pitchFamily="34" charset="0"/>
              </a:rPr>
              <a:t>Identify any areas for potential improvement if appropriate				Re-grade each local government.			</a:t>
            </a:r>
          </a:p>
          <a:p>
            <a:r>
              <a:rPr lang="en-US" sz="1200" b="0" dirty="0">
                <a:solidFill>
                  <a:schemeClr val="tx1"/>
                </a:solidFill>
                <a:latin typeface="Arial" panose="020B0604020202020204" pitchFamily="34" charset="0"/>
                <a:cs typeface="Arial" panose="020B0604020202020204" pitchFamily="34" charset="0"/>
              </a:rPr>
              <a:t>Share best practice and offer support.						Produce an updated report with our findings.</a:t>
            </a:r>
          </a:p>
          <a:p>
            <a:r>
              <a:rPr lang="en-US" sz="1200" b="0" dirty="0">
                <a:solidFill>
                  <a:schemeClr val="tx1"/>
                </a:solidFill>
                <a:latin typeface="Arial" panose="020B0604020202020204" pitchFamily="34" charset="0"/>
                <a:cs typeface="Arial" panose="020B0604020202020204" pitchFamily="34" charset="0"/>
              </a:rPr>
              <a:t>Consider further action such as monitoring periods to achieve assurance. </a:t>
            </a:r>
          </a:p>
          <a:p>
            <a:r>
              <a:rPr lang="en-US" sz="1200" b="0" dirty="0">
                <a:solidFill>
                  <a:schemeClr val="tx1"/>
                </a:solidFill>
                <a:latin typeface="Arial" panose="020B0604020202020204" pitchFamily="34" charset="0"/>
                <a:cs typeface="Arial" panose="020B0604020202020204" pitchFamily="34" charset="0"/>
              </a:rPr>
              <a:t>Minimal burden to local government. </a:t>
            </a:r>
          </a:p>
          <a:p>
            <a:r>
              <a:rPr lang="en-US" sz="1200" b="0" dirty="0">
                <a:solidFill>
                  <a:schemeClr val="tx1"/>
                </a:solidFill>
                <a:latin typeface="Arial" panose="020B0604020202020204" pitchFamily="34" charset="0"/>
                <a:cs typeface="Arial" panose="020B0604020202020204" pitchFamily="34" charset="0"/>
              </a:rPr>
              <a:t>Build relationships and trust. </a:t>
            </a:r>
          </a:p>
          <a:p>
            <a:endParaRPr lang="en-US" sz="1200" b="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assurance review will not:</a:t>
            </a:r>
          </a:p>
          <a:p>
            <a:r>
              <a:rPr lang="en-US" sz="1200" b="0" dirty="0">
                <a:solidFill>
                  <a:schemeClr val="tx1"/>
                </a:solidFill>
                <a:latin typeface="Arial" panose="020B0604020202020204" pitchFamily="34" charset="0"/>
                <a:cs typeface="Arial" panose="020B0604020202020204" pitchFamily="34" charset="0"/>
              </a:rPr>
              <a:t>Draw conclusions on compliance with the Withdrawal and Separation Agreements. </a:t>
            </a:r>
          </a:p>
          <a:p>
            <a:r>
              <a:rPr lang="en-US" sz="1200" b="0" dirty="0">
                <a:solidFill>
                  <a:schemeClr val="tx1"/>
                </a:solidFill>
                <a:latin typeface="Arial" panose="020B0604020202020204" pitchFamily="34" charset="0"/>
                <a:cs typeface="Arial" panose="020B0604020202020204" pitchFamily="34" charset="0"/>
              </a:rPr>
              <a:t>Name </a:t>
            </a:r>
            <a:r>
              <a:rPr lang="en-US" sz="1200" b="0">
                <a:solidFill>
                  <a:schemeClr val="tx1"/>
                </a:solidFill>
                <a:latin typeface="Arial" panose="020B0604020202020204" pitchFamily="34" charset="0"/>
                <a:cs typeface="Arial" panose="020B0604020202020204" pitchFamily="34" charset="0"/>
              </a:rPr>
              <a:t>local government</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IMA remain committed to working in collaboration with local government to seek assurance that their approach to the identification and support of eligible children to obtain residency status now and in the future.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Assurance will lesson the risk to the citizen’s rights of children and care leavers and allow them to continue to enjoy the same rights as they did before the UK left the EU.</a:t>
            </a:r>
          </a:p>
          <a:p>
            <a:endParaRPr lang="en-US" sz="1200" dirty="0">
              <a:solidFill>
                <a:schemeClr val="tx1"/>
              </a:solidFill>
              <a:latin typeface="Arial" panose="020B0604020202020204" pitchFamily="34" charset="0"/>
              <a:cs typeface="Arial" panose="020B0604020202020204" pitchFamily="34" charset="0"/>
            </a:endParaRPr>
          </a:p>
          <a:p>
            <a:endParaRPr lang="en-US" sz="1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020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710461D-D860-4C19-9CAB-32DB5DB5285E}"/>
              </a:ext>
            </a:extLst>
          </p:cNvPr>
          <p:cNvGrpSpPr/>
          <p:nvPr/>
        </p:nvGrpSpPr>
        <p:grpSpPr>
          <a:xfrm>
            <a:off x="0" y="0"/>
            <a:ext cx="12192000" cy="954748"/>
            <a:chOff x="0" y="0"/>
            <a:chExt cx="12192000" cy="954748"/>
          </a:xfrm>
        </p:grpSpPr>
        <p:sp>
          <p:nvSpPr>
            <p:cNvPr id="13" name="Rectangle 12">
              <a:extLst>
                <a:ext uri="{FF2B5EF4-FFF2-40B4-BE49-F238E27FC236}">
                  <a16:creationId xmlns:a16="http://schemas.microsoft.com/office/drawing/2014/main" id="{36C7AE1B-5DE6-4385-B5A8-693FBB06D38D}"/>
                </a:ext>
              </a:extLst>
            </p:cNvPr>
            <p:cNvSpPr/>
            <p:nvPr/>
          </p:nvSpPr>
          <p:spPr>
            <a:xfrm>
              <a:off x="0" y="0"/>
              <a:ext cx="12192000" cy="95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 name="Picture 2">
              <a:extLst>
                <a:ext uri="{FF2B5EF4-FFF2-40B4-BE49-F238E27FC236}">
                  <a16:creationId xmlns:a16="http://schemas.microsoft.com/office/drawing/2014/main" id="{37626B08-26DB-4E6C-9CEA-145ECFEDDCF0}"/>
                </a:ext>
              </a:extLst>
            </p:cNvPr>
            <p:cNvPicPr>
              <a:picLocks noChangeAspect="1"/>
            </p:cNvPicPr>
            <p:nvPr/>
          </p:nvPicPr>
          <p:blipFill>
            <a:blip r:embed="rId2"/>
            <a:stretch>
              <a:fillRect/>
            </a:stretch>
          </p:blipFill>
          <p:spPr>
            <a:xfrm>
              <a:off x="70289" y="16798"/>
              <a:ext cx="1935860" cy="937950"/>
            </a:xfrm>
            <a:prstGeom prst="rect">
              <a:avLst/>
            </a:prstGeom>
          </p:spPr>
        </p:pic>
      </p:grpSp>
      <p:sp>
        <p:nvSpPr>
          <p:cNvPr id="2" name="Title 1">
            <a:extLst>
              <a:ext uri="{FF2B5EF4-FFF2-40B4-BE49-F238E27FC236}">
                <a16:creationId xmlns:a16="http://schemas.microsoft.com/office/drawing/2014/main" id="{AA8A1E75-15C6-4750-AC1F-0161AC8A22E9}"/>
              </a:ext>
            </a:extLst>
          </p:cNvPr>
          <p:cNvSpPr>
            <a:spLocks noGrp="1"/>
          </p:cNvSpPr>
          <p:nvPr>
            <p:ph type="title"/>
          </p:nvPr>
        </p:nvSpPr>
        <p:spPr>
          <a:xfrm>
            <a:off x="768000" y="87525"/>
            <a:ext cx="10656000" cy="792000"/>
          </a:xfrm>
        </p:spPr>
        <p:txBody>
          <a:bodyPr anchor="ctr">
            <a:normAutofit/>
          </a:bodyPr>
          <a:lstStyle/>
          <a:p>
            <a:pPr algn="ctr"/>
            <a:r>
              <a:rPr lang="en-US" sz="2400" b="0" dirty="0">
                <a:solidFill>
                  <a:schemeClr val="bg1"/>
                </a:solidFill>
              </a:rPr>
              <a:t>Assessment  </a:t>
            </a:r>
            <a:endParaRPr lang="en-GB" sz="2400" b="0" dirty="0">
              <a:solidFill>
                <a:schemeClr val="bg1"/>
              </a:solidFill>
            </a:endParaRPr>
          </a:p>
        </p:txBody>
      </p:sp>
      <p:sp>
        <p:nvSpPr>
          <p:cNvPr id="17" name="Content Placeholder 2">
            <a:extLst>
              <a:ext uri="{FF2B5EF4-FFF2-40B4-BE49-F238E27FC236}">
                <a16:creationId xmlns:a16="http://schemas.microsoft.com/office/drawing/2014/main" id="{F3CF8D0A-25D1-401A-8C96-2F6185F4C890}"/>
              </a:ext>
            </a:extLst>
          </p:cNvPr>
          <p:cNvSpPr txBox="1">
            <a:spLocks/>
          </p:cNvSpPr>
          <p:nvPr/>
        </p:nvSpPr>
        <p:spPr>
          <a:xfrm>
            <a:off x="410801" y="1371601"/>
            <a:ext cx="11157561" cy="4511842"/>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400"/>
              </a:spcAft>
              <a:buFont typeface="Arial" panose="020B0604020202020204" pitchFamily="34" charset="0"/>
              <a:buNone/>
              <a:defRPr sz="2400" b="1" kern="1200">
                <a:solidFill>
                  <a:srgbClr val="004A97"/>
                </a:solidFill>
                <a:latin typeface="+mn-lt"/>
                <a:ea typeface="+mn-ea"/>
                <a:cs typeface="+mn-cs"/>
              </a:defRPr>
            </a:lvl1pPr>
            <a:lvl2pPr marL="0" indent="0" algn="l" defTabSz="685800" rtl="0" eaLnBrk="1" latinLnBrk="0" hangingPunct="1">
              <a:lnSpc>
                <a:spcPct val="100000"/>
              </a:lnSpc>
              <a:spcBef>
                <a:spcPts val="0"/>
              </a:spcBef>
              <a:buFont typeface="Arial" panose="020B0604020202020204" pitchFamily="34" charset="0"/>
              <a:buNone/>
              <a:defRPr sz="1600" b="1" kern="1200">
                <a:solidFill>
                  <a:srgbClr val="0C223F"/>
                </a:solidFill>
                <a:latin typeface="+mn-lt"/>
                <a:ea typeface="+mn-ea"/>
                <a:cs typeface="+mn-cs"/>
              </a:defRPr>
            </a:lvl2pPr>
            <a:lvl3pPr marL="0" indent="0" algn="l" defTabSz="685800" rtl="0" eaLnBrk="1" latinLnBrk="0" hangingPunct="1">
              <a:lnSpc>
                <a:spcPct val="100000"/>
              </a:lnSpc>
              <a:spcBef>
                <a:spcPts val="0"/>
              </a:spcBef>
              <a:buFont typeface="Arial" panose="020B0604020202020204" pitchFamily="34" charset="0"/>
              <a:buNone/>
              <a:defRPr sz="1600" kern="1200">
                <a:solidFill>
                  <a:schemeClr val="tx1"/>
                </a:solidFill>
                <a:latin typeface="+mn-lt"/>
                <a:ea typeface="+mn-ea"/>
                <a:cs typeface="+mn-cs"/>
              </a:defRPr>
            </a:lvl3pPr>
            <a:lvl4pPr marL="216000" indent="-216000" algn="l" defTabSz="685800" rtl="0" eaLnBrk="1" latinLnBrk="0" hangingPunct="1">
              <a:lnSpc>
                <a:spcPct val="100000"/>
              </a:lnSpc>
              <a:spcBef>
                <a:spcPts val="0"/>
              </a:spcBef>
              <a:buClr>
                <a:srgbClr val="004A97"/>
              </a:buClr>
              <a:buFont typeface="Arial" panose="020B0604020202020204" pitchFamily="34" charset="0"/>
              <a:buChar char="•"/>
              <a:defRPr sz="1600" kern="1200">
                <a:solidFill>
                  <a:schemeClr val="tx1"/>
                </a:solidFill>
                <a:latin typeface="+mn-lt"/>
                <a:ea typeface="+mn-ea"/>
                <a:cs typeface="+mn-cs"/>
              </a:defRPr>
            </a:lvl4pPr>
            <a:lvl5pPr marL="432000" indent="-216000" algn="l" defTabSz="685800" rtl="0" eaLnBrk="1" latinLnBrk="0" hangingPunct="1">
              <a:lnSpc>
                <a:spcPct val="100000"/>
              </a:lnSpc>
              <a:spcBef>
                <a:spcPts val="0"/>
              </a:spcBef>
              <a:buClr>
                <a:srgbClr val="80A5CB"/>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endParaRPr lang="en-US" sz="1200" b="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9C8C45F-E487-A820-3817-B9B109DF6EB3}"/>
              </a:ext>
            </a:extLst>
          </p:cNvPr>
          <p:cNvSpPr txBox="1"/>
          <p:nvPr/>
        </p:nvSpPr>
        <p:spPr>
          <a:xfrm>
            <a:off x="3048501" y="3105835"/>
            <a:ext cx="6097002" cy="646331"/>
          </a:xfrm>
          <a:prstGeom prst="rect">
            <a:avLst/>
          </a:prstGeom>
          <a:noFill/>
        </p:spPr>
        <p:txBody>
          <a:bodyPr wrap="square">
            <a:spAutoFit/>
          </a:bodyPr>
          <a:lstStyle/>
          <a:p>
            <a:r>
              <a:rPr lang="en-US" dirty="0">
                <a:hlinkClick r:id="rId3"/>
              </a:rPr>
              <a:t>Looked-after-Children-Service-Standards-Assessment-Matrix.pdf (ima-citizensrights.org.uk)</a:t>
            </a:r>
            <a:endParaRPr lang="en-GB" dirty="0"/>
          </a:p>
        </p:txBody>
      </p:sp>
    </p:spTree>
    <p:extLst>
      <p:ext uri="{BB962C8B-B14F-4D97-AF65-F5344CB8AC3E}">
        <p14:creationId xmlns:p14="http://schemas.microsoft.com/office/powerpoint/2010/main" val="1041128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IMA">
      <a:dk1>
        <a:sysClr val="windowText" lastClr="000000"/>
      </a:dk1>
      <a:lt1>
        <a:sysClr val="window" lastClr="FFFFFF"/>
      </a:lt1>
      <a:dk2>
        <a:srgbClr val="000000"/>
      </a:dk2>
      <a:lt2>
        <a:srgbClr val="FFFFFF"/>
      </a:lt2>
      <a:accent1>
        <a:srgbClr val="0C223F"/>
      </a:accent1>
      <a:accent2>
        <a:srgbClr val="00584D"/>
      </a:accent2>
      <a:accent3>
        <a:srgbClr val="6D2A3C"/>
      </a:accent3>
      <a:accent4>
        <a:srgbClr val="004A97"/>
      </a:accent4>
      <a:accent5>
        <a:srgbClr val="592B5E"/>
      </a:accent5>
      <a:accent6>
        <a:srgbClr val="00A19A"/>
      </a:accent6>
      <a:hlink>
        <a:srgbClr val="004A97"/>
      </a:hlink>
      <a:folHlink>
        <a:srgbClr val="004A97"/>
      </a:folHlink>
    </a:clrScheme>
    <a:fontScheme name="I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A PowerPoint template (English logo, long).potx" id="{EA89E091-7FDC-4C12-83E4-7B6AE91F883F}" vid="{CE35439C-C96E-471C-8BDB-A36073BA79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20EA0ED0066A48B2BB049076089551" ma:contentTypeVersion="29" ma:contentTypeDescription="Create a new document." ma:contentTypeScope="" ma:versionID="b913af58998c21b37e10dee59d5cd790">
  <xsd:schema xmlns:xsd="http://www.w3.org/2001/XMLSchema" xmlns:xs="http://www.w3.org/2001/XMLSchema" xmlns:p="http://schemas.microsoft.com/office/2006/metadata/properties" xmlns:ns2="19f70a1d-2b14-45d1-bf0c-e2fce3c9f4da" xmlns:ns3="7b06fd3d-9f4e-446b-957b-28da5a07cfef" xmlns:ns4="ea8e7c0c-df04-4d74-b8b6-f7160ac00bfa" targetNamespace="http://schemas.microsoft.com/office/2006/metadata/properties" ma:root="true" ma:fieldsID="56bd9b58c60c69faa6bcb91a5d8fe61e" ns2:_="" ns3:_="" ns4:_="">
    <xsd:import namespace="19f70a1d-2b14-45d1-bf0c-e2fce3c9f4da"/>
    <xsd:import namespace="7b06fd3d-9f4e-446b-957b-28da5a07cfef"/>
    <xsd:import namespace="ea8e7c0c-df04-4d74-b8b6-f7160ac00bfa"/>
    <xsd:element name="properties">
      <xsd:complexType>
        <xsd:sequence>
          <xsd:element name="documentManagement">
            <xsd:complexType>
              <xsd:all>
                <xsd:element ref="ns2:_dlc_DocId" minOccurs="0"/>
                <xsd:element ref="ns2:_dlc_DocIdUrl" minOccurs="0"/>
                <xsd:element ref="ns2:_dlc_DocIdPersistId" minOccurs="0"/>
                <xsd:element ref="ns2:IsModified"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70a1d-2b14-45d1-bf0c-e2fce3c9f4d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IsModified" ma:index="11" nillable="true" ma:displayName="IsModified" ma:default="No" ma:hidden="true" ma:internalName="IsModified"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06fd3d-9f4e-446b-957b-28da5a07cfe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8e7c0c-df04-4d74-b8b6-f7160ac00bf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IsModified xmlns="19f70a1d-2b14-45d1-bf0c-e2fce3c9f4da">No</IsModified>
    <_dlc_DocId xmlns="19f70a1d-2b14-45d1-bf0c-e2fce3c9f4da">ASOF-573975072-1043</_dlc_DocId>
    <_dlc_DocIdUrl xmlns="19f70a1d-2b14-45d1-bf0c-e2fce3c9f4da">
      <Url>https://justiceuk.sharepoint.com/sites/MOJ-JS-AO/IMA/GCS/CE/_layouts/15/DocIdRedir.aspx?ID=ASOF-573975072-1043</Url>
      <Description>ASOF-573975072-1043</Description>
    </_dlc_DocIdUrl>
    <_dlc_DocIdPersistId xmlns="19f70a1d-2b14-45d1-bf0c-e2fce3c9f4da" xsi:nil="true"/>
  </documentManagement>
</p:properties>
</file>

<file path=customXml/itemProps1.xml><?xml version="1.0" encoding="utf-8"?>
<ds:datastoreItem xmlns:ds="http://schemas.openxmlformats.org/officeDocument/2006/customXml" ds:itemID="{B311E1EC-4140-4348-8D98-9709FB3F7E1E}">
  <ds:schemaRefs>
    <ds:schemaRef ds:uri="19f70a1d-2b14-45d1-bf0c-e2fce3c9f4da"/>
    <ds:schemaRef ds:uri="7b06fd3d-9f4e-446b-957b-28da5a07cfef"/>
    <ds:schemaRef ds:uri="ea8e7c0c-df04-4d74-b8b6-f7160ac00b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ACCD0D-08D4-4BC1-859D-569F82622176}">
  <ds:schemaRefs>
    <ds:schemaRef ds:uri="http://schemas.microsoft.com/sharepoint/v3/contenttype/forms"/>
  </ds:schemaRefs>
</ds:datastoreItem>
</file>

<file path=customXml/itemProps3.xml><?xml version="1.0" encoding="utf-8"?>
<ds:datastoreItem xmlns:ds="http://schemas.openxmlformats.org/officeDocument/2006/customXml" ds:itemID="{4C8851A9-1C06-4C69-B863-252E52EB8295}">
  <ds:schemaRefs>
    <ds:schemaRef ds:uri="http://schemas.microsoft.com/sharepoint/events"/>
  </ds:schemaRefs>
</ds:datastoreItem>
</file>

<file path=customXml/itemProps4.xml><?xml version="1.0" encoding="utf-8"?>
<ds:datastoreItem xmlns:ds="http://schemas.openxmlformats.org/officeDocument/2006/customXml" ds:itemID="{B2EEAE0A-FB4C-43EE-A286-F1012671FE32}">
  <ds:schemaRefs>
    <ds:schemaRef ds:uri="0651fd51-b89c-43c6-b7cb-6a176704e6fd"/>
    <ds:schemaRef ds:uri="19f70a1d-2b14-45d1-bf0c-e2fce3c9f4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416</TotalTime>
  <Words>1725</Words>
  <Application>Microsoft Office PowerPoint</Application>
  <PresentationFormat>Widescreen</PresentationFormat>
  <Paragraphs>123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1_Office Theme</vt:lpstr>
      <vt:lpstr> IMA and ADCS  - Looked after Children  Date – 13 December 2023   </vt:lpstr>
      <vt:lpstr>Summary </vt:lpstr>
      <vt:lpstr>The role of the IMA</vt:lpstr>
      <vt:lpstr>The role of the IMA</vt:lpstr>
      <vt:lpstr>The purpose of the Assurance Review </vt:lpstr>
      <vt:lpstr>The purpose of the Assurance Review </vt:lpstr>
      <vt:lpstr>Methodology </vt:lpstr>
      <vt:lpstr>Methodology </vt:lpstr>
      <vt:lpstr>Assessment  </vt:lpstr>
      <vt:lpstr>Results and improvements </vt:lpstr>
      <vt:lpstr>Progress to date and next steps</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Awareness for Line Managers   February 2022</dc:title>
  <dc:creator>Punchard, Lorien</dc:creator>
  <cp:lastModifiedBy>Leanne Hopkins</cp:lastModifiedBy>
  <cp:revision>4</cp:revision>
  <dcterms:created xsi:type="dcterms:W3CDTF">2021-12-30T11:39:00Z</dcterms:created>
  <dcterms:modified xsi:type="dcterms:W3CDTF">2024-01-08T13:38:17Z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0x0101004B20EA0ED0066A48B2BB049076089551</vt:lpwstr>
  </property>
  <property fmtid="{D5CDD505-2E9C-101B-9397-08002B2CF9AE}" pid="3" name="_dlc_DocIdItemGuid">
    <vt:lpwstr>e5500c3e-4d96-4b00-8560-630e04894525</vt:lpwstr>
  </property>
  <property fmtid="{D5CDD505-2E9C-101B-9397-08002B2CF9AE}" pid="4" name="Order">
    <vt:r8>44300</vt:r8>
  </property>
</Properties>
</file>