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61"/>
  </p:notesMasterIdLst>
  <p:sldIdLst>
    <p:sldId id="351" r:id="rId7"/>
    <p:sldId id="352" r:id="rId8"/>
    <p:sldId id="256" r:id="rId9"/>
    <p:sldId id="308" r:id="rId10"/>
    <p:sldId id="309" r:id="rId11"/>
    <p:sldId id="312" r:id="rId12"/>
    <p:sldId id="257" r:id="rId13"/>
    <p:sldId id="315" r:id="rId14"/>
    <p:sldId id="319" r:id="rId15"/>
    <p:sldId id="322" r:id="rId16"/>
    <p:sldId id="323" r:id="rId17"/>
    <p:sldId id="324" r:id="rId18"/>
    <p:sldId id="331" r:id="rId19"/>
    <p:sldId id="327" r:id="rId20"/>
    <p:sldId id="329" r:id="rId21"/>
    <p:sldId id="333"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3" r:id="rId38"/>
    <p:sldId id="354" r:id="rId39"/>
    <p:sldId id="355" r:id="rId40"/>
    <p:sldId id="356" r:id="rId41"/>
    <p:sldId id="357" r:id="rId42"/>
    <p:sldId id="358" r:id="rId43"/>
    <p:sldId id="359" r:id="rId44"/>
    <p:sldId id="360" r:id="rId45"/>
    <p:sldId id="362" r:id="rId46"/>
    <p:sldId id="363" r:id="rId47"/>
    <p:sldId id="364" r:id="rId48"/>
    <p:sldId id="365" r:id="rId49"/>
    <p:sldId id="366" r:id="rId50"/>
    <p:sldId id="367" r:id="rId51"/>
    <p:sldId id="368" r:id="rId52"/>
    <p:sldId id="369" r:id="rId53"/>
    <p:sldId id="370" r:id="rId54"/>
    <p:sldId id="371" r:id="rId55"/>
    <p:sldId id="372" r:id="rId56"/>
    <p:sldId id="376" r:id="rId57"/>
    <p:sldId id="377" r:id="rId58"/>
    <p:sldId id="375" r:id="rId59"/>
    <p:sldId id="37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245"/>
    <a:srgbClr val="FDC80A"/>
    <a:srgbClr val="EC6325"/>
    <a:srgbClr val="159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3963E-DCA9-3F04-2EA1-DC32847A17F7}" v="27" dt="2021-05-13T11:54:41.916"/>
    <p1510:client id="{5AEABDED-9AB7-FC69-1166-B3D43E8253D7}" v="91" dt="2021-05-24T11:41:13.626"/>
    <p1510:client id="{C98B6A8E-D019-AD6C-84EC-67903D4DE403}" v="2" dt="2021-05-24T11:48:25.819"/>
    <p1510:client id="{EE86B9FA-3AA9-9CE6-3712-8CD832BD2168}" v="12" dt="2021-05-24T11:49:32.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9" d="100"/>
          <a:sy n="69" d="100"/>
        </p:scale>
        <p:origin x="1098" y="6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8023D-FEA6-42CB-9806-C7816AE1EA81}" type="doc">
      <dgm:prSet loTypeId="urn:microsoft.com/office/officeart/2005/8/layout/process1" loCatId="process" qsTypeId="urn:microsoft.com/office/officeart/2005/8/quickstyle/simple1" qsCatId="simple" csTypeId="urn:microsoft.com/office/officeart/2005/8/colors/accent1_2" csCatId="accent1" phldr="1"/>
      <dgm:spPr/>
    </dgm:pt>
    <dgm:pt modelId="{E9F59707-F312-4808-A79B-20448ADA812C}">
      <dgm:prSet phldrT="[Text]"/>
      <dgm:spPr/>
      <dgm:t>
        <a:bodyPr/>
        <a:lstStyle/>
        <a:p>
          <a:r>
            <a:rPr lang="en-GB" dirty="0"/>
            <a:t>Where we were</a:t>
          </a:r>
        </a:p>
      </dgm:t>
    </dgm:pt>
    <dgm:pt modelId="{5F4F5C83-F5D6-4244-9DA1-17627BA3D039}" type="parTrans" cxnId="{AF856929-43DF-4326-8EC0-7E292A753ECB}">
      <dgm:prSet/>
      <dgm:spPr/>
      <dgm:t>
        <a:bodyPr/>
        <a:lstStyle/>
        <a:p>
          <a:endParaRPr lang="en-GB"/>
        </a:p>
      </dgm:t>
    </dgm:pt>
    <dgm:pt modelId="{659DB032-0241-4F2E-A373-AF6CD056F674}" type="sibTrans" cxnId="{AF856929-43DF-4326-8EC0-7E292A753ECB}">
      <dgm:prSet/>
      <dgm:spPr/>
      <dgm:t>
        <a:bodyPr/>
        <a:lstStyle/>
        <a:p>
          <a:endParaRPr lang="en-GB"/>
        </a:p>
      </dgm:t>
    </dgm:pt>
    <dgm:pt modelId="{1805351B-01B0-453D-86DE-239F7FE3B182}">
      <dgm:prSet phldrT="[Text]"/>
      <dgm:spPr/>
      <dgm:t>
        <a:bodyPr/>
        <a:lstStyle/>
        <a:p>
          <a:r>
            <a:rPr lang="en-GB" dirty="0"/>
            <a:t>Where we are</a:t>
          </a:r>
        </a:p>
      </dgm:t>
    </dgm:pt>
    <dgm:pt modelId="{FB05853D-715D-4EC2-89F6-F20D9FCB9D3C}" type="parTrans" cxnId="{E8840BC9-633D-4287-8F1C-AF8D890B70D7}">
      <dgm:prSet/>
      <dgm:spPr/>
      <dgm:t>
        <a:bodyPr/>
        <a:lstStyle/>
        <a:p>
          <a:endParaRPr lang="en-GB"/>
        </a:p>
      </dgm:t>
    </dgm:pt>
    <dgm:pt modelId="{529D16E7-6BB8-4D49-8548-44E8913E5349}" type="sibTrans" cxnId="{E8840BC9-633D-4287-8F1C-AF8D890B70D7}">
      <dgm:prSet/>
      <dgm:spPr/>
      <dgm:t>
        <a:bodyPr/>
        <a:lstStyle/>
        <a:p>
          <a:endParaRPr lang="en-GB"/>
        </a:p>
      </dgm:t>
    </dgm:pt>
    <dgm:pt modelId="{F0B3078D-0FB4-46C1-B514-72F5119D2DE1}" type="pres">
      <dgm:prSet presAssocID="{D4B8023D-FEA6-42CB-9806-C7816AE1EA81}" presName="Name0" presStyleCnt="0">
        <dgm:presLayoutVars>
          <dgm:dir/>
          <dgm:resizeHandles val="exact"/>
        </dgm:presLayoutVars>
      </dgm:prSet>
      <dgm:spPr/>
    </dgm:pt>
    <dgm:pt modelId="{15B1AF7F-01B0-4B8F-87BD-97F0982B5F41}" type="pres">
      <dgm:prSet presAssocID="{E9F59707-F312-4808-A79B-20448ADA812C}" presName="node" presStyleLbl="node1" presStyleIdx="0" presStyleCnt="2">
        <dgm:presLayoutVars>
          <dgm:bulletEnabled val="1"/>
        </dgm:presLayoutVars>
      </dgm:prSet>
      <dgm:spPr/>
      <dgm:t>
        <a:bodyPr/>
        <a:lstStyle/>
        <a:p>
          <a:endParaRPr lang="en-US"/>
        </a:p>
      </dgm:t>
    </dgm:pt>
    <dgm:pt modelId="{B6D6AAC3-C78F-4252-949C-7BC8C47BB7AD}" type="pres">
      <dgm:prSet presAssocID="{659DB032-0241-4F2E-A373-AF6CD056F674}" presName="sibTrans" presStyleLbl="sibTrans2D1" presStyleIdx="0" presStyleCnt="1"/>
      <dgm:spPr/>
      <dgm:t>
        <a:bodyPr/>
        <a:lstStyle/>
        <a:p>
          <a:endParaRPr lang="en-US"/>
        </a:p>
      </dgm:t>
    </dgm:pt>
    <dgm:pt modelId="{115CA370-D781-4FC3-AFBF-62E067C70552}" type="pres">
      <dgm:prSet presAssocID="{659DB032-0241-4F2E-A373-AF6CD056F674}" presName="connectorText" presStyleLbl="sibTrans2D1" presStyleIdx="0" presStyleCnt="1"/>
      <dgm:spPr/>
      <dgm:t>
        <a:bodyPr/>
        <a:lstStyle/>
        <a:p>
          <a:endParaRPr lang="en-US"/>
        </a:p>
      </dgm:t>
    </dgm:pt>
    <dgm:pt modelId="{41EA6904-A9A5-4394-BB44-CA820DBF341F}" type="pres">
      <dgm:prSet presAssocID="{1805351B-01B0-453D-86DE-239F7FE3B182}" presName="node" presStyleLbl="node1" presStyleIdx="1" presStyleCnt="2">
        <dgm:presLayoutVars>
          <dgm:bulletEnabled val="1"/>
        </dgm:presLayoutVars>
      </dgm:prSet>
      <dgm:spPr/>
      <dgm:t>
        <a:bodyPr/>
        <a:lstStyle/>
        <a:p>
          <a:endParaRPr lang="en-US"/>
        </a:p>
      </dgm:t>
    </dgm:pt>
  </dgm:ptLst>
  <dgm:cxnLst>
    <dgm:cxn modelId="{3CF388DF-A6B6-4689-87E2-B1EDA95411A6}" type="presOf" srcId="{1805351B-01B0-453D-86DE-239F7FE3B182}" destId="{41EA6904-A9A5-4394-BB44-CA820DBF341F}" srcOrd="0" destOrd="0" presId="urn:microsoft.com/office/officeart/2005/8/layout/process1"/>
    <dgm:cxn modelId="{C0314C34-3C82-4E3E-A17D-E9C8AC2E68B7}" type="presOf" srcId="{659DB032-0241-4F2E-A373-AF6CD056F674}" destId="{B6D6AAC3-C78F-4252-949C-7BC8C47BB7AD}" srcOrd="0" destOrd="0" presId="urn:microsoft.com/office/officeart/2005/8/layout/process1"/>
    <dgm:cxn modelId="{9F051F58-218F-4401-A742-421F6E418C6F}" type="presOf" srcId="{659DB032-0241-4F2E-A373-AF6CD056F674}" destId="{115CA370-D781-4FC3-AFBF-62E067C70552}" srcOrd="1" destOrd="0" presId="urn:microsoft.com/office/officeart/2005/8/layout/process1"/>
    <dgm:cxn modelId="{AF856929-43DF-4326-8EC0-7E292A753ECB}" srcId="{D4B8023D-FEA6-42CB-9806-C7816AE1EA81}" destId="{E9F59707-F312-4808-A79B-20448ADA812C}" srcOrd="0" destOrd="0" parTransId="{5F4F5C83-F5D6-4244-9DA1-17627BA3D039}" sibTransId="{659DB032-0241-4F2E-A373-AF6CD056F674}"/>
    <dgm:cxn modelId="{E8840BC9-633D-4287-8F1C-AF8D890B70D7}" srcId="{D4B8023D-FEA6-42CB-9806-C7816AE1EA81}" destId="{1805351B-01B0-453D-86DE-239F7FE3B182}" srcOrd="1" destOrd="0" parTransId="{FB05853D-715D-4EC2-89F6-F20D9FCB9D3C}" sibTransId="{529D16E7-6BB8-4D49-8548-44E8913E5349}"/>
    <dgm:cxn modelId="{579917AD-B814-44C6-82D7-CBE62D999AEB}" type="presOf" srcId="{E9F59707-F312-4808-A79B-20448ADA812C}" destId="{15B1AF7F-01B0-4B8F-87BD-97F0982B5F41}" srcOrd="0" destOrd="0" presId="urn:microsoft.com/office/officeart/2005/8/layout/process1"/>
    <dgm:cxn modelId="{8D1CA606-AB80-4B56-9D46-9C170625AB95}" type="presOf" srcId="{D4B8023D-FEA6-42CB-9806-C7816AE1EA81}" destId="{F0B3078D-0FB4-46C1-B514-72F5119D2DE1}" srcOrd="0" destOrd="0" presId="urn:microsoft.com/office/officeart/2005/8/layout/process1"/>
    <dgm:cxn modelId="{3A531CAF-5F44-48CB-A75C-1FA852BC7FDD}" type="presParOf" srcId="{F0B3078D-0FB4-46C1-B514-72F5119D2DE1}" destId="{15B1AF7F-01B0-4B8F-87BD-97F0982B5F41}" srcOrd="0" destOrd="0" presId="urn:microsoft.com/office/officeart/2005/8/layout/process1"/>
    <dgm:cxn modelId="{12D5ABA3-A274-49DA-8922-4FBAF9F30E58}" type="presParOf" srcId="{F0B3078D-0FB4-46C1-B514-72F5119D2DE1}" destId="{B6D6AAC3-C78F-4252-949C-7BC8C47BB7AD}" srcOrd="1" destOrd="0" presId="urn:microsoft.com/office/officeart/2005/8/layout/process1"/>
    <dgm:cxn modelId="{B0D50CF6-C8F4-44D6-9EE4-782EAF53B494}" type="presParOf" srcId="{B6D6AAC3-C78F-4252-949C-7BC8C47BB7AD}" destId="{115CA370-D781-4FC3-AFBF-62E067C70552}" srcOrd="0" destOrd="0" presId="urn:microsoft.com/office/officeart/2005/8/layout/process1"/>
    <dgm:cxn modelId="{31DCEA1E-292F-4751-B737-F047C2421D43}" type="presParOf" srcId="{F0B3078D-0FB4-46C1-B514-72F5119D2DE1}" destId="{41EA6904-A9A5-4394-BB44-CA820DBF341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6882CC-4907-41A1-8A55-574C61059C1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F2B77BE-E60C-42AD-9BFD-F2DBB40C4816}">
      <dgm:prSet/>
      <dgm:spPr/>
      <dgm:t>
        <a:bodyPr/>
        <a:lstStyle/>
        <a:p>
          <a:r>
            <a:rPr lang="en-GB" dirty="0"/>
            <a:t>Specialist Team providing relationship based and trauma informed </a:t>
          </a:r>
          <a:r>
            <a:rPr lang="en-GB" dirty="0" smtClean="0"/>
            <a:t>practice. 9.5 FTE</a:t>
          </a:r>
          <a:endParaRPr lang="en-US" dirty="0"/>
        </a:p>
      </dgm:t>
    </dgm:pt>
    <dgm:pt modelId="{D310B1AB-F65C-4E71-8E8F-49DB10D919C0}" type="parTrans" cxnId="{7E1B9802-0594-488D-BA33-E97136B1D657}">
      <dgm:prSet/>
      <dgm:spPr/>
      <dgm:t>
        <a:bodyPr/>
        <a:lstStyle/>
        <a:p>
          <a:endParaRPr lang="en-US"/>
        </a:p>
      </dgm:t>
    </dgm:pt>
    <dgm:pt modelId="{D37769D7-C7CB-488C-87A5-EF3C31CB7E5F}" type="sibTrans" cxnId="{7E1B9802-0594-488D-BA33-E97136B1D657}">
      <dgm:prSet/>
      <dgm:spPr/>
      <dgm:t>
        <a:bodyPr/>
        <a:lstStyle/>
        <a:p>
          <a:endParaRPr lang="en-US"/>
        </a:p>
      </dgm:t>
    </dgm:pt>
    <dgm:pt modelId="{4AC798C7-7851-49D4-8E89-27BDC61AA81F}">
      <dgm:prSet/>
      <dgm:spPr/>
      <dgm:t>
        <a:bodyPr/>
        <a:lstStyle/>
        <a:p>
          <a:r>
            <a:rPr lang="en-GB" dirty="0"/>
            <a:t>Assessment of potential carers through to post-order support </a:t>
          </a:r>
          <a:r>
            <a:rPr lang="en-GB" dirty="0" err="1"/>
            <a:t>incl</a:t>
          </a:r>
          <a:r>
            <a:rPr lang="en-GB" dirty="0"/>
            <a:t> to Kinship FC’s</a:t>
          </a:r>
          <a:endParaRPr lang="en-US" dirty="0"/>
        </a:p>
      </dgm:t>
    </dgm:pt>
    <dgm:pt modelId="{6CE91DDF-4A2E-4E56-B354-A7E2FC3529E6}" type="parTrans" cxnId="{A9ED23D9-3A89-4088-B42F-0DD33FA8758C}">
      <dgm:prSet/>
      <dgm:spPr/>
      <dgm:t>
        <a:bodyPr/>
        <a:lstStyle/>
        <a:p>
          <a:endParaRPr lang="en-US"/>
        </a:p>
      </dgm:t>
    </dgm:pt>
    <dgm:pt modelId="{0CE9B041-41E2-4CB9-A06F-FA49F3508F43}" type="sibTrans" cxnId="{A9ED23D9-3A89-4088-B42F-0DD33FA8758C}">
      <dgm:prSet/>
      <dgm:spPr/>
      <dgm:t>
        <a:bodyPr/>
        <a:lstStyle/>
        <a:p>
          <a:endParaRPr lang="en-US"/>
        </a:p>
      </dgm:t>
    </dgm:pt>
    <dgm:pt modelId="{FBD4EDA6-F17C-4BC8-92C9-7BDEB91364EE}">
      <dgm:prSet/>
      <dgm:spPr/>
      <dgm:t>
        <a:bodyPr/>
        <a:lstStyle/>
        <a:p>
          <a:r>
            <a:rPr lang="en-GB"/>
            <a:t>Located within Fostering, Placements and Permanence Service</a:t>
          </a:r>
          <a:endParaRPr lang="en-US"/>
        </a:p>
      </dgm:t>
    </dgm:pt>
    <dgm:pt modelId="{B6DD8856-A0EB-4FE5-9AA8-9EB36B04304E}" type="parTrans" cxnId="{0A096210-BCCA-4D17-9005-D96F82B12C69}">
      <dgm:prSet/>
      <dgm:spPr/>
      <dgm:t>
        <a:bodyPr/>
        <a:lstStyle/>
        <a:p>
          <a:endParaRPr lang="en-US"/>
        </a:p>
      </dgm:t>
    </dgm:pt>
    <dgm:pt modelId="{5857AA37-5843-41B9-A2CF-AD397A066D1A}" type="sibTrans" cxnId="{0A096210-BCCA-4D17-9005-D96F82B12C69}">
      <dgm:prSet/>
      <dgm:spPr/>
      <dgm:t>
        <a:bodyPr/>
        <a:lstStyle/>
        <a:p>
          <a:endParaRPr lang="en-US"/>
        </a:p>
      </dgm:t>
    </dgm:pt>
    <dgm:pt modelId="{A1085994-E9DF-4D17-A253-3E5D41850916}">
      <dgm:prSet/>
      <dgm:spPr/>
      <dgm:t>
        <a:bodyPr/>
        <a:lstStyle/>
        <a:p>
          <a:r>
            <a:rPr lang="en-GB"/>
            <a:t>Comprehensive Annual Report  - provides comparative data year on year</a:t>
          </a:r>
          <a:endParaRPr lang="en-US"/>
        </a:p>
      </dgm:t>
    </dgm:pt>
    <dgm:pt modelId="{BEE9A4D1-9937-44A2-A694-BFC8BE4C02A3}" type="parTrans" cxnId="{F214F5DA-3489-4DD0-BFE6-9DDF9663DEF4}">
      <dgm:prSet/>
      <dgm:spPr/>
      <dgm:t>
        <a:bodyPr/>
        <a:lstStyle/>
        <a:p>
          <a:endParaRPr lang="en-US"/>
        </a:p>
      </dgm:t>
    </dgm:pt>
    <dgm:pt modelId="{7190D406-46A7-4F31-ABFB-CDBC0C185FAB}" type="sibTrans" cxnId="{F214F5DA-3489-4DD0-BFE6-9DDF9663DEF4}">
      <dgm:prSet/>
      <dgm:spPr/>
      <dgm:t>
        <a:bodyPr/>
        <a:lstStyle/>
        <a:p>
          <a:endParaRPr lang="en-US"/>
        </a:p>
      </dgm:t>
    </dgm:pt>
    <dgm:pt modelId="{AD517053-44F1-4063-98A9-945247BBC438}">
      <dgm:prSet/>
      <dgm:spPr/>
      <dgm:t>
        <a:bodyPr/>
        <a:lstStyle/>
        <a:p>
          <a:r>
            <a:rPr lang="en-GB"/>
            <a:t>Annual Service Plan</a:t>
          </a:r>
          <a:endParaRPr lang="en-US"/>
        </a:p>
      </dgm:t>
    </dgm:pt>
    <dgm:pt modelId="{978957AA-8C36-4C80-A6A9-4A9C0C3379BE}" type="parTrans" cxnId="{AF6BDD26-0203-4499-8FD2-0F8F95D453E6}">
      <dgm:prSet/>
      <dgm:spPr/>
      <dgm:t>
        <a:bodyPr/>
        <a:lstStyle/>
        <a:p>
          <a:endParaRPr lang="en-US"/>
        </a:p>
      </dgm:t>
    </dgm:pt>
    <dgm:pt modelId="{D00FE75F-650E-4D48-B4D2-AD411B707EE4}" type="sibTrans" cxnId="{AF6BDD26-0203-4499-8FD2-0F8F95D453E6}">
      <dgm:prSet/>
      <dgm:spPr/>
      <dgm:t>
        <a:bodyPr/>
        <a:lstStyle/>
        <a:p>
          <a:endParaRPr lang="en-US"/>
        </a:p>
      </dgm:t>
    </dgm:pt>
    <dgm:pt modelId="{97E135DB-A948-4ED7-95AF-146103492364}" type="pres">
      <dgm:prSet presAssocID="{7B6882CC-4907-41A1-8A55-574C61059C11}" presName="linear" presStyleCnt="0">
        <dgm:presLayoutVars>
          <dgm:animLvl val="lvl"/>
          <dgm:resizeHandles val="exact"/>
        </dgm:presLayoutVars>
      </dgm:prSet>
      <dgm:spPr/>
      <dgm:t>
        <a:bodyPr/>
        <a:lstStyle/>
        <a:p>
          <a:endParaRPr lang="en-US"/>
        </a:p>
      </dgm:t>
    </dgm:pt>
    <dgm:pt modelId="{62A942C7-EE7E-42B8-9077-72C2A6066B06}" type="pres">
      <dgm:prSet presAssocID="{CF2B77BE-E60C-42AD-9BFD-F2DBB40C4816}" presName="parentText" presStyleLbl="node1" presStyleIdx="0" presStyleCnt="5">
        <dgm:presLayoutVars>
          <dgm:chMax val="0"/>
          <dgm:bulletEnabled val="1"/>
        </dgm:presLayoutVars>
      </dgm:prSet>
      <dgm:spPr/>
      <dgm:t>
        <a:bodyPr/>
        <a:lstStyle/>
        <a:p>
          <a:endParaRPr lang="en-US"/>
        </a:p>
      </dgm:t>
    </dgm:pt>
    <dgm:pt modelId="{483B6468-6F28-4177-A59F-B9ECBAF38FBF}" type="pres">
      <dgm:prSet presAssocID="{D37769D7-C7CB-488C-87A5-EF3C31CB7E5F}" presName="spacer" presStyleCnt="0"/>
      <dgm:spPr/>
    </dgm:pt>
    <dgm:pt modelId="{B3FA2D5F-ED79-478E-B0DA-D7A22B8722FB}" type="pres">
      <dgm:prSet presAssocID="{4AC798C7-7851-49D4-8E89-27BDC61AA81F}" presName="parentText" presStyleLbl="node1" presStyleIdx="1" presStyleCnt="5">
        <dgm:presLayoutVars>
          <dgm:chMax val="0"/>
          <dgm:bulletEnabled val="1"/>
        </dgm:presLayoutVars>
      </dgm:prSet>
      <dgm:spPr/>
      <dgm:t>
        <a:bodyPr/>
        <a:lstStyle/>
        <a:p>
          <a:endParaRPr lang="en-US"/>
        </a:p>
      </dgm:t>
    </dgm:pt>
    <dgm:pt modelId="{15553B33-4D1D-4606-AC61-978FE23A31EE}" type="pres">
      <dgm:prSet presAssocID="{0CE9B041-41E2-4CB9-A06F-FA49F3508F43}" presName="spacer" presStyleCnt="0"/>
      <dgm:spPr/>
    </dgm:pt>
    <dgm:pt modelId="{01F5F013-0137-4FDD-99C6-6C822265548D}" type="pres">
      <dgm:prSet presAssocID="{FBD4EDA6-F17C-4BC8-92C9-7BDEB91364EE}" presName="parentText" presStyleLbl="node1" presStyleIdx="2" presStyleCnt="5">
        <dgm:presLayoutVars>
          <dgm:chMax val="0"/>
          <dgm:bulletEnabled val="1"/>
        </dgm:presLayoutVars>
      </dgm:prSet>
      <dgm:spPr/>
      <dgm:t>
        <a:bodyPr/>
        <a:lstStyle/>
        <a:p>
          <a:endParaRPr lang="en-US"/>
        </a:p>
      </dgm:t>
    </dgm:pt>
    <dgm:pt modelId="{D103E35C-4EF1-4639-8BB3-4242E17D0684}" type="pres">
      <dgm:prSet presAssocID="{5857AA37-5843-41B9-A2CF-AD397A066D1A}" presName="spacer" presStyleCnt="0"/>
      <dgm:spPr/>
    </dgm:pt>
    <dgm:pt modelId="{5D496B52-73D3-416C-94ED-41B6191D3F5C}" type="pres">
      <dgm:prSet presAssocID="{A1085994-E9DF-4D17-A253-3E5D41850916}" presName="parentText" presStyleLbl="node1" presStyleIdx="3" presStyleCnt="5">
        <dgm:presLayoutVars>
          <dgm:chMax val="0"/>
          <dgm:bulletEnabled val="1"/>
        </dgm:presLayoutVars>
      </dgm:prSet>
      <dgm:spPr/>
      <dgm:t>
        <a:bodyPr/>
        <a:lstStyle/>
        <a:p>
          <a:endParaRPr lang="en-US"/>
        </a:p>
      </dgm:t>
    </dgm:pt>
    <dgm:pt modelId="{6C6360CF-2F22-448D-A1F8-B44032BF7D62}" type="pres">
      <dgm:prSet presAssocID="{7190D406-46A7-4F31-ABFB-CDBC0C185FAB}" presName="spacer" presStyleCnt="0"/>
      <dgm:spPr/>
    </dgm:pt>
    <dgm:pt modelId="{1FFCF8CD-6188-4898-A419-617B2191DEF7}" type="pres">
      <dgm:prSet presAssocID="{AD517053-44F1-4063-98A9-945247BBC438}" presName="parentText" presStyleLbl="node1" presStyleIdx="4" presStyleCnt="5">
        <dgm:presLayoutVars>
          <dgm:chMax val="0"/>
          <dgm:bulletEnabled val="1"/>
        </dgm:presLayoutVars>
      </dgm:prSet>
      <dgm:spPr/>
      <dgm:t>
        <a:bodyPr/>
        <a:lstStyle/>
        <a:p>
          <a:endParaRPr lang="en-US"/>
        </a:p>
      </dgm:t>
    </dgm:pt>
  </dgm:ptLst>
  <dgm:cxnLst>
    <dgm:cxn modelId="{7E1B9802-0594-488D-BA33-E97136B1D657}" srcId="{7B6882CC-4907-41A1-8A55-574C61059C11}" destId="{CF2B77BE-E60C-42AD-9BFD-F2DBB40C4816}" srcOrd="0" destOrd="0" parTransId="{D310B1AB-F65C-4E71-8E8F-49DB10D919C0}" sibTransId="{D37769D7-C7CB-488C-87A5-EF3C31CB7E5F}"/>
    <dgm:cxn modelId="{AF6BDD26-0203-4499-8FD2-0F8F95D453E6}" srcId="{7B6882CC-4907-41A1-8A55-574C61059C11}" destId="{AD517053-44F1-4063-98A9-945247BBC438}" srcOrd="4" destOrd="0" parTransId="{978957AA-8C36-4C80-A6A9-4A9C0C3379BE}" sibTransId="{D00FE75F-650E-4D48-B4D2-AD411B707EE4}"/>
    <dgm:cxn modelId="{326940EF-C314-4912-9379-988A99815D34}" type="presOf" srcId="{FBD4EDA6-F17C-4BC8-92C9-7BDEB91364EE}" destId="{01F5F013-0137-4FDD-99C6-6C822265548D}" srcOrd="0" destOrd="0" presId="urn:microsoft.com/office/officeart/2005/8/layout/vList2"/>
    <dgm:cxn modelId="{5A6FF9D8-BB80-4C17-B7E5-AAE45A0EB189}" type="presOf" srcId="{A1085994-E9DF-4D17-A253-3E5D41850916}" destId="{5D496B52-73D3-416C-94ED-41B6191D3F5C}" srcOrd="0" destOrd="0" presId="urn:microsoft.com/office/officeart/2005/8/layout/vList2"/>
    <dgm:cxn modelId="{0A096210-BCCA-4D17-9005-D96F82B12C69}" srcId="{7B6882CC-4907-41A1-8A55-574C61059C11}" destId="{FBD4EDA6-F17C-4BC8-92C9-7BDEB91364EE}" srcOrd="2" destOrd="0" parTransId="{B6DD8856-A0EB-4FE5-9AA8-9EB36B04304E}" sibTransId="{5857AA37-5843-41B9-A2CF-AD397A066D1A}"/>
    <dgm:cxn modelId="{A9ED23D9-3A89-4088-B42F-0DD33FA8758C}" srcId="{7B6882CC-4907-41A1-8A55-574C61059C11}" destId="{4AC798C7-7851-49D4-8E89-27BDC61AA81F}" srcOrd="1" destOrd="0" parTransId="{6CE91DDF-4A2E-4E56-B354-A7E2FC3529E6}" sibTransId="{0CE9B041-41E2-4CB9-A06F-FA49F3508F43}"/>
    <dgm:cxn modelId="{F214F5DA-3489-4DD0-BFE6-9DDF9663DEF4}" srcId="{7B6882CC-4907-41A1-8A55-574C61059C11}" destId="{A1085994-E9DF-4D17-A253-3E5D41850916}" srcOrd="3" destOrd="0" parTransId="{BEE9A4D1-9937-44A2-A694-BFC8BE4C02A3}" sibTransId="{7190D406-46A7-4F31-ABFB-CDBC0C185FAB}"/>
    <dgm:cxn modelId="{27402F65-C988-44AF-A3EB-54BEBED9F3B2}" type="presOf" srcId="{4AC798C7-7851-49D4-8E89-27BDC61AA81F}" destId="{B3FA2D5F-ED79-478E-B0DA-D7A22B8722FB}" srcOrd="0" destOrd="0" presId="urn:microsoft.com/office/officeart/2005/8/layout/vList2"/>
    <dgm:cxn modelId="{00AE29A2-2F15-4594-B5AD-F324CB2557C7}" type="presOf" srcId="{AD517053-44F1-4063-98A9-945247BBC438}" destId="{1FFCF8CD-6188-4898-A419-617B2191DEF7}" srcOrd="0" destOrd="0" presId="urn:microsoft.com/office/officeart/2005/8/layout/vList2"/>
    <dgm:cxn modelId="{176164BD-68DB-42C9-8C91-56AFB5874ADB}" type="presOf" srcId="{7B6882CC-4907-41A1-8A55-574C61059C11}" destId="{97E135DB-A948-4ED7-95AF-146103492364}" srcOrd="0" destOrd="0" presId="urn:microsoft.com/office/officeart/2005/8/layout/vList2"/>
    <dgm:cxn modelId="{658FDE7C-7D6C-401A-9CF3-83D9DF608561}" type="presOf" srcId="{CF2B77BE-E60C-42AD-9BFD-F2DBB40C4816}" destId="{62A942C7-EE7E-42B8-9077-72C2A6066B06}" srcOrd="0" destOrd="0" presId="urn:microsoft.com/office/officeart/2005/8/layout/vList2"/>
    <dgm:cxn modelId="{E037997A-E1FB-4F4B-8D37-C36154DEEA7C}" type="presParOf" srcId="{97E135DB-A948-4ED7-95AF-146103492364}" destId="{62A942C7-EE7E-42B8-9077-72C2A6066B06}" srcOrd="0" destOrd="0" presId="urn:microsoft.com/office/officeart/2005/8/layout/vList2"/>
    <dgm:cxn modelId="{1B234E57-6EA0-487F-A0E9-E08B19E8FEED}" type="presParOf" srcId="{97E135DB-A948-4ED7-95AF-146103492364}" destId="{483B6468-6F28-4177-A59F-B9ECBAF38FBF}" srcOrd="1" destOrd="0" presId="urn:microsoft.com/office/officeart/2005/8/layout/vList2"/>
    <dgm:cxn modelId="{6B188E48-68CE-4B75-A0CF-C747F4C700C9}" type="presParOf" srcId="{97E135DB-A948-4ED7-95AF-146103492364}" destId="{B3FA2D5F-ED79-478E-B0DA-D7A22B8722FB}" srcOrd="2" destOrd="0" presId="urn:microsoft.com/office/officeart/2005/8/layout/vList2"/>
    <dgm:cxn modelId="{10178B78-A7EC-4D68-8DAA-2C723937BD89}" type="presParOf" srcId="{97E135DB-A948-4ED7-95AF-146103492364}" destId="{15553B33-4D1D-4606-AC61-978FE23A31EE}" srcOrd="3" destOrd="0" presId="urn:microsoft.com/office/officeart/2005/8/layout/vList2"/>
    <dgm:cxn modelId="{E380B5F0-268E-488F-A43B-C37A7129F949}" type="presParOf" srcId="{97E135DB-A948-4ED7-95AF-146103492364}" destId="{01F5F013-0137-4FDD-99C6-6C822265548D}" srcOrd="4" destOrd="0" presId="urn:microsoft.com/office/officeart/2005/8/layout/vList2"/>
    <dgm:cxn modelId="{08964C40-07AB-4CF3-AB07-F0548596DA4C}" type="presParOf" srcId="{97E135DB-A948-4ED7-95AF-146103492364}" destId="{D103E35C-4EF1-4639-8BB3-4242E17D0684}" srcOrd="5" destOrd="0" presId="urn:microsoft.com/office/officeart/2005/8/layout/vList2"/>
    <dgm:cxn modelId="{9ED1C861-8E9B-4DAE-B744-2F28A28CDF69}" type="presParOf" srcId="{97E135DB-A948-4ED7-95AF-146103492364}" destId="{5D496B52-73D3-416C-94ED-41B6191D3F5C}" srcOrd="6" destOrd="0" presId="urn:microsoft.com/office/officeart/2005/8/layout/vList2"/>
    <dgm:cxn modelId="{2AC0ACF8-863F-4722-BA84-7E4288E04639}" type="presParOf" srcId="{97E135DB-A948-4ED7-95AF-146103492364}" destId="{6C6360CF-2F22-448D-A1F8-B44032BF7D62}" srcOrd="7" destOrd="0" presId="urn:microsoft.com/office/officeart/2005/8/layout/vList2"/>
    <dgm:cxn modelId="{EAFFDB7B-C076-4DF2-9C66-382C023804CC}" type="presParOf" srcId="{97E135DB-A948-4ED7-95AF-146103492364}" destId="{1FFCF8CD-6188-4898-A419-617B2191DEF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BF365-F0D2-4C8A-A221-5B84C5D05C7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107601C-95A2-4D3B-85F7-7616FCECE5BA}">
      <dgm:prSet/>
      <dgm:spPr/>
      <dgm:t>
        <a:bodyPr/>
        <a:lstStyle/>
        <a:p>
          <a:r>
            <a:rPr lang="en-GB"/>
            <a:t>Support and Consultation for IVA’s – IVA Champion Model</a:t>
          </a:r>
          <a:endParaRPr lang="en-US"/>
        </a:p>
      </dgm:t>
    </dgm:pt>
    <dgm:pt modelId="{0ED403D8-595E-4F90-BFB7-DD469853C01E}" type="parTrans" cxnId="{AE829FA2-EB60-4738-B576-FD641670D2D9}">
      <dgm:prSet/>
      <dgm:spPr/>
      <dgm:t>
        <a:bodyPr/>
        <a:lstStyle/>
        <a:p>
          <a:endParaRPr lang="en-US"/>
        </a:p>
      </dgm:t>
    </dgm:pt>
    <dgm:pt modelId="{70CE7B23-4ED4-4F43-8A31-5F24FA5EE0C0}" type="sibTrans" cxnId="{AE829FA2-EB60-4738-B576-FD641670D2D9}">
      <dgm:prSet/>
      <dgm:spPr/>
      <dgm:t>
        <a:bodyPr/>
        <a:lstStyle/>
        <a:p>
          <a:endParaRPr lang="en-US"/>
        </a:p>
      </dgm:t>
    </dgm:pt>
    <dgm:pt modelId="{BA93266C-3E71-43BE-963A-1CFF9C034607}">
      <dgm:prSet/>
      <dgm:spPr/>
      <dgm:t>
        <a:bodyPr/>
        <a:lstStyle/>
        <a:p>
          <a:r>
            <a:rPr lang="en-GB" dirty="0"/>
            <a:t>So You Want to be a Kinship Carer? </a:t>
          </a:r>
          <a:endParaRPr lang="en-US" dirty="0"/>
        </a:p>
      </dgm:t>
    </dgm:pt>
    <dgm:pt modelId="{45B9FD8F-EE67-4B0F-9731-FC3F71307E1A}" type="parTrans" cxnId="{9EACD5B1-C439-49BF-9744-9FC969E2A741}">
      <dgm:prSet/>
      <dgm:spPr/>
      <dgm:t>
        <a:bodyPr/>
        <a:lstStyle/>
        <a:p>
          <a:endParaRPr lang="en-US"/>
        </a:p>
      </dgm:t>
    </dgm:pt>
    <dgm:pt modelId="{1357187A-8489-45DC-9890-DD44877678B8}" type="sibTrans" cxnId="{9EACD5B1-C439-49BF-9744-9FC969E2A741}">
      <dgm:prSet/>
      <dgm:spPr/>
      <dgm:t>
        <a:bodyPr/>
        <a:lstStyle/>
        <a:p>
          <a:endParaRPr lang="en-US"/>
        </a:p>
      </dgm:t>
    </dgm:pt>
    <dgm:pt modelId="{9DFB874B-E259-48FF-849A-8483E2CAB600}">
      <dgm:prSet/>
      <dgm:spPr/>
      <dgm:t>
        <a:bodyPr/>
        <a:lstStyle/>
        <a:p>
          <a:r>
            <a:rPr lang="en-GB"/>
            <a:t>12 week assessment timescale</a:t>
          </a:r>
          <a:endParaRPr lang="en-US"/>
        </a:p>
      </dgm:t>
    </dgm:pt>
    <dgm:pt modelId="{A117E45A-AE5C-4DF6-BBB0-3C5D2C2BDDD1}" type="parTrans" cxnId="{D3920326-5BCD-46B0-85C5-33E88A4D9D15}">
      <dgm:prSet/>
      <dgm:spPr/>
      <dgm:t>
        <a:bodyPr/>
        <a:lstStyle/>
        <a:p>
          <a:endParaRPr lang="en-US"/>
        </a:p>
      </dgm:t>
    </dgm:pt>
    <dgm:pt modelId="{B7078C65-CF66-43B5-B627-F8FE0762C7A7}" type="sibTrans" cxnId="{D3920326-5BCD-46B0-85C5-33E88A4D9D15}">
      <dgm:prSet/>
      <dgm:spPr/>
      <dgm:t>
        <a:bodyPr/>
        <a:lstStyle/>
        <a:p>
          <a:endParaRPr lang="en-US"/>
        </a:p>
      </dgm:t>
    </dgm:pt>
    <dgm:pt modelId="{DE20D0F0-4AAB-4683-B76A-890890F0E1A7}">
      <dgm:prSet/>
      <dgm:spPr/>
      <dgm:t>
        <a:bodyPr/>
        <a:lstStyle/>
        <a:p>
          <a:r>
            <a:rPr lang="en-GB"/>
            <a:t>Preparation and Info for Carers</a:t>
          </a:r>
          <a:endParaRPr lang="en-US"/>
        </a:p>
      </dgm:t>
    </dgm:pt>
    <dgm:pt modelId="{3B4FFB7E-E8F8-48FF-B233-5EEFF3E5BD62}" type="parTrans" cxnId="{0E74DC35-DF73-401C-AAE1-5F9A9F93B07A}">
      <dgm:prSet/>
      <dgm:spPr/>
      <dgm:t>
        <a:bodyPr/>
        <a:lstStyle/>
        <a:p>
          <a:endParaRPr lang="en-US"/>
        </a:p>
      </dgm:t>
    </dgm:pt>
    <dgm:pt modelId="{6346A194-E813-43E7-A790-C9CB47426164}" type="sibTrans" cxnId="{0E74DC35-DF73-401C-AAE1-5F9A9F93B07A}">
      <dgm:prSet/>
      <dgm:spPr/>
      <dgm:t>
        <a:bodyPr/>
        <a:lstStyle/>
        <a:p>
          <a:endParaRPr lang="en-US"/>
        </a:p>
      </dgm:t>
    </dgm:pt>
    <dgm:pt modelId="{3E95AEED-9438-4720-B1C5-794D5AD261BF}">
      <dgm:prSet/>
      <dgm:spPr/>
      <dgm:t>
        <a:bodyPr/>
        <a:lstStyle/>
        <a:p>
          <a:r>
            <a:rPr lang="en-GB"/>
            <a:t>Robust support offer enables us to articulate risk and vulnerability AND how these can be mitigated against</a:t>
          </a:r>
          <a:endParaRPr lang="en-US"/>
        </a:p>
      </dgm:t>
    </dgm:pt>
    <dgm:pt modelId="{C93B0F94-A427-46DB-A252-475F3B4348E1}" type="parTrans" cxnId="{009F4749-683C-4E02-83E4-8C5F1B526CA2}">
      <dgm:prSet/>
      <dgm:spPr/>
      <dgm:t>
        <a:bodyPr/>
        <a:lstStyle/>
        <a:p>
          <a:endParaRPr lang="en-US"/>
        </a:p>
      </dgm:t>
    </dgm:pt>
    <dgm:pt modelId="{6A33D158-B81B-42C3-8DD1-725F168E68AB}" type="sibTrans" cxnId="{009F4749-683C-4E02-83E4-8C5F1B526CA2}">
      <dgm:prSet/>
      <dgm:spPr/>
      <dgm:t>
        <a:bodyPr/>
        <a:lstStyle/>
        <a:p>
          <a:endParaRPr lang="en-US"/>
        </a:p>
      </dgm:t>
    </dgm:pt>
    <dgm:pt modelId="{78B39A52-0FF0-4564-A995-C165C45951F0}">
      <dgm:prSet/>
      <dgm:spPr/>
      <dgm:t>
        <a:bodyPr/>
        <a:lstStyle/>
        <a:p>
          <a:r>
            <a:rPr lang="en-GB"/>
            <a:t>Strong ethical commitment to ensuring children can be placed within their Kinship network where it is safe to do so</a:t>
          </a:r>
          <a:endParaRPr lang="en-US"/>
        </a:p>
      </dgm:t>
    </dgm:pt>
    <dgm:pt modelId="{A32C1288-7CEF-4714-B67B-60D730B44FD4}" type="parTrans" cxnId="{E5F8F7F8-EE18-432E-A78A-37EE277350DD}">
      <dgm:prSet/>
      <dgm:spPr/>
      <dgm:t>
        <a:bodyPr/>
        <a:lstStyle/>
        <a:p>
          <a:endParaRPr lang="en-US"/>
        </a:p>
      </dgm:t>
    </dgm:pt>
    <dgm:pt modelId="{A1DE1444-8D0F-45E3-B5C3-700EAEF15DB2}" type="sibTrans" cxnId="{E5F8F7F8-EE18-432E-A78A-37EE277350DD}">
      <dgm:prSet/>
      <dgm:spPr/>
      <dgm:t>
        <a:bodyPr/>
        <a:lstStyle/>
        <a:p>
          <a:endParaRPr lang="en-US"/>
        </a:p>
      </dgm:t>
    </dgm:pt>
    <dgm:pt modelId="{599A08FB-BB1A-4DF0-94D3-DA5F9076C5C7}" type="pres">
      <dgm:prSet presAssocID="{39DBF365-F0D2-4C8A-A221-5B84C5D05C71}" presName="linear" presStyleCnt="0">
        <dgm:presLayoutVars>
          <dgm:animLvl val="lvl"/>
          <dgm:resizeHandles val="exact"/>
        </dgm:presLayoutVars>
      </dgm:prSet>
      <dgm:spPr/>
      <dgm:t>
        <a:bodyPr/>
        <a:lstStyle/>
        <a:p>
          <a:endParaRPr lang="en-US"/>
        </a:p>
      </dgm:t>
    </dgm:pt>
    <dgm:pt modelId="{EE491F9E-8458-493B-ABA4-590C14A8FB73}" type="pres">
      <dgm:prSet presAssocID="{6107601C-95A2-4D3B-85F7-7616FCECE5BA}" presName="parentText" presStyleLbl="node1" presStyleIdx="0" presStyleCnt="6">
        <dgm:presLayoutVars>
          <dgm:chMax val="0"/>
          <dgm:bulletEnabled val="1"/>
        </dgm:presLayoutVars>
      </dgm:prSet>
      <dgm:spPr/>
      <dgm:t>
        <a:bodyPr/>
        <a:lstStyle/>
        <a:p>
          <a:endParaRPr lang="en-US"/>
        </a:p>
      </dgm:t>
    </dgm:pt>
    <dgm:pt modelId="{6C9FBA80-B650-4C1F-9CDB-0EF72023EEEB}" type="pres">
      <dgm:prSet presAssocID="{70CE7B23-4ED4-4F43-8A31-5F24FA5EE0C0}" presName="spacer" presStyleCnt="0"/>
      <dgm:spPr/>
    </dgm:pt>
    <dgm:pt modelId="{0A636725-96DE-4CF4-ADB9-2CDE2F3C99D1}" type="pres">
      <dgm:prSet presAssocID="{BA93266C-3E71-43BE-963A-1CFF9C034607}" presName="parentText" presStyleLbl="node1" presStyleIdx="1" presStyleCnt="6">
        <dgm:presLayoutVars>
          <dgm:chMax val="0"/>
          <dgm:bulletEnabled val="1"/>
        </dgm:presLayoutVars>
      </dgm:prSet>
      <dgm:spPr/>
      <dgm:t>
        <a:bodyPr/>
        <a:lstStyle/>
        <a:p>
          <a:endParaRPr lang="en-US"/>
        </a:p>
      </dgm:t>
    </dgm:pt>
    <dgm:pt modelId="{FF0C3B9D-CD04-45A7-B1B5-11FF49757714}" type="pres">
      <dgm:prSet presAssocID="{1357187A-8489-45DC-9890-DD44877678B8}" presName="spacer" presStyleCnt="0"/>
      <dgm:spPr/>
    </dgm:pt>
    <dgm:pt modelId="{C943D115-AA50-41DA-9DB7-4E2D3C6DCCF3}" type="pres">
      <dgm:prSet presAssocID="{9DFB874B-E259-48FF-849A-8483E2CAB600}" presName="parentText" presStyleLbl="node1" presStyleIdx="2" presStyleCnt="6">
        <dgm:presLayoutVars>
          <dgm:chMax val="0"/>
          <dgm:bulletEnabled val="1"/>
        </dgm:presLayoutVars>
      </dgm:prSet>
      <dgm:spPr/>
      <dgm:t>
        <a:bodyPr/>
        <a:lstStyle/>
        <a:p>
          <a:endParaRPr lang="en-US"/>
        </a:p>
      </dgm:t>
    </dgm:pt>
    <dgm:pt modelId="{662460A4-3F54-4AE6-8E9B-58636D0EC8ED}" type="pres">
      <dgm:prSet presAssocID="{B7078C65-CF66-43B5-B627-F8FE0762C7A7}" presName="spacer" presStyleCnt="0"/>
      <dgm:spPr/>
    </dgm:pt>
    <dgm:pt modelId="{22EE2D6D-CB61-40B9-8D38-E058616758D3}" type="pres">
      <dgm:prSet presAssocID="{DE20D0F0-4AAB-4683-B76A-890890F0E1A7}" presName="parentText" presStyleLbl="node1" presStyleIdx="3" presStyleCnt="6">
        <dgm:presLayoutVars>
          <dgm:chMax val="0"/>
          <dgm:bulletEnabled val="1"/>
        </dgm:presLayoutVars>
      </dgm:prSet>
      <dgm:spPr/>
      <dgm:t>
        <a:bodyPr/>
        <a:lstStyle/>
        <a:p>
          <a:endParaRPr lang="en-US"/>
        </a:p>
      </dgm:t>
    </dgm:pt>
    <dgm:pt modelId="{EBE81742-9AAE-439E-8428-BA0FCB8558C7}" type="pres">
      <dgm:prSet presAssocID="{6346A194-E813-43E7-A790-C9CB47426164}" presName="spacer" presStyleCnt="0"/>
      <dgm:spPr/>
    </dgm:pt>
    <dgm:pt modelId="{77E2F7E2-854B-46D5-86CB-2B554BAF49B3}" type="pres">
      <dgm:prSet presAssocID="{3E95AEED-9438-4720-B1C5-794D5AD261BF}" presName="parentText" presStyleLbl="node1" presStyleIdx="4" presStyleCnt="6">
        <dgm:presLayoutVars>
          <dgm:chMax val="0"/>
          <dgm:bulletEnabled val="1"/>
        </dgm:presLayoutVars>
      </dgm:prSet>
      <dgm:spPr/>
      <dgm:t>
        <a:bodyPr/>
        <a:lstStyle/>
        <a:p>
          <a:endParaRPr lang="en-US"/>
        </a:p>
      </dgm:t>
    </dgm:pt>
    <dgm:pt modelId="{CBAC12CA-79E9-4038-BB22-61BDB38894AD}" type="pres">
      <dgm:prSet presAssocID="{6A33D158-B81B-42C3-8DD1-725F168E68AB}" presName="spacer" presStyleCnt="0"/>
      <dgm:spPr/>
    </dgm:pt>
    <dgm:pt modelId="{D39BC768-6B85-4FA9-9FF6-A20537BC9B94}" type="pres">
      <dgm:prSet presAssocID="{78B39A52-0FF0-4564-A995-C165C45951F0}" presName="parentText" presStyleLbl="node1" presStyleIdx="5" presStyleCnt="6">
        <dgm:presLayoutVars>
          <dgm:chMax val="0"/>
          <dgm:bulletEnabled val="1"/>
        </dgm:presLayoutVars>
      </dgm:prSet>
      <dgm:spPr/>
      <dgm:t>
        <a:bodyPr/>
        <a:lstStyle/>
        <a:p>
          <a:endParaRPr lang="en-US"/>
        </a:p>
      </dgm:t>
    </dgm:pt>
  </dgm:ptLst>
  <dgm:cxnLst>
    <dgm:cxn modelId="{D3920326-5BCD-46B0-85C5-33E88A4D9D15}" srcId="{39DBF365-F0D2-4C8A-A221-5B84C5D05C71}" destId="{9DFB874B-E259-48FF-849A-8483E2CAB600}" srcOrd="2" destOrd="0" parTransId="{A117E45A-AE5C-4DF6-BBB0-3C5D2C2BDDD1}" sibTransId="{B7078C65-CF66-43B5-B627-F8FE0762C7A7}"/>
    <dgm:cxn modelId="{AE829FA2-EB60-4738-B576-FD641670D2D9}" srcId="{39DBF365-F0D2-4C8A-A221-5B84C5D05C71}" destId="{6107601C-95A2-4D3B-85F7-7616FCECE5BA}" srcOrd="0" destOrd="0" parTransId="{0ED403D8-595E-4F90-BFB7-DD469853C01E}" sibTransId="{70CE7B23-4ED4-4F43-8A31-5F24FA5EE0C0}"/>
    <dgm:cxn modelId="{4505DDA1-4EE8-4292-A2DA-2037E6134096}" type="presOf" srcId="{39DBF365-F0D2-4C8A-A221-5B84C5D05C71}" destId="{599A08FB-BB1A-4DF0-94D3-DA5F9076C5C7}" srcOrd="0" destOrd="0" presId="urn:microsoft.com/office/officeart/2005/8/layout/vList2"/>
    <dgm:cxn modelId="{009F4749-683C-4E02-83E4-8C5F1B526CA2}" srcId="{39DBF365-F0D2-4C8A-A221-5B84C5D05C71}" destId="{3E95AEED-9438-4720-B1C5-794D5AD261BF}" srcOrd="4" destOrd="0" parTransId="{C93B0F94-A427-46DB-A252-475F3B4348E1}" sibTransId="{6A33D158-B81B-42C3-8DD1-725F168E68AB}"/>
    <dgm:cxn modelId="{0E74DC35-DF73-401C-AAE1-5F9A9F93B07A}" srcId="{39DBF365-F0D2-4C8A-A221-5B84C5D05C71}" destId="{DE20D0F0-4AAB-4683-B76A-890890F0E1A7}" srcOrd="3" destOrd="0" parTransId="{3B4FFB7E-E8F8-48FF-B233-5EEFF3E5BD62}" sibTransId="{6346A194-E813-43E7-A790-C9CB47426164}"/>
    <dgm:cxn modelId="{C42F4A20-DAF9-4DA9-AE01-EF2D8B2AE364}" type="presOf" srcId="{BA93266C-3E71-43BE-963A-1CFF9C034607}" destId="{0A636725-96DE-4CF4-ADB9-2CDE2F3C99D1}" srcOrd="0" destOrd="0" presId="urn:microsoft.com/office/officeart/2005/8/layout/vList2"/>
    <dgm:cxn modelId="{01C6B033-3973-4663-B644-A779CD24665B}" type="presOf" srcId="{78B39A52-0FF0-4564-A995-C165C45951F0}" destId="{D39BC768-6B85-4FA9-9FF6-A20537BC9B94}" srcOrd="0" destOrd="0" presId="urn:microsoft.com/office/officeart/2005/8/layout/vList2"/>
    <dgm:cxn modelId="{E66B45B9-EC33-4CE8-ABA2-4CE0A4DF6CE7}" type="presOf" srcId="{9DFB874B-E259-48FF-849A-8483E2CAB600}" destId="{C943D115-AA50-41DA-9DB7-4E2D3C6DCCF3}" srcOrd="0" destOrd="0" presId="urn:microsoft.com/office/officeart/2005/8/layout/vList2"/>
    <dgm:cxn modelId="{1DA0F7BF-B510-40AC-B4E5-292F515527B1}" type="presOf" srcId="{6107601C-95A2-4D3B-85F7-7616FCECE5BA}" destId="{EE491F9E-8458-493B-ABA4-590C14A8FB73}" srcOrd="0" destOrd="0" presId="urn:microsoft.com/office/officeart/2005/8/layout/vList2"/>
    <dgm:cxn modelId="{232DBCF7-D3AD-4EEB-A38B-880C0D972F40}" type="presOf" srcId="{DE20D0F0-4AAB-4683-B76A-890890F0E1A7}" destId="{22EE2D6D-CB61-40B9-8D38-E058616758D3}" srcOrd="0" destOrd="0" presId="urn:microsoft.com/office/officeart/2005/8/layout/vList2"/>
    <dgm:cxn modelId="{E5F8F7F8-EE18-432E-A78A-37EE277350DD}" srcId="{39DBF365-F0D2-4C8A-A221-5B84C5D05C71}" destId="{78B39A52-0FF0-4564-A995-C165C45951F0}" srcOrd="5" destOrd="0" parTransId="{A32C1288-7CEF-4714-B67B-60D730B44FD4}" sibTransId="{A1DE1444-8D0F-45E3-B5C3-700EAEF15DB2}"/>
    <dgm:cxn modelId="{9EACD5B1-C439-49BF-9744-9FC969E2A741}" srcId="{39DBF365-F0D2-4C8A-A221-5B84C5D05C71}" destId="{BA93266C-3E71-43BE-963A-1CFF9C034607}" srcOrd="1" destOrd="0" parTransId="{45B9FD8F-EE67-4B0F-9731-FC3F71307E1A}" sibTransId="{1357187A-8489-45DC-9890-DD44877678B8}"/>
    <dgm:cxn modelId="{DB92AC87-B7C3-4467-943E-EECC65935D41}" type="presOf" srcId="{3E95AEED-9438-4720-B1C5-794D5AD261BF}" destId="{77E2F7E2-854B-46D5-86CB-2B554BAF49B3}" srcOrd="0" destOrd="0" presId="urn:microsoft.com/office/officeart/2005/8/layout/vList2"/>
    <dgm:cxn modelId="{68F37876-56BD-4A25-AD1C-18906721E08F}" type="presParOf" srcId="{599A08FB-BB1A-4DF0-94D3-DA5F9076C5C7}" destId="{EE491F9E-8458-493B-ABA4-590C14A8FB73}" srcOrd="0" destOrd="0" presId="urn:microsoft.com/office/officeart/2005/8/layout/vList2"/>
    <dgm:cxn modelId="{7EA6395F-0762-4606-B325-1D33E77222A0}" type="presParOf" srcId="{599A08FB-BB1A-4DF0-94D3-DA5F9076C5C7}" destId="{6C9FBA80-B650-4C1F-9CDB-0EF72023EEEB}" srcOrd="1" destOrd="0" presId="urn:microsoft.com/office/officeart/2005/8/layout/vList2"/>
    <dgm:cxn modelId="{E3275293-0F57-4373-883B-A01B449B608F}" type="presParOf" srcId="{599A08FB-BB1A-4DF0-94D3-DA5F9076C5C7}" destId="{0A636725-96DE-4CF4-ADB9-2CDE2F3C99D1}" srcOrd="2" destOrd="0" presId="urn:microsoft.com/office/officeart/2005/8/layout/vList2"/>
    <dgm:cxn modelId="{C9CC96F2-3BC7-4595-B396-3DADA8A34B6D}" type="presParOf" srcId="{599A08FB-BB1A-4DF0-94D3-DA5F9076C5C7}" destId="{FF0C3B9D-CD04-45A7-B1B5-11FF49757714}" srcOrd="3" destOrd="0" presId="urn:microsoft.com/office/officeart/2005/8/layout/vList2"/>
    <dgm:cxn modelId="{25C8D3B4-1EB9-4EC0-90A9-08049C68229C}" type="presParOf" srcId="{599A08FB-BB1A-4DF0-94D3-DA5F9076C5C7}" destId="{C943D115-AA50-41DA-9DB7-4E2D3C6DCCF3}" srcOrd="4" destOrd="0" presId="urn:microsoft.com/office/officeart/2005/8/layout/vList2"/>
    <dgm:cxn modelId="{4C25AE92-859C-4D66-84D8-C58DE7CE6824}" type="presParOf" srcId="{599A08FB-BB1A-4DF0-94D3-DA5F9076C5C7}" destId="{662460A4-3F54-4AE6-8E9B-58636D0EC8ED}" srcOrd="5" destOrd="0" presId="urn:microsoft.com/office/officeart/2005/8/layout/vList2"/>
    <dgm:cxn modelId="{0621459A-5E1F-4E62-B22A-98B7CDBBDA56}" type="presParOf" srcId="{599A08FB-BB1A-4DF0-94D3-DA5F9076C5C7}" destId="{22EE2D6D-CB61-40B9-8D38-E058616758D3}" srcOrd="6" destOrd="0" presId="urn:microsoft.com/office/officeart/2005/8/layout/vList2"/>
    <dgm:cxn modelId="{1BCA6082-82EC-44CD-BCCF-73416F0EA5E2}" type="presParOf" srcId="{599A08FB-BB1A-4DF0-94D3-DA5F9076C5C7}" destId="{EBE81742-9AAE-439E-8428-BA0FCB8558C7}" srcOrd="7" destOrd="0" presId="urn:microsoft.com/office/officeart/2005/8/layout/vList2"/>
    <dgm:cxn modelId="{1155DE6F-E9DF-4862-8691-79886ED47197}" type="presParOf" srcId="{599A08FB-BB1A-4DF0-94D3-DA5F9076C5C7}" destId="{77E2F7E2-854B-46D5-86CB-2B554BAF49B3}" srcOrd="8" destOrd="0" presId="urn:microsoft.com/office/officeart/2005/8/layout/vList2"/>
    <dgm:cxn modelId="{9CEC68C5-B452-4674-8CBD-FD809123F279}" type="presParOf" srcId="{599A08FB-BB1A-4DF0-94D3-DA5F9076C5C7}" destId="{CBAC12CA-79E9-4038-BB22-61BDB38894AD}" srcOrd="9" destOrd="0" presId="urn:microsoft.com/office/officeart/2005/8/layout/vList2"/>
    <dgm:cxn modelId="{A44FE8BA-9BCD-4D9C-85AA-1D6A18F88545}" type="presParOf" srcId="{599A08FB-BB1A-4DF0-94D3-DA5F9076C5C7}" destId="{D39BC768-6B85-4FA9-9FF6-A20537BC9B9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ECBEE3-37DB-48B5-BDDA-8A2E2BDAC1D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7AE6F2E-B918-4E51-9F87-BF5EA783A356}">
      <dgm:prSet/>
      <dgm:spPr/>
      <dgm:t>
        <a:bodyPr/>
        <a:lstStyle/>
        <a:p>
          <a:r>
            <a:rPr lang="en-GB"/>
            <a:t>Complete a Kinship Assessment  - make recommendation regarding type of Order – CO/SGO/CAO. </a:t>
          </a:r>
          <a:endParaRPr lang="en-US"/>
        </a:p>
      </dgm:t>
    </dgm:pt>
    <dgm:pt modelId="{609364BF-BA34-4766-B17F-E42B0C2847F0}" type="parTrans" cxnId="{1BDBA335-DEC9-43A8-AAB0-AFAA525359EF}">
      <dgm:prSet/>
      <dgm:spPr/>
      <dgm:t>
        <a:bodyPr/>
        <a:lstStyle/>
        <a:p>
          <a:endParaRPr lang="en-US"/>
        </a:p>
      </dgm:t>
    </dgm:pt>
    <dgm:pt modelId="{B4DAA8DC-E78C-4F12-AA10-477EF8CAA13D}" type="sibTrans" cxnId="{1BDBA335-DEC9-43A8-AAB0-AFAA525359EF}">
      <dgm:prSet/>
      <dgm:spPr/>
      <dgm:t>
        <a:bodyPr/>
        <a:lstStyle/>
        <a:p>
          <a:endParaRPr lang="en-US"/>
        </a:p>
      </dgm:t>
    </dgm:pt>
    <dgm:pt modelId="{A47FDD85-3795-4B75-9ABF-A8AC5CE66682}">
      <dgm:prSet/>
      <dgm:spPr/>
      <dgm:t>
        <a:bodyPr/>
        <a:lstStyle/>
        <a:p>
          <a:r>
            <a:rPr lang="en-GB"/>
            <a:t>KCT SW’s involved in care planning for all children in Kinship placements</a:t>
          </a:r>
          <a:endParaRPr lang="en-US"/>
        </a:p>
      </dgm:t>
    </dgm:pt>
    <dgm:pt modelId="{A4951350-A1DA-4F18-B3E0-CB9DDE0C6537}" type="parTrans" cxnId="{BFC931C8-1DC3-4900-8898-98A097023461}">
      <dgm:prSet/>
      <dgm:spPr/>
      <dgm:t>
        <a:bodyPr/>
        <a:lstStyle/>
        <a:p>
          <a:endParaRPr lang="en-US"/>
        </a:p>
      </dgm:t>
    </dgm:pt>
    <dgm:pt modelId="{0F66088A-F119-4D71-B275-74085BD0D050}" type="sibTrans" cxnId="{BFC931C8-1DC3-4900-8898-98A097023461}">
      <dgm:prSet/>
      <dgm:spPr/>
      <dgm:t>
        <a:bodyPr/>
        <a:lstStyle/>
        <a:p>
          <a:endParaRPr lang="en-US"/>
        </a:p>
      </dgm:t>
    </dgm:pt>
    <dgm:pt modelId="{7C09DA3D-ACBA-4D3D-A50F-0808B5DBB3F8}">
      <dgm:prSet/>
      <dgm:spPr/>
      <dgm:t>
        <a:bodyPr/>
        <a:lstStyle/>
        <a:p>
          <a:r>
            <a:rPr lang="en-GB"/>
            <a:t>Updating assessments – post ‘testing out’ period use SB model </a:t>
          </a:r>
          <a:endParaRPr lang="en-US"/>
        </a:p>
      </dgm:t>
    </dgm:pt>
    <dgm:pt modelId="{8EBD269E-86A5-4488-A072-6F423E99E9A3}" type="parTrans" cxnId="{834E5FA8-A586-4979-A3C2-384FC6830132}">
      <dgm:prSet/>
      <dgm:spPr/>
      <dgm:t>
        <a:bodyPr/>
        <a:lstStyle/>
        <a:p>
          <a:endParaRPr lang="en-US"/>
        </a:p>
      </dgm:t>
    </dgm:pt>
    <dgm:pt modelId="{24294570-1A07-4678-8669-4BD4648CEEF5}" type="sibTrans" cxnId="{834E5FA8-A586-4979-A3C2-384FC6830132}">
      <dgm:prSet/>
      <dgm:spPr/>
      <dgm:t>
        <a:bodyPr/>
        <a:lstStyle/>
        <a:p>
          <a:endParaRPr lang="en-US"/>
        </a:p>
      </dgm:t>
    </dgm:pt>
    <dgm:pt modelId="{037621BB-BB20-40C7-94A5-F2B755CB5528}">
      <dgm:prSet/>
      <dgm:spPr/>
      <dgm:t>
        <a:bodyPr/>
        <a:lstStyle/>
        <a:p>
          <a:r>
            <a:rPr lang="en-GB"/>
            <a:t>Fostering Panel – training and SG on Panel</a:t>
          </a:r>
          <a:endParaRPr lang="en-US"/>
        </a:p>
      </dgm:t>
    </dgm:pt>
    <dgm:pt modelId="{FFEC2EFA-4F99-4B56-982C-EBA58DEDDC78}" type="parTrans" cxnId="{B65A08A0-D271-4C8A-A55C-B2560E209AC3}">
      <dgm:prSet/>
      <dgm:spPr/>
      <dgm:t>
        <a:bodyPr/>
        <a:lstStyle/>
        <a:p>
          <a:endParaRPr lang="en-US"/>
        </a:p>
      </dgm:t>
    </dgm:pt>
    <dgm:pt modelId="{32A8CECC-6BC0-43A0-9147-CAC1730DB859}" type="sibTrans" cxnId="{B65A08A0-D271-4C8A-A55C-B2560E209AC3}">
      <dgm:prSet/>
      <dgm:spPr/>
      <dgm:t>
        <a:bodyPr/>
        <a:lstStyle/>
        <a:p>
          <a:endParaRPr lang="en-US"/>
        </a:p>
      </dgm:t>
    </dgm:pt>
    <dgm:pt modelId="{5102C06F-80EA-4E32-A5F8-5B54D84681E0}">
      <dgm:prSet/>
      <dgm:spPr/>
      <dgm:t>
        <a:bodyPr/>
        <a:lstStyle/>
        <a:p>
          <a:r>
            <a:rPr lang="en-GB"/>
            <a:t>Assessments graded Good and Excellent </a:t>
          </a:r>
          <a:endParaRPr lang="en-US"/>
        </a:p>
      </dgm:t>
    </dgm:pt>
    <dgm:pt modelId="{9A56C344-79FA-4202-AF7E-06FD4AD53432}" type="parTrans" cxnId="{8F7FFFBE-F476-4DED-B739-D9934EC95CE0}">
      <dgm:prSet/>
      <dgm:spPr/>
      <dgm:t>
        <a:bodyPr/>
        <a:lstStyle/>
        <a:p>
          <a:endParaRPr lang="en-US"/>
        </a:p>
      </dgm:t>
    </dgm:pt>
    <dgm:pt modelId="{FFDCF12C-EDD3-4140-A8F3-00DF0EA3CEE1}" type="sibTrans" cxnId="{8F7FFFBE-F476-4DED-B739-D9934EC95CE0}">
      <dgm:prSet/>
      <dgm:spPr/>
      <dgm:t>
        <a:bodyPr/>
        <a:lstStyle/>
        <a:p>
          <a:endParaRPr lang="en-US"/>
        </a:p>
      </dgm:t>
    </dgm:pt>
    <dgm:pt modelId="{A3D7132D-B4FA-408A-871F-F54CE91C9E9C}" type="pres">
      <dgm:prSet presAssocID="{85ECBEE3-37DB-48B5-BDDA-8A2E2BDAC1DC}" presName="linear" presStyleCnt="0">
        <dgm:presLayoutVars>
          <dgm:animLvl val="lvl"/>
          <dgm:resizeHandles val="exact"/>
        </dgm:presLayoutVars>
      </dgm:prSet>
      <dgm:spPr/>
      <dgm:t>
        <a:bodyPr/>
        <a:lstStyle/>
        <a:p>
          <a:endParaRPr lang="en-US"/>
        </a:p>
      </dgm:t>
    </dgm:pt>
    <dgm:pt modelId="{584234CA-279C-4AE8-9DB7-4C5C14E93C91}" type="pres">
      <dgm:prSet presAssocID="{E7AE6F2E-B918-4E51-9F87-BF5EA783A356}" presName="parentText" presStyleLbl="node1" presStyleIdx="0" presStyleCnt="5">
        <dgm:presLayoutVars>
          <dgm:chMax val="0"/>
          <dgm:bulletEnabled val="1"/>
        </dgm:presLayoutVars>
      </dgm:prSet>
      <dgm:spPr/>
      <dgm:t>
        <a:bodyPr/>
        <a:lstStyle/>
        <a:p>
          <a:endParaRPr lang="en-US"/>
        </a:p>
      </dgm:t>
    </dgm:pt>
    <dgm:pt modelId="{7C37386F-0D1A-4A82-B24D-679C911F0F92}" type="pres">
      <dgm:prSet presAssocID="{B4DAA8DC-E78C-4F12-AA10-477EF8CAA13D}" presName="spacer" presStyleCnt="0"/>
      <dgm:spPr/>
    </dgm:pt>
    <dgm:pt modelId="{857CE036-245A-4B28-B7BB-4587E72F6C05}" type="pres">
      <dgm:prSet presAssocID="{A47FDD85-3795-4B75-9ABF-A8AC5CE66682}" presName="parentText" presStyleLbl="node1" presStyleIdx="1" presStyleCnt="5">
        <dgm:presLayoutVars>
          <dgm:chMax val="0"/>
          <dgm:bulletEnabled val="1"/>
        </dgm:presLayoutVars>
      </dgm:prSet>
      <dgm:spPr/>
      <dgm:t>
        <a:bodyPr/>
        <a:lstStyle/>
        <a:p>
          <a:endParaRPr lang="en-US"/>
        </a:p>
      </dgm:t>
    </dgm:pt>
    <dgm:pt modelId="{5FB758B9-8E02-41ED-BE17-2ECE2FED7BDD}" type="pres">
      <dgm:prSet presAssocID="{0F66088A-F119-4D71-B275-74085BD0D050}" presName="spacer" presStyleCnt="0"/>
      <dgm:spPr/>
    </dgm:pt>
    <dgm:pt modelId="{9B8E7D3B-94F7-4A19-80C8-65EA7F4BE8EA}" type="pres">
      <dgm:prSet presAssocID="{7C09DA3D-ACBA-4D3D-A50F-0808B5DBB3F8}" presName="parentText" presStyleLbl="node1" presStyleIdx="2" presStyleCnt="5">
        <dgm:presLayoutVars>
          <dgm:chMax val="0"/>
          <dgm:bulletEnabled val="1"/>
        </dgm:presLayoutVars>
      </dgm:prSet>
      <dgm:spPr/>
      <dgm:t>
        <a:bodyPr/>
        <a:lstStyle/>
        <a:p>
          <a:endParaRPr lang="en-US"/>
        </a:p>
      </dgm:t>
    </dgm:pt>
    <dgm:pt modelId="{624CB1AB-FB65-432E-AB17-B8BF2FB65155}" type="pres">
      <dgm:prSet presAssocID="{24294570-1A07-4678-8669-4BD4648CEEF5}" presName="spacer" presStyleCnt="0"/>
      <dgm:spPr/>
    </dgm:pt>
    <dgm:pt modelId="{B8FCBA4A-A62C-4158-96F3-847AC16E3EB2}" type="pres">
      <dgm:prSet presAssocID="{037621BB-BB20-40C7-94A5-F2B755CB5528}" presName="parentText" presStyleLbl="node1" presStyleIdx="3" presStyleCnt="5">
        <dgm:presLayoutVars>
          <dgm:chMax val="0"/>
          <dgm:bulletEnabled val="1"/>
        </dgm:presLayoutVars>
      </dgm:prSet>
      <dgm:spPr/>
      <dgm:t>
        <a:bodyPr/>
        <a:lstStyle/>
        <a:p>
          <a:endParaRPr lang="en-US"/>
        </a:p>
      </dgm:t>
    </dgm:pt>
    <dgm:pt modelId="{A5EEF5B6-3D56-44A6-A3AE-24AA9A148B69}" type="pres">
      <dgm:prSet presAssocID="{32A8CECC-6BC0-43A0-9147-CAC1730DB859}" presName="spacer" presStyleCnt="0"/>
      <dgm:spPr/>
    </dgm:pt>
    <dgm:pt modelId="{5612C4EA-B21A-43E2-A773-E7D35551C6E0}" type="pres">
      <dgm:prSet presAssocID="{5102C06F-80EA-4E32-A5F8-5B54D84681E0}" presName="parentText" presStyleLbl="node1" presStyleIdx="4" presStyleCnt="5">
        <dgm:presLayoutVars>
          <dgm:chMax val="0"/>
          <dgm:bulletEnabled val="1"/>
        </dgm:presLayoutVars>
      </dgm:prSet>
      <dgm:spPr/>
      <dgm:t>
        <a:bodyPr/>
        <a:lstStyle/>
        <a:p>
          <a:endParaRPr lang="en-US"/>
        </a:p>
      </dgm:t>
    </dgm:pt>
  </dgm:ptLst>
  <dgm:cxnLst>
    <dgm:cxn modelId="{1BDBA335-DEC9-43A8-AAB0-AFAA525359EF}" srcId="{85ECBEE3-37DB-48B5-BDDA-8A2E2BDAC1DC}" destId="{E7AE6F2E-B918-4E51-9F87-BF5EA783A356}" srcOrd="0" destOrd="0" parTransId="{609364BF-BA34-4766-B17F-E42B0C2847F0}" sibTransId="{B4DAA8DC-E78C-4F12-AA10-477EF8CAA13D}"/>
    <dgm:cxn modelId="{CD653462-018B-4FB4-A48B-ACE3CAD8C6B0}" type="presOf" srcId="{7C09DA3D-ACBA-4D3D-A50F-0808B5DBB3F8}" destId="{9B8E7D3B-94F7-4A19-80C8-65EA7F4BE8EA}" srcOrd="0" destOrd="0" presId="urn:microsoft.com/office/officeart/2005/8/layout/vList2"/>
    <dgm:cxn modelId="{834E5FA8-A586-4979-A3C2-384FC6830132}" srcId="{85ECBEE3-37DB-48B5-BDDA-8A2E2BDAC1DC}" destId="{7C09DA3D-ACBA-4D3D-A50F-0808B5DBB3F8}" srcOrd="2" destOrd="0" parTransId="{8EBD269E-86A5-4488-A072-6F423E99E9A3}" sibTransId="{24294570-1A07-4678-8669-4BD4648CEEF5}"/>
    <dgm:cxn modelId="{A603050A-CED6-4AE3-829F-09C678EC6A38}" type="presOf" srcId="{E7AE6F2E-B918-4E51-9F87-BF5EA783A356}" destId="{584234CA-279C-4AE8-9DB7-4C5C14E93C91}" srcOrd="0" destOrd="0" presId="urn:microsoft.com/office/officeart/2005/8/layout/vList2"/>
    <dgm:cxn modelId="{BFC931C8-1DC3-4900-8898-98A097023461}" srcId="{85ECBEE3-37DB-48B5-BDDA-8A2E2BDAC1DC}" destId="{A47FDD85-3795-4B75-9ABF-A8AC5CE66682}" srcOrd="1" destOrd="0" parTransId="{A4951350-A1DA-4F18-B3E0-CB9DDE0C6537}" sibTransId="{0F66088A-F119-4D71-B275-74085BD0D050}"/>
    <dgm:cxn modelId="{970FFA7E-1912-4A4C-BD76-25F1D489DC74}" type="presOf" srcId="{A47FDD85-3795-4B75-9ABF-A8AC5CE66682}" destId="{857CE036-245A-4B28-B7BB-4587E72F6C05}" srcOrd="0" destOrd="0" presId="urn:microsoft.com/office/officeart/2005/8/layout/vList2"/>
    <dgm:cxn modelId="{0237CABA-F2C1-4004-B163-39C06519CDAE}" type="presOf" srcId="{5102C06F-80EA-4E32-A5F8-5B54D84681E0}" destId="{5612C4EA-B21A-43E2-A773-E7D35551C6E0}" srcOrd="0" destOrd="0" presId="urn:microsoft.com/office/officeart/2005/8/layout/vList2"/>
    <dgm:cxn modelId="{8F7FFFBE-F476-4DED-B739-D9934EC95CE0}" srcId="{85ECBEE3-37DB-48B5-BDDA-8A2E2BDAC1DC}" destId="{5102C06F-80EA-4E32-A5F8-5B54D84681E0}" srcOrd="4" destOrd="0" parTransId="{9A56C344-79FA-4202-AF7E-06FD4AD53432}" sibTransId="{FFDCF12C-EDD3-4140-A8F3-00DF0EA3CEE1}"/>
    <dgm:cxn modelId="{CBF0BD81-C41A-4D11-84E7-32C96CEE4FC7}" type="presOf" srcId="{85ECBEE3-37DB-48B5-BDDA-8A2E2BDAC1DC}" destId="{A3D7132D-B4FA-408A-871F-F54CE91C9E9C}" srcOrd="0" destOrd="0" presId="urn:microsoft.com/office/officeart/2005/8/layout/vList2"/>
    <dgm:cxn modelId="{B65A08A0-D271-4C8A-A55C-B2560E209AC3}" srcId="{85ECBEE3-37DB-48B5-BDDA-8A2E2BDAC1DC}" destId="{037621BB-BB20-40C7-94A5-F2B755CB5528}" srcOrd="3" destOrd="0" parTransId="{FFEC2EFA-4F99-4B56-982C-EBA58DEDDC78}" sibTransId="{32A8CECC-6BC0-43A0-9147-CAC1730DB859}"/>
    <dgm:cxn modelId="{BFDBA77A-3D61-454E-9E00-7D0DC0E9EE3D}" type="presOf" srcId="{037621BB-BB20-40C7-94A5-F2B755CB5528}" destId="{B8FCBA4A-A62C-4158-96F3-847AC16E3EB2}" srcOrd="0" destOrd="0" presId="urn:microsoft.com/office/officeart/2005/8/layout/vList2"/>
    <dgm:cxn modelId="{BE5B906B-01E7-4903-A96B-3409646940E4}" type="presParOf" srcId="{A3D7132D-B4FA-408A-871F-F54CE91C9E9C}" destId="{584234CA-279C-4AE8-9DB7-4C5C14E93C91}" srcOrd="0" destOrd="0" presId="urn:microsoft.com/office/officeart/2005/8/layout/vList2"/>
    <dgm:cxn modelId="{B6ED41AE-DE34-435F-BCCA-4BF4A5E6E23C}" type="presParOf" srcId="{A3D7132D-B4FA-408A-871F-F54CE91C9E9C}" destId="{7C37386F-0D1A-4A82-B24D-679C911F0F92}" srcOrd="1" destOrd="0" presId="urn:microsoft.com/office/officeart/2005/8/layout/vList2"/>
    <dgm:cxn modelId="{69A355EB-A2D1-4A7C-AC9F-49329CF6D1A5}" type="presParOf" srcId="{A3D7132D-B4FA-408A-871F-F54CE91C9E9C}" destId="{857CE036-245A-4B28-B7BB-4587E72F6C05}" srcOrd="2" destOrd="0" presId="urn:microsoft.com/office/officeart/2005/8/layout/vList2"/>
    <dgm:cxn modelId="{94433F83-5772-44AB-AE9A-C59D7BEC8C6A}" type="presParOf" srcId="{A3D7132D-B4FA-408A-871F-F54CE91C9E9C}" destId="{5FB758B9-8E02-41ED-BE17-2ECE2FED7BDD}" srcOrd="3" destOrd="0" presId="urn:microsoft.com/office/officeart/2005/8/layout/vList2"/>
    <dgm:cxn modelId="{198B9CED-D19F-42F7-923F-843B14B33472}" type="presParOf" srcId="{A3D7132D-B4FA-408A-871F-F54CE91C9E9C}" destId="{9B8E7D3B-94F7-4A19-80C8-65EA7F4BE8EA}" srcOrd="4" destOrd="0" presId="urn:microsoft.com/office/officeart/2005/8/layout/vList2"/>
    <dgm:cxn modelId="{939CAB6D-0EFA-4B9F-B5CE-DD6CC21D880A}" type="presParOf" srcId="{A3D7132D-B4FA-408A-871F-F54CE91C9E9C}" destId="{624CB1AB-FB65-432E-AB17-B8BF2FB65155}" srcOrd="5" destOrd="0" presId="urn:microsoft.com/office/officeart/2005/8/layout/vList2"/>
    <dgm:cxn modelId="{0248AC1F-2D65-46E9-84C7-649137233F4F}" type="presParOf" srcId="{A3D7132D-B4FA-408A-871F-F54CE91C9E9C}" destId="{B8FCBA4A-A62C-4158-96F3-847AC16E3EB2}" srcOrd="6" destOrd="0" presId="urn:microsoft.com/office/officeart/2005/8/layout/vList2"/>
    <dgm:cxn modelId="{5C60F05F-526A-4D59-A7A5-96DCC7595165}" type="presParOf" srcId="{A3D7132D-B4FA-408A-871F-F54CE91C9E9C}" destId="{A5EEF5B6-3D56-44A6-A3AE-24AA9A148B69}" srcOrd="7" destOrd="0" presId="urn:microsoft.com/office/officeart/2005/8/layout/vList2"/>
    <dgm:cxn modelId="{BEA56B60-17CE-4671-855F-3C0E830BC892}" type="presParOf" srcId="{A3D7132D-B4FA-408A-871F-F54CE91C9E9C}" destId="{5612C4EA-B21A-43E2-A773-E7D35551C6E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AD4A54-3DAF-45AF-AE0A-1ACE08FF636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0D6FDF9-8131-4BE1-8EB7-9D1AB824B461}">
      <dgm:prSet/>
      <dgm:spPr/>
      <dgm:t>
        <a:bodyPr/>
        <a:lstStyle/>
        <a:p>
          <a:r>
            <a:rPr lang="en-GB"/>
            <a:t>3/6 months allocated SW support then review</a:t>
          </a:r>
          <a:endParaRPr lang="en-US"/>
        </a:p>
      </dgm:t>
    </dgm:pt>
    <dgm:pt modelId="{48A7B6EC-2CBF-4D29-AD96-75C07F065C5B}" type="parTrans" cxnId="{A5722A4F-A96F-4E12-8B76-F82388C3A4C6}">
      <dgm:prSet/>
      <dgm:spPr/>
      <dgm:t>
        <a:bodyPr/>
        <a:lstStyle/>
        <a:p>
          <a:endParaRPr lang="en-US"/>
        </a:p>
      </dgm:t>
    </dgm:pt>
    <dgm:pt modelId="{9A2A268B-F9F1-4E47-8E5F-B1647F4447E2}" type="sibTrans" cxnId="{A5722A4F-A96F-4E12-8B76-F82388C3A4C6}">
      <dgm:prSet/>
      <dgm:spPr/>
      <dgm:t>
        <a:bodyPr/>
        <a:lstStyle/>
        <a:p>
          <a:endParaRPr lang="en-US"/>
        </a:p>
      </dgm:t>
    </dgm:pt>
    <dgm:pt modelId="{D659DA31-EDDF-4262-A8D4-0774C0677382}">
      <dgm:prSet/>
      <dgm:spPr/>
      <dgm:t>
        <a:bodyPr/>
        <a:lstStyle/>
        <a:p>
          <a:r>
            <a:rPr lang="en-GB"/>
            <a:t>Systemic understanding that family roles and relationships around the child need to shift - requires time and support</a:t>
          </a:r>
          <a:endParaRPr lang="en-US"/>
        </a:p>
      </dgm:t>
    </dgm:pt>
    <dgm:pt modelId="{1102C4AA-7321-4D95-9FDB-3F419C5EDE4D}" type="parTrans" cxnId="{6CC6E8D5-4386-4141-8A8F-00EEDA5728FD}">
      <dgm:prSet/>
      <dgm:spPr/>
      <dgm:t>
        <a:bodyPr/>
        <a:lstStyle/>
        <a:p>
          <a:endParaRPr lang="en-US"/>
        </a:p>
      </dgm:t>
    </dgm:pt>
    <dgm:pt modelId="{2474954C-8420-49C9-9157-1365AE0CAEC4}" type="sibTrans" cxnId="{6CC6E8D5-4386-4141-8A8F-00EEDA5728FD}">
      <dgm:prSet/>
      <dgm:spPr/>
      <dgm:t>
        <a:bodyPr/>
        <a:lstStyle/>
        <a:p>
          <a:endParaRPr lang="en-US"/>
        </a:p>
      </dgm:t>
    </dgm:pt>
    <dgm:pt modelId="{44CCBAB3-6429-4970-8ACC-92500270EA9E}">
      <dgm:prSet/>
      <dgm:spPr/>
      <dgm:t>
        <a:bodyPr/>
        <a:lstStyle/>
        <a:p>
          <a:r>
            <a:rPr lang="en-GB"/>
            <a:t>Relationship based intervention from their assessing SW</a:t>
          </a:r>
          <a:endParaRPr lang="en-US"/>
        </a:p>
      </dgm:t>
    </dgm:pt>
    <dgm:pt modelId="{5BC42F20-5F4B-4C1B-AF15-058737EDF5E5}" type="parTrans" cxnId="{4A68031E-EF2B-4D74-9E69-72C38AC03362}">
      <dgm:prSet/>
      <dgm:spPr/>
      <dgm:t>
        <a:bodyPr/>
        <a:lstStyle/>
        <a:p>
          <a:endParaRPr lang="en-US"/>
        </a:p>
      </dgm:t>
    </dgm:pt>
    <dgm:pt modelId="{4880EC1A-136B-436C-8882-45723627E41E}" type="sibTrans" cxnId="{4A68031E-EF2B-4D74-9E69-72C38AC03362}">
      <dgm:prSet/>
      <dgm:spPr/>
      <dgm:t>
        <a:bodyPr/>
        <a:lstStyle/>
        <a:p>
          <a:endParaRPr lang="en-US"/>
        </a:p>
      </dgm:t>
    </dgm:pt>
    <dgm:pt modelId="{E216CF15-98F2-4E91-B890-0A63DAAC1CCF}">
      <dgm:prSet/>
      <dgm:spPr/>
      <dgm:t>
        <a:bodyPr/>
        <a:lstStyle/>
        <a:p>
          <a:r>
            <a:rPr lang="en-GB"/>
            <a:t>Original SGO SP a meaningful and collaborative assessment of support need that informs future support</a:t>
          </a:r>
          <a:endParaRPr lang="en-US"/>
        </a:p>
      </dgm:t>
    </dgm:pt>
    <dgm:pt modelId="{51722A96-1CB9-4009-B35E-8F880815B4C8}" type="parTrans" cxnId="{E8DB00A0-F148-4FAF-AB3E-79DDB5856ED5}">
      <dgm:prSet/>
      <dgm:spPr/>
      <dgm:t>
        <a:bodyPr/>
        <a:lstStyle/>
        <a:p>
          <a:endParaRPr lang="en-US"/>
        </a:p>
      </dgm:t>
    </dgm:pt>
    <dgm:pt modelId="{D4E44774-EFB0-476A-95E8-4CD166B32FC2}" type="sibTrans" cxnId="{E8DB00A0-F148-4FAF-AB3E-79DDB5856ED5}">
      <dgm:prSet/>
      <dgm:spPr/>
      <dgm:t>
        <a:bodyPr/>
        <a:lstStyle/>
        <a:p>
          <a:endParaRPr lang="en-US"/>
        </a:p>
      </dgm:t>
    </dgm:pt>
    <dgm:pt modelId="{6D35FA48-A76B-4C8B-881B-99B040C3D6AB}">
      <dgm:prSet/>
      <dgm:spPr/>
      <dgm:t>
        <a:bodyPr/>
        <a:lstStyle/>
        <a:p>
          <a:r>
            <a:rPr lang="en-GB" dirty="0"/>
            <a:t>Assess/Plan/Review model embedded in all support provided</a:t>
          </a:r>
          <a:endParaRPr lang="en-US" dirty="0"/>
        </a:p>
      </dgm:t>
    </dgm:pt>
    <dgm:pt modelId="{EE904F68-C4E7-4A6B-A5BA-3C96F4B5B64A}" type="parTrans" cxnId="{9E9024CD-A49D-423C-ADC8-BB9C49C97BDC}">
      <dgm:prSet/>
      <dgm:spPr/>
      <dgm:t>
        <a:bodyPr/>
        <a:lstStyle/>
        <a:p>
          <a:endParaRPr lang="en-US"/>
        </a:p>
      </dgm:t>
    </dgm:pt>
    <dgm:pt modelId="{76FCF491-8FD2-443A-9C69-21B5266B58B0}" type="sibTrans" cxnId="{9E9024CD-A49D-423C-ADC8-BB9C49C97BDC}">
      <dgm:prSet/>
      <dgm:spPr/>
      <dgm:t>
        <a:bodyPr/>
        <a:lstStyle/>
        <a:p>
          <a:endParaRPr lang="en-US"/>
        </a:p>
      </dgm:t>
    </dgm:pt>
    <dgm:pt modelId="{4343571E-2B83-4E63-A3A9-3DB27D6B19C9}">
      <dgm:prSet/>
      <dgm:spPr/>
      <dgm:t>
        <a:bodyPr/>
        <a:lstStyle/>
        <a:p>
          <a:r>
            <a:rPr lang="en-GB"/>
            <a:t>Assessment of Support Need and Review is focused and proportionate to avoid delay</a:t>
          </a:r>
          <a:endParaRPr lang="en-US"/>
        </a:p>
      </dgm:t>
    </dgm:pt>
    <dgm:pt modelId="{8E943390-8162-4C78-92F4-D1707C810388}" type="parTrans" cxnId="{0135719F-BA74-46A8-B0D9-E97541D50543}">
      <dgm:prSet/>
      <dgm:spPr/>
      <dgm:t>
        <a:bodyPr/>
        <a:lstStyle/>
        <a:p>
          <a:endParaRPr lang="en-US"/>
        </a:p>
      </dgm:t>
    </dgm:pt>
    <dgm:pt modelId="{4638F663-54E1-4AE1-85B9-FF6AF2605086}" type="sibTrans" cxnId="{0135719F-BA74-46A8-B0D9-E97541D50543}">
      <dgm:prSet/>
      <dgm:spPr/>
      <dgm:t>
        <a:bodyPr/>
        <a:lstStyle/>
        <a:p>
          <a:endParaRPr lang="en-US"/>
        </a:p>
      </dgm:t>
    </dgm:pt>
    <dgm:pt modelId="{C17A729A-96F1-45C0-8CF5-0BADBBE3154E}" type="pres">
      <dgm:prSet presAssocID="{CCAD4A54-3DAF-45AF-AE0A-1ACE08FF6361}" presName="linear" presStyleCnt="0">
        <dgm:presLayoutVars>
          <dgm:animLvl val="lvl"/>
          <dgm:resizeHandles val="exact"/>
        </dgm:presLayoutVars>
      </dgm:prSet>
      <dgm:spPr/>
      <dgm:t>
        <a:bodyPr/>
        <a:lstStyle/>
        <a:p>
          <a:endParaRPr lang="en-US"/>
        </a:p>
      </dgm:t>
    </dgm:pt>
    <dgm:pt modelId="{28D2351A-3D8C-43DE-A6F9-BAC521FEC63E}" type="pres">
      <dgm:prSet presAssocID="{B0D6FDF9-8131-4BE1-8EB7-9D1AB824B461}" presName="parentText" presStyleLbl="node1" presStyleIdx="0" presStyleCnt="6">
        <dgm:presLayoutVars>
          <dgm:chMax val="0"/>
          <dgm:bulletEnabled val="1"/>
        </dgm:presLayoutVars>
      </dgm:prSet>
      <dgm:spPr/>
      <dgm:t>
        <a:bodyPr/>
        <a:lstStyle/>
        <a:p>
          <a:endParaRPr lang="en-US"/>
        </a:p>
      </dgm:t>
    </dgm:pt>
    <dgm:pt modelId="{27037FB0-D21B-483A-9BBC-4246B8618ED9}" type="pres">
      <dgm:prSet presAssocID="{9A2A268B-F9F1-4E47-8E5F-B1647F4447E2}" presName="spacer" presStyleCnt="0"/>
      <dgm:spPr/>
    </dgm:pt>
    <dgm:pt modelId="{9956DFC2-9F92-41F8-8624-9258C08DDF56}" type="pres">
      <dgm:prSet presAssocID="{D659DA31-EDDF-4262-A8D4-0774C0677382}" presName="parentText" presStyleLbl="node1" presStyleIdx="1" presStyleCnt="6">
        <dgm:presLayoutVars>
          <dgm:chMax val="0"/>
          <dgm:bulletEnabled val="1"/>
        </dgm:presLayoutVars>
      </dgm:prSet>
      <dgm:spPr/>
      <dgm:t>
        <a:bodyPr/>
        <a:lstStyle/>
        <a:p>
          <a:endParaRPr lang="en-US"/>
        </a:p>
      </dgm:t>
    </dgm:pt>
    <dgm:pt modelId="{A229852E-68C1-40AB-A6EF-6AF767C8A68C}" type="pres">
      <dgm:prSet presAssocID="{2474954C-8420-49C9-9157-1365AE0CAEC4}" presName="spacer" presStyleCnt="0"/>
      <dgm:spPr/>
    </dgm:pt>
    <dgm:pt modelId="{2152999C-FF99-4242-A5AA-1EB9BD807428}" type="pres">
      <dgm:prSet presAssocID="{44CCBAB3-6429-4970-8ACC-92500270EA9E}" presName="parentText" presStyleLbl="node1" presStyleIdx="2" presStyleCnt="6">
        <dgm:presLayoutVars>
          <dgm:chMax val="0"/>
          <dgm:bulletEnabled val="1"/>
        </dgm:presLayoutVars>
      </dgm:prSet>
      <dgm:spPr/>
      <dgm:t>
        <a:bodyPr/>
        <a:lstStyle/>
        <a:p>
          <a:endParaRPr lang="en-US"/>
        </a:p>
      </dgm:t>
    </dgm:pt>
    <dgm:pt modelId="{0B37B06B-C52F-436B-983B-1A2CF4822A78}" type="pres">
      <dgm:prSet presAssocID="{4880EC1A-136B-436C-8882-45723627E41E}" presName="spacer" presStyleCnt="0"/>
      <dgm:spPr/>
    </dgm:pt>
    <dgm:pt modelId="{9224C57F-87C0-45A9-A59E-A59B11EE2083}" type="pres">
      <dgm:prSet presAssocID="{E216CF15-98F2-4E91-B890-0A63DAAC1CCF}" presName="parentText" presStyleLbl="node1" presStyleIdx="3" presStyleCnt="6">
        <dgm:presLayoutVars>
          <dgm:chMax val="0"/>
          <dgm:bulletEnabled val="1"/>
        </dgm:presLayoutVars>
      </dgm:prSet>
      <dgm:spPr/>
      <dgm:t>
        <a:bodyPr/>
        <a:lstStyle/>
        <a:p>
          <a:endParaRPr lang="en-US"/>
        </a:p>
      </dgm:t>
    </dgm:pt>
    <dgm:pt modelId="{CBADE58D-2521-416C-9746-7376671E07C7}" type="pres">
      <dgm:prSet presAssocID="{D4E44774-EFB0-476A-95E8-4CD166B32FC2}" presName="spacer" presStyleCnt="0"/>
      <dgm:spPr/>
    </dgm:pt>
    <dgm:pt modelId="{6F44B958-AB01-48E3-8BB1-6D30520C1B63}" type="pres">
      <dgm:prSet presAssocID="{6D35FA48-A76B-4C8B-881B-99B040C3D6AB}" presName="parentText" presStyleLbl="node1" presStyleIdx="4" presStyleCnt="6">
        <dgm:presLayoutVars>
          <dgm:chMax val="0"/>
          <dgm:bulletEnabled val="1"/>
        </dgm:presLayoutVars>
      </dgm:prSet>
      <dgm:spPr/>
      <dgm:t>
        <a:bodyPr/>
        <a:lstStyle/>
        <a:p>
          <a:endParaRPr lang="en-US"/>
        </a:p>
      </dgm:t>
    </dgm:pt>
    <dgm:pt modelId="{717DBAED-EFBB-4CA1-9F05-D392E5CB7915}" type="pres">
      <dgm:prSet presAssocID="{76FCF491-8FD2-443A-9C69-21B5266B58B0}" presName="spacer" presStyleCnt="0"/>
      <dgm:spPr/>
    </dgm:pt>
    <dgm:pt modelId="{0E4F010F-874D-41B2-8358-08C07C0EBF57}" type="pres">
      <dgm:prSet presAssocID="{4343571E-2B83-4E63-A3A9-3DB27D6B19C9}" presName="parentText" presStyleLbl="node1" presStyleIdx="5" presStyleCnt="6">
        <dgm:presLayoutVars>
          <dgm:chMax val="0"/>
          <dgm:bulletEnabled val="1"/>
        </dgm:presLayoutVars>
      </dgm:prSet>
      <dgm:spPr/>
      <dgm:t>
        <a:bodyPr/>
        <a:lstStyle/>
        <a:p>
          <a:endParaRPr lang="en-US"/>
        </a:p>
      </dgm:t>
    </dgm:pt>
  </dgm:ptLst>
  <dgm:cxnLst>
    <dgm:cxn modelId="{65A67220-024E-4A7C-85F1-5605D9428F4D}" type="presOf" srcId="{6D35FA48-A76B-4C8B-881B-99B040C3D6AB}" destId="{6F44B958-AB01-48E3-8BB1-6D30520C1B63}" srcOrd="0" destOrd="0" presId="urn:microsoft.com/office/officeart/2005/8/layout/vList2"/>
    <dgm:cxn modelId="{9E9024CD-A49D-423C-ADC8-BB9C49C97BDC}" srcId="{CCAD4A54-3DAF-45AF-AE0A-1ACE08FF6361}" destId="{6D35FA48-A76B-4C8B-881B-99B040C3D6AB}" srcOrd="4" destOrd="0" parTransId="{EE904F68-C4E7-4A6B-A5BA-3C96F4B5B64A}" sibTransId="{76FCF491-8FD2-443A-9C69-21B5266B58B0}"/>
    <dgm:cxn modelId="{3A2BF0AF-4587-4521-A7C9-6831FEFFF5F3}" type="presOf" srcId="{44CCBAB3-6429-4970-8ACC-92500270EA9E}" destId="{2152999C-FF99-4242-A5AA-1EB9BD807428}" srcOrd="0" destOrd="0" presId="urn:microsoft.com/office/officeart/2005/8/layout/vList2"/>
    <dgm:cxn modelId="{FA984850-1558-420A-9A28-17459091DA17}" type="presOf" srcId="{E216CF15-98F2-4E91-B890-0A63DAAC1CCF}" destId="{9224C57F-87C0-45A9-A59E-A59B11EE2083}" srcOrd="0" destOrd="0" presId="urn:microsoft.com/office/officeart/2005/8/layout/vList2"/>
    <dgm:cxn modelId="{0135719F-BA74-46A8-B0D9-E97541D50543}" srcId="{CCAD4A54-3DAF-45AF-AE0A-1ACE08FF6361}" destId="{4343571E-2B83-4E63-A3A9-3DB27D6B19C9}" srcOrd="5" destOrd="0" parTransId="{8E943390-8162-4C78-92F4-D1707C810388}" sibTransId="{4638F663-54E1-4AE1-85B9-FF6AF2605086}"/>
    <dgm:cxn modelId="{98EE2252-49B5-4931-AA92-07FB409A9F48}" type="presOf" srcId="{4343571E-2B83-4E63-A3A9-3DB27D6B19C9}" destId="{0E4F010F-874D-41B2-8358-08C07C0EBF57}" srcOrd="0" destOrd="0" presId="urn:microsoft.com/office/officeart/2005/8/layout/vList2"/>
    <dgm:cxn modelId="{46EC05F3-8980-4356-88BC-BEB1A382F206}" type="presOf" srcId="{B0D6FDF9-8131-4BE1-8EB7-9D1AB824B461}" destId="{28D2351A-3D8C-43DE-A6F9-BAC521FEC63E}" srcOrd="0" destOrd="0" presId="urn:microsoft.com/office/officeart/2005/8/layout/vList2"/>
    <dgm:cxn modelId="{209BA396-924D-4F70-BF62-35D0AA758CF3}" type="presOf" srcId="{CCAD4A54-3DAF-45AF-AE0A-1ACE08FF6361}" destId="{C17A729A-96F1-45C0-8CF5-0BADBBE3154E}" srcOrd="0" destOrd="0" presId="urn:microsoft.com/office/officeart/2005/8/layout/vList2"/>
    <dgm:cxn modelId="{4A68031E-EF2B-4D74-9E69-72C38AC03362}" srcId="{CCAD4A54-3DAF-45AF-AE0A-1ACE08FF6361}" destId="{44CCBAB3-6429-4970-8ACC-92500270EA9E}" srcOrd="2" destOrd="0" parTransId="{5BC42F20-5F4B-4C1B-AF15-058737EDF5E5}" sibTransId="{4880EC1A-136B-436C-8882-45723627E41E}"/>
    <dgm:cxn modelId="{6CC6E8D5-4386-4141-8A8F-00EEDA5728FD}" srcId="{CCAD4A54-3DAF-45AF-AE0A-1ACE08FF6361}" destId="{D659DA31-EDDF-4262-A8D4-0774C0677382}" srcOrd="1" destOrd="0" parTransId="{1102C4AA-7321-4D95-9FDB-3F419C5EDE4D}" sibTransId="{2474954C-8420-49C9-9157-1365AE0CAEC4}"/>
    <dgm:cxn modelId="{FA33A3A8-8A0A-4B89-8309-F6B407873117}" type="presOf" srcId="{D659DA31-EDDF-4262-A8D4-0774C0677382}" destId="{9956DFC2-9F92-41F8-8624-9258C08DDF56}" srcOrd="0" destOrd="0" presId="urn:microsoft.com/office/officeart/2005/8/layout/vList2"/>
    <dgm:cxn modelId="{A5722A4F-A96F-4E12-8B76-F82388C3A4C6}" srcId="{CCAD4A54-3DAF-45AF-AE0A-1ACE08FF6361}" destId="{B0D6FDF9-8131-4BE1-8EB7-9D1AB824B461}" srcOrd="0" destOrd="0" parTransId="{48A7B6EC-2CBF-4D29-AD96-75C07F065C5B}" sibTransId="{9A2A268B-F9F1-4E47-8E5F-B1647F4447E2}"/>
    <dgm:cxn modelId="{E8DB00A0-F148-4FAF-AB3E-79DDB5856ED5}" srcId="{CCAD4A54-3DAF-45AF-AE0A-1ACE08FF6361}" destId="{E216CF15-98F2-4E91-B890-0A63DAAC1CCF}" srcOrd="3" destOrd="0" parTransId="{51722A96-1CB9-4009-B35E-8F880815B4C8}" sibTransId="{D4E44774-EFB0-476A-95E8-4CD166B32FC2}"/>
    <dgm:cxn modelId="{45A0FC0F-2481-43B0-9C56-1DB79C46658A}" type="presParOf" srcId="{C17A729A-96F1-45C0-8CF5-0BADBBE3154E}" destId="{28D2351A-3D8C-43DE-A6F9-BAC521FEC63E}" srcOrd="0" destOrd="0" presId="urn:microsoft.com/office/officeart/2005/8/layout/vList2"/>
    <dgm:cxn modelId="{5C87EB9B-8F92-41D4-AB28-50819A596D91}" type="presParOf" srcId="{C17A729A-96F1-45C0-8CF5-0BADBBE3154E}" destId="{27037FB0-D21B-483A-9BBC-4246B8618ED9}" srcOrd="1" destOrd="0" presId="urn:microsoft.com/office/officeart/2005/8/layout/vList2"/>
    <dgm:cxn modelId="{ABA98459-BA13-4045-9360-D30826B70054}" type="presParOf" srcId="{C17A729A-96F1-45C0-8CF5-0BADBBE3154E}" destId="{9956DFC2-9F92-41F8-8624-9258C08DDF56}" srcOrd="2" destOrd="0" presId="urn:microsoft.com/office/officeart/2005/8/layout/vList2"/>
    <dgm:cxn modelId="{6C3EDB7B-6473-4B2A-B1F3-526856AEC0C1}" type="presParOf" srcId="{C17A729A-96F1-45C0-8CF5-0BADBBE3154E}" destId="{A229852E-68C1-40AB-A6EF-6AF767C8A68C}" srcOrd="3" destOrd="0" presId="urn:microsoft.com/office/officeart/2005/8/layout/vList2"/>
    <dgm:cxn modelId="{261F3375-E9D3-4C03-B2DA-6A468C1D066E}" type="presParOf" srcId="{C17A729A-96F1-45C0-8CF5-0BADBBE3154E}" destId="{2152999C-FF99-4242-A5AA-1EB9BD807428}" srcOrd="4" destOrd="0" presId="urn:microsoft.com/office/officeart/2005/8/layout/vList2"/>
    <dgm:cxn modelId="{A61C3BF3-D1BF-4A66-8FFE-BBC1784E9E9E}" type="presParOf" srcId="{C17A729A-96F1-45C0-8CF5-0BADBBE3154E}" destId="{0B37B06B-C52F-436B-983B-1A2CF4822A78}" srcOrd="5" destOrd="0" presId="urn:microsoft.com/office/officeart/2005/8/layout/vList2"/>
    <dgm:cxn modelId="{26D2D891-C1CE-4A75-A32D-2099621C79B6}" type="presParOf" srcId="{C17A729A-96F1-45C0-8CF5-0BADBBE3154E}" destId="{9224C57F-87C0-45A9-A59E-A59B11EE2083}" srcOrd="6" destOrd="0" presId="urn:microsoft.com/office/officeart/2005/8/layout/vList2"/>
    <dgm:cxn modelId="{52E3BC85-28FB-4056-8DF9-03E67138BA27}" type="presParOf" srcId="{C17A729A-96F1-45C0-8CF5-0BADBBE3154E}" destId="{CBADE58D-2521-416C-9746-7376671E07C7}" srcOrd="7" destOrd="0" presId="urn:microsoft.com/office/officeart/2005/8/layout/vList2"/>
    <dgm:cxn modelId="{7221E458-3241-4F68-A401-28755E151AAC}" type="presParOf" srcId="{C17A729A-96F1-45C0-8CF5-0BADBBE3154E}" destId="{6F44B958-AB01-48E3-8BB1-6D30520C1B63}" srcOrd="8" destOrd="0" presId="urn:microsoft.com/office/officeart/2005/8/layout/vList2"/>
    <dgm:cxn modelId="{5A8F6368-C0D7-4AE4-8120-089ECB042CBF}" type="presParOf" srcId="{C17A729A-96F1-45C0-8CF5-0BADBBE3154E}" destId="{717DBAED-EFBB-4CA1-9F05-D392E5CB7915}" srcOrd="9" destOrd="0" presId="urn:microsoft.com/office/officeart/2005/8/layout/vList2"/>
    <dgm:cxn modelId="{9F57BEFC-C6D5-43B2-82CF-54E8F5265D56}" type="presParOf" srcId="{C17A729A-96F1-45C0-8CF5-0BADBBE3154E}" destId="{0E4F010F-874D-41B2-8358-08C07C0EBF5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1C889F-0CE5-4103-85D6-F77104453E2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BA79B69-82E3-4846-9B6A-E869D385A2DF}">
      <dgm:prSet/>
      <dgm:spPr/>
      <dgm:t>
        <a:bodyPr/>
        <a:lstStyle/>
        <a:p>
          <a:r>
            <a:rPr lang="en-GB"/>
            <a:t>Open door policy  - enables carers to build a relationship with Team</a:t>
          </a:r>
          <a:endParaRPr lang="en-US"/>
        </a:p>
      </dgm:t>
    </dgm:pt>
    <dgm:pt modelId="{6D3A2BA0-2739-48BC-B686-EEAD85C98E7E}" type="parTrans" cxnId="{B5AA5717-085B-45E9-9CC7-83C532DF0C59}">
      <dgm:prSet/>
      <dgm:spPr/>
      <dgm:t>
        <a:bodyPr/>
        <a:lstStyle/>
        <a:p>
          <a:endParaRPr lang="en-US"/>
        </a:p>
      </dgm:t>
    </dgm:pt>
    <dgm:pt modelId="{F7FAD95E-9888-46EB-8D9E-3181F4AEF2B2}" type="sibTrans" cxnId="{B5AA5717-085B-45E9-9CC7-83C532DF0C59}">
      <dgm:prSet/>
      <dgm:spPr/>
      <dgm:t>
        <a:bodyPr/>
        <a:lstStyle/>
        <a:p>
          <a:endParaRPr lang="en-US"/>
        </a:p>
      </dgm:t>
    </dgm:pt>
    <dgm:pt modelId="{FD521588-5EDC-4FC0-845F-94FDDFB22C94}">
      <dgm:prSet/>
      <dgm:spPr/>
      <dgm:t>
        <a:bodyPr/>
        <a:lstStyle/>
        <a:p>
          <a:r>
            <a:rPr lang="en-GB"/>
            <a:t>Empowers carers to trust in availability of responsive and varied support offer</a:t>
          </a:r>
          <a:endParaRPr lang="en-US"/>
        </a:p>
      </dgm:t>
    </dgm:pt>
    <dgm:pt modelId="{CA82A692-0309-4D1F-B486-9DF9E93F3FD5}" type="parTrans" cxnId="{F196B5A3-A9FA-4C05-93C7-52F1D28C3ED3}">
      <dgm:prSet/>
      <dgm:spPr/>
      <dgm:t>
        <a:bodyPr/>
        <a:lstStyle/>
        <a:p>
          <a:endParaRPr lang="en-US"/>
        </a:p>
      </dgm:t>
    </dgm:pt>
    <dgm:pt modelId="{47F21DDD-0BF8-421B-9487-5B3573C2A245}" type="sibTrans" cxnId="{F196B5A3-A9FA-4C05-93C7-52F1D28C3ED3}">
      <dgm:prSet/>
      <dgm:spPr/>
      <dgm:t>
        <a:bodyPr/>
        <a:lstStyle/>
        <a:p>
          <a:endParaRPr lang="en-US"/>
        </a:p>
      </dgm:t>
    </dgm:pt>
    <dgm:pt modelId="{7D49CD28-A2DB-4B91-9B7A-915EF05BE950}">
      <dgm:prSet/>
      <dgm:spPr/>
      <dgm:t>
        <a:bodyPr/>
        <a:lstStyle/>
        <a:p>
          <a:r>
            <a:rPr lang="en-GB"/>
            <a:t>Strategic work with other services across City to ensure needs of Kinship families are identified and understood – PiCSSSG</a:t>
          </a:r>
          <a:endParaRPr lang="en-US"/>
        </a:p>
      </dgm:t>
    </dgm:pt>
    <dgm:pt modelId="{35187AEE-2DF0-4336-A6FA-C91630DCB222}" type="parTrans" cxnId="{0D74B8D0-B778-42DD-98BD-A4BA1AE21A7F}">
      <dgm:prSet/>
      <dgm:spPr/>
      <dgm:t>
        <a:bodyPr/>
        <a:lstStyle/>
        <a:p>
          <a:endParaRPr lang="en-US"/>
        </a:p>
      </dgm:t>
    </dgm:pt>
    <dgm:pt modelId="{6A0F5C04-2933-4ED7-9FB0-C8F34EE5DABB}" type="sibTrans" cxnId="{0D74B8D0-B778-42DD-98BD-A4BA1AE21A7F}">
      <dgm:prSet/>
      <dgm:spPr/>
      <dgm:t>
        <a:bodyPr/>
        <a:lstStyle/>
        <a:p>
          <a:endParaRPr lang="en-US"/>
        </a:p>
      </dgm:t>
    </dgm:pt>
    <dgm:pt modelId="{56551017-D0EA-4D5C-968D-7C176004945D}">
      <dgm:prSet/>
      <dgm:spPr/>
      <dgm:t>
        <a:bodyPr/>
        <a:lstStyle/>
        <a:p>
          <a:r>
            <a:rPr lang="en-GB"/>
            <a:t>Regular communication with Carers via newsletters/emails and Welcome Pack</a:t>
          </a:r>
          <a:endParaRPr lang="en-US"/>
        </a:p>
      </dgm:t>
    </dgm:pt>
    <dgm:pt modelId="{753A8067-6B68-4DEA-9A98-1FAC6E0A77D7}" type="parTrans" cxnId="{B3DC7442-A3C5-4D03-AC19-A262B49A120A}">
      <dgm:prSet/>
      <dgm:spPr/>
      <dgm:t>
        <a:bodyPr/>
        <a:lstStyle/>
        <a:p>
          <a:endParaRPr lang="en-US"/>
        </a:p>
      </dgm:t>
    </dgm:pt>
    <dgm:pt modelId="{E3928687-8342-4C8A-B168-546AC43B389E}" type="sibTrans" cxnId="{B3DC7442-A3C5-4D03-AC19-A262B49A120A}">
      <dgm:prSet/>
      <dgm:spPr/>
      <dgm:t>
        <a:bodyPr/>
        <a:lstStyle/>
        <a:p>
          <a:endParaRPr lang="en-US"/>
        </a:p>
      </dgm:t>
    </dgm:pt>
    <dgm:pt modelId="{D5BDE5C5-7A2C-46F8-9AD6-D38C0680A64A}">
      <dgm:prSet/>
      <dgm:spPr/>
      <dgm:t>
        <a:bodyPr/>
        <a:lstStyle/>
        <a:p>
          <a:r>
            <a:rPr lang="en-GB"/>
            <a:t>Anti-racist planning to ensure support is inclusive and targeted </a:t>
          </a:r>
          <a:endParaRPr lang="en-US"/>
        </a:p>
      </dgm:t>
    </dgm:pt>
    <dgm:pt modelId="{532AA794-500A-404C-AC31-CC513AA4AAF6}" type="parTrans" cxnId="{291FE8D6-6F35-4FA5-85FC-A79C7C268F47}">
      <dgm:prSet/>
      <dgm:spPr/>
      <dgm:t>
        <a:bodyPr/>
        <a:lstStyle/>
        <a:p>
          <a:endParaRPr lang="en-US"/>
        </a:p>
      </dgm:t>
    </dgm:pt>
    <dgm:pt modelId="{6478AA93-7509-4C06-82EA-8AFB0A9F52D5}" type="sibTrans" cxnId="{291FE8D6-6F35-4FA5-85FC-A79C7C268F47}">
      <dgm:prSet/>
      <dgm:spPr/>
      <dgm:t>
        <a:bodyPr/>
        <a:lstStyle/>
        <a:p>
          <a:endParaRPr lang="en-US"/>
        </a:p>
      </dgm:t>
    </dgm:pt>
    <dgm:pt modelId="{373678D8-63FD-48D0-8A07-AE587B5686F1}" type="pres">
      <dgm:prSet presAssocID="{C91C889F-0CE5-4103-85D6-F77104453E23}" presName="linear" presStyleCnt="0">
        <dgm:presLayoutVars>
          <dgm:animLvl val="lvl"/>
          <dgm:resizeHandles val="exact"/>
        </dgm:presLayoutVars>
      </dgm:prSet>
      <dgm:spPr/>
      <dgm:t>
        <a:bodyPr/>
        <a:lstStyle/>
        <a:p>
          <a:endParaRPr lang="en-US"/>
        </a:p>
      </dgm:t>
    </dgm:pt>
    <dgm:pt modelId="{3AECE896-2D20-4F50-BDA7-F5D2BC04FC05}" type="pres">
      <dgm:prSet presAssocID="{9BA79B69-82E3-4846-9B6A-E869D385A2DF}" presName="parentText" presStyleLbl="node1" presStyleIdx="0" presStyleCnt="5">
        <dgm:presLayoutVars>
          <dgm:chMax val="0"/>
          <dgm:bulletEnabled val="1"/>
        </dgm:presLayoutVars>
      </dgm:prSet>
      <dgm:spPr/>
      <dgm:t>
        <a:bodyPr/>
        <a:lstStyle/>
        <a:p>
          <a:endParaRPr lang="en-US"/>
        </a:p>
      </dgm:t>
    </dgm:pt>
    <dgm:pt modelId="{793070A5-FC47-4138-963B-3044BE65A509}" type="pres">
      <dgm:prSet presAssocID="{F7FAD95E-9888-46EB-8D9E-3181F4AEF2B2}" presName="spacer" presStyleCnt="0"/>
      <dgm:spPr/>
    </dgm:pt>
    <dgm:pt modelId="{B140DBB2-7E29-401D-94C0-EA38C32C36BE}" type="pres">
      <dgm:prSet presAssocID="{FD521588-5EDC-4FC0-845F-94FDDFB22C94}" presName="parentText" presStyleLbl="node1" presStyleIdx="1" presStyleCnt="5">
        <dgm:presLayoutVars>
          <dgm:chMax val="0"/>
          <dgm:bulletEnabled val="1"/>
        </dgm:presLayoutVars>
      </dgm:prSet>
      <dgm:spPr/>
      <dgm:t>
        <a:bodyPr/>
        <a:lstStyle/>
        <a:p>
          <a:endParaRPr lang="en-US"/>
        </a:p>
      </dgm:t>
    </dgm:pt>
    <dgm:pt modelId="{B960B742-E161-485D-94B9-B137620EAD20}" type="pres">
      <dgm:prSet presAssocID="{47F21DDD-0BF8-421B-9487-5B3573C2A245}" presName="spacer" presStyleCnt="0"/>
      <dgm:spPr/>
    </dgm:pt>
    <dgm:pt modelId="{E73F0AE8-312B-4A9B-917F-B44FAD364E1B}" type="pres">
      <dgm:prSet presAssocID="{7D49CD28-A2DB-4B91-9B7A-915EF05BE950}" presName="parentText" presStyleLbl="node1" presStyleIdx="2" presStyleCnt="5">
        <dgm:presLayoutVars>
          <dgm:chMax val="0"/>
          <dgm:bulletEnabled val="1"/>
        </dgm:presLayoutVars>
      </dgm:prSet>
      <dgm:spPr/>
      <dgm:t>
        <a:bodyPr/>
        <a:lstStyle/>
        <a:p>
          <a:endParaRPr lang="en-US"/>
        </a:p>
      </dgm:t>
    </dgm:pt>
    <dgm:pt modelId="{58E0AF44-4348-4CB1-93F9-FD7966842913}" type="pres">
      <dgm:prSet presAssocID="{6A0F5C04-2933-4ED7-9FB0-C8F34EE5DABB}" presName="spacer" presStyleCnt="0"/>
      <dgm:spPr/>
    </dgm:pt>
    <dgm:pt modelId="{0039B88B-B8AA-4E65-8BC9-7AE88225B352}" type="pres">
      <dgm:prSet presAssocID="{56551017-D0EA-4D5C-968D-7C176004945D}" presName="parentText" presStyleLbl="node1" presStyleIdx="3" presStyleCnt="5">
        <dgm:presLayoutVars>
          <dgm:chMax val="0"/>
          <dgm:bulletEnabled val="1"/>
        </dgm:presLayoutVars>
      </dgm:prSet>
      <dgm:spPr/>
      <dgm:t>
        <a:bodyPr/>
        <a:lstStyle/>
        <a:p>
          <a:endParaRPr lang="en-US"/>
        </a:p>
      </dgm:t>
    </dgm:pt>
    <dgm:pt modelId="{3B0D0058-627A-4BCB-9E73-86A4B67DDD32}" type="pres">
      <dgm:prSet presAssocID="{E3928687-8342-4C8A-B168-546AC43B389E}" presName="spacer" presStyleCnt="0"/>
      <dgm:spPr/>
    </dgm:pt>
    <dgm:pt modelId="{CC9188F3-2C7C-4C51-A2B2-547DEF67B854}" type="pres">
      <dgm:prSet presAssocID="{D5BDE5C5-7A2C-46F8-9AD6-D38C0680A64A}" presName="parentText" presStyleLbl="node1" presStyleIdx="4" presStyleCnt="5">
        <dgm:presLayoutVars>
          <dgm:chMax val="0"/>
          <dgm:bulletEnabled val="1"/>
        </dgm:presLayoutVars>
      </dgm:prSet>
      <dgm:spPr/>
      <dgm:t>
        <a:bodyPr/>
        <a:lstStyle/>
        <a:p>
          <a:endParaRPr lang="en-US"/>
        </a:p>
      </dgm:t>
    </dgm:pt>
  </dgm:ptLst>
  <dgm:cxnLst>
    <dgm:cxn modelId="{B5AA5717-085B-45E9-9CC7-83C532DF0C59}" srcId="{C91C889F-0CE5-4103-85D6-F77104453E23}" destId="{9BA79B69-82E3-4846-9B6A-E869D385A2DF}" srcOrd="0" destOrd="0" parTransId="{6D3A2BA0-2739-48BC-B686-EEAD85C98E7E}" sibTransId="{F7FAD95E-9888-46EB-8D9E-3181F4AEF2B2}"/>
    <dgm:cxn modelId="{F62D0BDE-AED4-4F0C-9D34-C94A9A34BC18}" type="presOf" srcId="{C91C889F-0CE5-4103-85D6-F77104453E23}" destId="{373678D8-63FD-48D0-8A07-AE587B5686F1}" srcOrd="0" destOrd="0" presId="urn:microsoft.com/office/officeart/2005/8/layout/vList2"/>
    <dgm:cxn modelId="{BC4859A9-5B88-4609-8613-A2874693516E}" type="presOf" srcId="{D5BDE5C5-7A2C-46F8-9AD6-D38C0680A64A}" destId="{CC9188F3-2C7C-4C51-A2B2-547DEF67B854}" srcOrd="0" destOrd="0" presId="urn:microsoft.com/office/officeart/2005/8/layout/vList2"/>
    <dgm:cxn modelId="{B3DC7442-A3C5-4D03-AC19-A262B49A120A}" srcId="{C91C889F-0CE5-4103-85D6-F77104453E23}" destId="{56551017-D0EA-4D5C-968D-7C176004945D}" srcOrd="3" destOrd="0" parTransId="{753A8067-6B68-4DEA-9A98-1FAC6E0A77D7}" sibTransId="{E3928687-8342-4C8A-B168-546AC43B389E}"/>
    <dgm:cxn modelId="{291FE8D6-6F35-4FA5-85FC-A79C7C268F47}" srcId="{C91C889F-0CE5-4103-85D6-F77104453E23}" destId="{D5BDE5C5-7A2C-46F8-9AD6-D38C0680A64A}" srcOrd="4" destOrd="0" parTransId="{532AA794-500A-404C-AC31-CC513AA4AAF6}" sibTransId="{6478AA93-7509-4C06-82EA-8AFB0A9F52D5}"/>
    <dgm:cxn modelId="{3984EA13-4C94-4BD9-9CC8-64C6B43DC48C}" type="presOf" srcId="{56551017-D0EA-4D5C-968D-7C176004945D}" destId="{0039B88B-B8AA-4E65-8BC9-7AE88225B352}" srcOrd="0" destOrd="0" presId="urn:microsoft.com/office/officeart/2005/8/layout/vList2"/>
    <dgm:cxn modelId="{0D74B8D0-B778-42DD-98BD-A4BA1AE21A7F}" srcId="{C91C889F-0CE5-4103-85D6-F77104453E23}" destId="{7D49CD28-A2DB-4B91-9B7A-915EF05BE950}" srcOrd="2" destOrd="0" parTransId="{35187AEE-2DF0-4336-A6FA-C91630DCB222}" sibTransId="{6A0F5C04-2933-4ED7-9FB0-C8F34EE5DABB}"/>
    <dgm:cxn modelId="{25E051A7-BBAC-4396-ABC6-C7D2DA995697}" type="presOf" srcId="{9BA79B69-82E3-4846-9B6A-E869D385A2DF}" destId="{3AECE896-2D20-4F50-BDA7-F5D2BC04FC05}" srcOrd="0" destOrd="0" presId="urn:microsoft.com/office/officeart/2005/8/layout/vList2"/>
    <dgm:cxn modelId="{5477E3B0-6D08-4747-9EBA-1E09E0AE40A2}" type="presOf" srcId="{7D49CD28-A2DB-4B91-9B7A-915EF05BE950}" destId="{E73F0AE8-312B-4A9B-917F-B44FAD364E1B}" srcOrd="0" destOrd="0" presId="urn:microsoft.com/office/officeart/2005/8/layout/vList2"/>
    <dgm:cxn modelId="{779F8AD3-6D98-406B-91BA-09356F94F5FE}" type="presOf" srcId="{FD521588-5EDC-4FC0-845F-94FDDFB22C94}" destId="{B140DBB2-7E29-401D-94C0-EA38C32C36BE}" srcOrd="0" destOrd="0" presId="urn:microsoft.com/office/officeart/2005/8/layout/vList2"/>
    <dgm:cxn modelId="{F196B5A3-A9FA-4C05-93C7-52F1D28C3ED3}" srcId="{C91C889F-0CE5-4103-85D6-F77104453E23}" destId="{FD521588-5EDC-4FC0-845F-94FDDFB22C94}" srcOrd="1" destOrd="0" parTransId="{CA82A692-0309-4D1F-B486-9DF9E93F3FD5}" sibTransId="{47F21DDD-0BF8-421B-9487-5B3573C2A245}"/>
    <dgm:cxn modelId="{7063580B-4109-423F-99B3-EEB0935DC0A1}" type="presParOf" srcId="{373678D8-63FD-48D0-8A07-AE587B5686F1}" destId="{3AECE896-2D20-4F50-BDA7-F5D2BC04FC05}" srcOrd="0" destOrd="0" presId="urn:microsoft.com/office/officeart/2005/8/layout/vList2"/>
    <dgm:cxn modelId="{DC2BDCD2-C256-405C-B1D9-DD4362A02C0E}" type="presParOf" srcId="{373678D8-63FD-48D0-8A07-AE587B5686F1}" destId="{793070A5-FC47-4138-963B-3044BE65A509}" srcOrd="1" destOrd="0" presId="urn:microsoft.com/office/officeart/2005/8/layout/vList2"/>
    <dgm:cxn modelId="{3DA3BA0F-AFDD-46F6-9D98-F8632F8664FA}" type="presParOf" srcId="{373678D8-63FD-48D0-8A07-AE587B5686F1}" destId="{B140DBB2-7E29-401D-94C0-EA38C32C36BE}" srcOrd="2" destOrd="0" presId="urn:microsoft.com/office/officeart/2005/8/layout/vList2"/>
    <dgm:cxn modelId="{76B81163-8411-4188-A68A-060BBFF5DB80}" type="presParOf" srcId="{373678D8-63FD-48D0-8A07-AE587B5686F1}" destId="{B960B742-E161-485D-94B9-B137620EAD20}" srcOrd="3" destOrd="0" presId="urn:microsoft.com/office/officeart/2005/8/layout/vList2"/>
    <dgm:cxn modelId="{6BE1B3D1-F5C3-4A7E-9500-2BE3078ABF58}" type="presParOf" srcId="{373678D8-63FD-48D0-8A07-AE587B5686F1}" destId="{E73F0AE8-312B-4A9B-917F-B44FAD364E1B}" srcOrd="4" destOrd="0" presId="urn:microsoft.com/office/officeart/2005/8/layout/vList2"/>
    <dgm:cxn modelId="{5753FAC9-6395-4FA5-908B-11ED77F28743}" type="presParOf" srcId="{373678D8-63FD-48D0-8A07-AE587B5686F1}" destId="{58E0AF44-4348-4CB1-93F9-FD7966842913}" srcOrd="5" destOrd="0" presId="urn:microsoft.com/office/officeart/2005/8/layout/vList2"/>
    <dgm:cxn modelId="{3F8A1241-F747-4193-854F-D40D44334032}" type="presParOf" srcId="{373678D8-63FD-48D0-8A07-AE587B5686F1}" destId="{0039B88B-B8AA-4E65-8BC9-7AE88225B352}" srcOrd="6" destOrd="0" presId="urn:microsoft.com/office/officeart/2005/8/layout/vList2"/>
    <dgm:cxn modelId="{89AE348F-71D8-4C3D-BBDA-F7685CE40FBA}" type="presParOf" srcId="{373678D8-63FD-48D0-8A07-AE587B5686F1}" destId="{3B0D0058-627A-4BCB-9E73-86A4B67DDD32}" srcOrd="7" destOrd="0" presId="urn:microsoft.com/office/officeart/2005/8/layout/vList2"/>
    <dgm:cxn modelId="{E37CDE3C-AD31-4449-81C6-2937A4B9CA17}" type="presParOf" srcId="{373678D8-63FD-48D0-8A07-AE587B5686F1}" destId="{CC9188F3-2C7C-4C51-A2B2-547DEF67B85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6FCC5E-26ED-47FB-AF43-8F6821D8D52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EAA4487-4C7E-432D-B8EB-C3E42E6E34FA}">
      <dgm:prSet/>
      <dgm:spPr/>
      <dgm:t>
        <a:bodyPr/>
        <a:lstStyle/>
        <a:p>
          <a:r>
            <a:rPr lang="en-GB"/>
            <a:t>Kinship Care Support Service (KCSS) – carers can self-refer via FDFF throughout a child’s minority </a:t>
          </a:r>
          <a:endParaRPr lang="en-US" dirty="0"/>
        </a:p>
      </dgm:t>
    </dgm:pt>
    <dgm:pt modelId="{7A4050B5-1587-40BE-9757-B80BEC50121D}" type="parTrans" cxnId="{EAB43329-D724-4236-9D11-AAB53440CCE6}">
      <dgm:prSet/>
      <dgm:spPr/>
      <dgm:t>
        <a:bodyPr/>
        <a:lstStyle/>
        <a:p>
          <a:endParaRPr lang="en-US"/>
        </a:p>
      </dgm:t>
    </dgm:pt>
    <dgm:pt modelId="{8ADD47F3-429B-4F17-9357-602741A5EB38}" type="sibTrans" cxnId="{EAB43329-D724-4236-9D11-AAB53440CCE6}">
      <dgm:prSet/>
      <dgm:spPr/>
      <dgm:t>
        <a:bodyPr/>
        <a:lstStyle/>
        <a:p>
          <a:endParaRPr lang="en-US"/>
        </a:p>
      </dgm:t>
    </dgm:pt>
    <dgm:pt modelId="{1CA3F1F3-6CE9-47B3-9D12-FE5E36328437}">
      <dgm:prSet/>
      <dgm:spPr/>
      <dgm:t>
        <a:bodyPr/>
        <a:lstStyle/>
        <a:p>
          <a:r>
            <a:rPr lang="en-GB"/>
            <a:t>KSCC screens referrals – ASN (likely short term intervention) or Duty Tasks</a:t>
          </a:r>
          <a:endParaRPr lang="en-US"/>
        </a:p>
      </dgm:t>
    </dgm:pt>
    <dgm:pt modelId="{32541560-72CB-49CA-8C22-29254D5DBA04}" type="parTrans" cxnId="{55639032-8DC1-4DCD-81CD-5C3B6FE24E4C}">
      <dgm:prSet/>
      <dgm:spPr/>
      <dgm:t>
        <a:bodyPr/>
        <a:lstStyle/>
        <a:p>
          <a:endParaRPr lang="en-US"/>
        </a:p>
      </dgm:t>
    </dgm:pt>
    <dgm:pt modelId="{B0E8A9E8-D806-4404-972B-8356499BE57E}" type="sibTrans" cxnId="{55639032-8DC1-4DCD-81CD-5C3B6FE24E4C}">
      <dgm:prSet/>
      <dgm:spPr/>
      <dgm:t>
        <a:bodyPr/>
        <a:lstStyle/>
        <a:p>
          <a:endParaRPr lang="en-US"/>
        </a:p>
      </dgm:t>
    </dgm:pt>
    <dgm:pt modelId="{1D538CA2-CF1F-4B9D-9241-7EE409B2489C}">
      <dgm:prSet/>
      <dgm:spPr/>
      <dgm:t>
        <a:bodyPr/>
        <a:lstStyle/>
        <a:p>
          <a:r>
            <a:rPr lang="en-GB"/>
            <a:t>KCSS staffed by Support Officers with management oversight by AP</a:t>
          </a:r>
          <a:endParaRPr lang="en-US"/>
        </a:p>
      </dgm:t>
    </dgm:pt>
    <dgm:pt modelId="{3E687590-BBB0-4E0B-A38F-1BF0CC50097B}" type="parTrans" cxnId="{D281C27A-C236-4A91-A6AB-9F4002D28BB0}">
      <dgm:prSet/>
      <dgm:spPr/>
      <dgm:t>
        <a:bodyPr/>
        <a:lstStyle/>
        <a:p>
          <a:endParaRPr lang="en-US"/>
        </a:p>
      </dgm:t>
    </dgm:pt>
    <dgm:pt modelId="{B3E57F36-0CB8-4B14-9187-72405C1374EA}" type="sibTrans" cxnId="{D281C27A-C236-4A91-A6AB-9F4002D28BB0}">
      <dgm:prSet/>
      <dgm:spPr/>
      <dgm:t>
        <a:bodyPr/>
        <a:lstStyle/>
        <a:p>
          <a:endParaRPr lang="en-US"/>
        </a:p>
      </dgm:t>
    </dgm:pt>
    <dgm:pt modelId="{8DAFE9F2-0A1E-406E-B6D0-94E2A2D612BF}">
      <dgm:prSet/>
      <dgm:spPr/>
      <dgm:t>
        <a:bodyPr/>
        <a:lstStyle/>
        <a:p>
          <a:r>
            <a:rPr lang="en-GB"/>
            <a:t>Families with safeguarding concerns or significant complexity meet threshold for re-allocation </a:t>
          </a:r>
          <a:endParaRPr lang="en-US"/>
        </a:p>
      </dgm:t>
    </dgm:pt>
    <dgm:pt modelId="{627EEFC8-878C-4752-BBE0-226400D984CC}" type="parTrans" cxnId="{1DFB752F-F232-4884-94F1-4C8CF148486D}">
      <dgm:prSet/>
      <dgm:spPr/>
      <dgm:t>
        <a:bodyPr/>
        <a:lstStyle/>
        <a:p>
          <a:endParaRPr lang="en-US"/>
        </a:p>
      </dgm:t>
    </dgm:pt>
    <dgm:pt modelId="{6276CD2C-3984-46E8-84F3-1E4D8AF8DBA2}" type="sibTrans" cxnId="{1DFB752F-F232-4884-94F1-4C8CF148486D}">
      <dgm:prSet/>
      <dgm:spPr/>
      <dgm:t>
        <a:bodyPr/>
        <a:lstStyle/>
        <a:p>
          <a:endParaRPr lang="en-US"/>
        </a:p>
      </dgm:t>
    </dgm:pt>
    <dgm:pt modelId="{F323BF8D-D48F-42C2-AFC7-B6DD69EEC9C4}" type="pres">
      <dgm:prSet presAssocID="{FD6FCC5E-26ED-47FB-AF43-8F6821D8D529}" presName="linear" presStyleCnt="0">
        <dgm:presLayoutVars>
          <dgm:animLvl val="lvl"/>
          <dgm:resizeHandles val="exact"/>
        </dgm:presLayoutVars>
      </dgm:prSet>
      <dgm:spPr/>
      <dgm:t>
        <a:bodyPr/>
        <a:lstStyle/>
        <a:p>
          <a:endParaRPr lang="en-US"/>
        </a:p>
      </dgm:t>
    </dgm:pt>
    <dgm:pt modelId="{41ED367F-AE1D-49EF-ABC8-0243D7643255}" type="pres">
      <dgm:prSet presAssocID="{6EAA4487-4C7E-432D-B8EB-C3E42E6E34FA}" presName="parentText" presStyleLbl="node1" presStyleIdx="0" presStyleCnt="4">
        <dgm:presLayoutVars>
          <dgm:chMax val="0"/>
          <dgm:bulletEnabled val="1"/>
        </dgm:presLayoutVars>
      </dgm:prSet>
      <dgm:spPr/>
      <dgm:t>
        <a:bodyPr/>
        <a:lstStyle/>
        <a:p>
          <a:endParaRPr lang="en-US"/>
        </a:p>
      </dgm:t>
    </dgm:pt>
    <dgm:pt modelId="{D9674353-3483-404C-A2AF-21AB6EABE334}" type="pres">
      <dgm:prSet presAssocID="{8ADD47F3-429B-4F17-9357-602741A5EB38}" presName="spacer" presStyleCnt="0"/>
      <dgm:spPr/>
    </dgm:pt>
    <dgm:pt modelId="{8B08B5E8-CE2B-46D2-AD9E-66B96834D719}" type="pres">
      <dgm:prSet presAssocID="{1CA3F1F3-6CE9-47B3-9D12-FE5E36328437}" presName="parentText" presStyleLbl="node1" presStyleIdx="1" presStyleCnt="4">
        <dgm:presLayoutVars>
          <dgm:chMax val="0"/>
          <dgm:bulletEnabled val="1"/>
        </dgm:presLayoutVars>
      </dgm:prSet>
      <dgm:spPr/>
      <dgm:t>
        <a:bodyPr/>
        <a:lstStyle/>
        <a:p>
          <a:endParaRPr lang="en-US"/>
        </a:p>
      </dgm:t>
    </dgm:pt>
    <dgm:pt modelId="{92801231-94EE-4D73-8CD5-89C801E80E87}" type="pres">
      <dgm:prSet presAssocID="{B0E8A9E8-D806-4404-972B-8356499BE57E}" presName="spacer" presStyleCnt="0"/>
      <dgm:spPr/>
    </dgm:pt>
    <dgm:pt modelId="{45AEE0B5-F9A0-4230-AA11-FA3548858F09}" type="pres">
      <dgm:prSet presAssocID="{1D538CA2-CF1F-4B9D-9241-7EE409B2489C}" presName="parentText" presStyleLbl="node1" presStyleIdx="2" presStyleCnt="4">
        <dgm:presLayoutVars>
          <dgm:chMax val="0"/>
          <dgm:bulletEnabled val="1"/>
        </dgm:presLayoutVars>
      </dgm:prSet>
      <dgm:spPr/>
      <dgm:t>
        <a:bodyPr/>
        <a:lstStyle/>
        <a:p>
          <a:endParaRPr lang="en-US"/>
        </a:p>
      </dgm:t>
    </dgm:pt>
    <dgm:pt modelId="{2CED4BCC-E81A-4520-91EB-9D84E5CB7B35}" type="pres">
      <dgm:prSet presAssocID="{B3E57F36-0CB8-4B14-9187-72405C1374EA}" presName="spacer" presStyleCnt="0"/>
      <dgm:spPr/>
    </dgm:pt>
    <dgm:pt modelId="{7E84C8D9-8E6A-465A-9CB0-254B48292141}" type="pres">
      <dgm:prSet presAssocID="{8DAFE9F2-0A1E-406E-B6D0-94E2A2D612BF}" presName="parentText" presStyleLbl="node1" presStyleIdx="3" presStyleCnt="4">
        <dgm:presLayoutVars>
          <dgm:chMax val="0"/>
          <dgm:bulletEnabled val="1"/>
        </dgm:presLayoutVars>
      </dgm:prSet>
      <dgm:spPr/>
      <dgm:t>
        <a:bodyPr/>
        <a:lstStyle/>
        <a:p>
          <a:endParaRPr lang="en-US"/>
        </a:p>
      </dgm:t>
    </dgm:pt>
  </dgm:ptLst>
  <dgm:cxnLst>
    <dgm:cxn modelId="{85CCB8B2-55F1-46FA-B55A-307E9E94E4AD}" type="presOf" srcId="{1CA3F1F3-6CE9-47B3-9D12-FE5E36328437}" destId="{8B08B5E8-CE2B-46D2-AD9E-66B96834D719}" srcOrd="0" destOrd="0" presId="urn:microsoft.com/office/officeart/2005/8/layout/vList2"/>
    <dgm:cxn modelId="{EAB43329-D724-4236-9D11-AAB53440CCE6}" srcId="{FD6FCC5E-26ED-47FB-AF43-8F6821D8D529}" destId="{6EAA4487-4C7E-432D-B8EB-C3E42E6E34FA}" srcOrd="0" destOrd="0" parTransId="{7A4050B5-1587-40BE-9757-B80BEC50121D}" sibTransId="{8ADD47F3-429B-4F17-9357-602741A5EB38}"/>
    <dgm:cxn modelId="{436D51B2-F898-4ACE-B2B8-02C9527ACDBB}" type="presOf" srcId="{6EAA4487-4C7E-432D-B8EB-C3E42E6E34FA}" destId="{41ED367F-AE1D-49EF-ABC8-0243D7643255}" srcOrd="0" destOrd="0" presId="urn:microsoft.com/office/officeart/2005/8/layout/vList2"/>
    <dgm:cxn modelId="{5481FA10-2F30-49EB-8D86-C663F9D57E05}" type="presOf" srcId="{8DAFE9F2-0A1E-406E-B6D0-94E2A2D612BF}" destId="{7E84C8D9-8E6A-465A-9CB0-254B48292141}" srcOrd="0" destOrd="0" presId="urn:microsoft.com/office/officeart/2005/8/layout/vList2"/>
    <dgm:cxn modelId="{EC921E43-04E0-41E2-B5D3-42F7A8E99C74}" type="presOf" srcId="{FD6FCC5E-26ED-47FB-AF43-8F6821D8D529}" destId="{F323BF8D-D48F-42C2-AFC7-B6DD69EEC9C4}" srcOrd="0" destOrd="0" presId="urn:microsoft.com/office/officeart/2005/8/layout/vList2"/>
    <dgm:cxn modelId="{D281C27A-C236-4A91-A6AB-9F4002D28BB0}" srcId="{FD6FCC5E-26ED-47FB-AF43-8F6821D8D529}" destId="{1D538CA2-CF1F-4B9D-9241-7EE409B2489C}" srcOrd="2" destOrd="0" parTransId="{3E687590-BBB0-4E0B-A38F-1BF0CC50097B}" sibTransId="{B3E57F36-0CB8-4B14-9187-72405C1374EA}"/>
    <dgm:cxn modelId="{7A0C271E-5C67-4C62-936C-755874B17EB8}" type="presOf" srcId="{1D538CA2-CF1F-4B9D-9241-7EE409B2489C}" destId="{45AEE0B5-F9A0-4230-AA11-FA3548858F09}" srcOrd="0" destOrd="0" presId="urn:microsoft.com/office/officeart/2005/8/layout/vList2"/>
    <dgm:cxn modelId="{1DFB752F-F232-4884-94F1-4C8CF148486D}" srcId="{FD6FCC5E-26ED-47FB-AF43-8F6821D8D529}" destId="{8DAFE9F2-0A1E-406E-B6D0-94E2A2D612BF}" srcOrd="3" destOrd="0" parTransId="{627EEFC8-878C-4752-BBE0-226400D984CC}" sibTransId="{6276CD2C-3984-46E8-84F3-1E4D8AF8DBA2}"/>
    <dgm:cxn modelId="{55639032-8DC1-4DCD-81CD-5C3B6FE24E4C}" srcId="{FD6FCC5E-26ED-47FB-AF43-8F6821D8D529}" destId="{1CA3F1F3-6CE9-47B3-9D12-FE5E36328437}" srcOrd="1" destOrd="0" parTransId="{32541560-72CB-49CA-8C22-29254D5DBA04}" sibTransId="{B0E8A9E8-D806-4404-972B-8356499BE57E}"/>
    <dgm:cxn modelId="{3D51ACCF-C9C4-4C5A-8BCC-5D25A0D5FD76}" type="presParOf" srcId="{F323BF8D-D48F-42C2-AFC7-B6DD69EEC9C4}" destId="{41ED367F-AE1D-49EF-ABC8-0243D7643255}" srcOrd="0" destOrd="0" presId="urn:microsoft.com/office/officeart/2005/8/layout/vList2"/>
    <dgm:cxn modelId="{87709EAA-9AAF-407E-98B5-EA808983FB2C}" type="presParOf" srcId="{F323BF8D-D48F-42C2-AFC7-B6DD69EEC9C4}" destId="{D9674353-3483-404C-A2AF-21AB6EABE334}" srcOrd="1" destOrd="0" presId="urn:microsoft.com/office/officeart/2005/8/layout/vList2"/>
    <dgm:cxn modelId="{8327062F-CC31-4076-BEF8-AD8AC876D5EF}" type="presParOf" srcId="{F323BF8D-D48F-42C2-AFC7-B6DD69EEC9C4}" destId="{8B08B5E8-CE2B-46D2-AD9E-66B96834D719}" srcOrd="2" destOrd="0" presId="urn:microsoft.com/office/officeart/2005/8/layout/vList2"/>
    <dgm:cxn modelId="{B72E40F1-E959-474A-B712-6B1BA9956E60}" type="presParOf" srcId="{F323BF8D-D48F-42C2-AFC7-B6DD69EEC9C4}" destId="{92801231-94EE-4D73-8CD5-89C801E80E87}" srcOrd="3" destOrd="0" presId="urn:microsoft.com/office/officeart/2005/8/layout/vList2"/>
    <dgm:cxn modelId="{170AF2EF-0401-4EC4-A481-1845346293F1}" type="presParOf" srcId="{F323BF8D-D48F-42C2-AFC7-B6DD69EEC9C4}" destId="{45AEE0B5-F9A0-4230-AA11-FA3548858F09}" srcOrd="4" destOrd="0" presId="urn:microsoft.com/office/officeart/2005/8/layout/vList2"/>
    <dgm:cxn modelId="{70891C5B-D4C6-4F1A-B5CE-D956215A0BA8}" type="presParOf" srcId="{F323BF8D-D48F-42C2-AFC7-B6DD69EEC9C4}" destId="{2CED4BCC-E81A-4520-91EB-9D84E5CB7B35}" srcOrd="5" destOrd="0" presId="urn:microsoft.com/office/officeart/2005/8/layout/vList2"/>
    <dgm:cxn modelId="{9AB8D735-3CE0-4305-B64A-9ED42726162B}" type="presParOf" srcId="{F323BF8D-D48F-42C2-AFC7-B6DD69EEC9C4}" destId="{7E84C8D9-8E6A-465A-9CB0-254B4829214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77E673-BCA9-4EF0-A973-8D23A4EFFC1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3FAFBD3-D4B7-4330-9CC4-4DE0BB9BFC0C}">
      <dgm:prSet/>
      <dgm:spPr/>
      <dgm:t>
        <a:bodyPr/>
        <a:lstStyle/>
        <a:p>
          <a:r>
            <a:rPr lang="en-GB"/>
            <a:t>Rolling program of workshops inc – Attachment, Contact, Life Story, TP, Keeping Children Safe, Internet Safety plus VS workshops </a:t>
          </a:r>
          <a:endParaRPr lang="en-US"/>
        </a:p>
      </dgm:t>
    </dgm:pt>
    <dgm:pt modelId="{595B3FB5-F158-416E-AEA2-78529D59578D}" type="parTrans" cxnId="{A5A7030D-E6A1-4BBA-ADF5-3B32F4C8F99A}">
      <dgm:prSet/>
      <dgm:spPr/>
      <dgm:t>
        <a:bodyPr/>
        <a:lstStyle/>
        <a:p>
          <a:endParaRPr lang="en-US"/>
        </a:p>
      </dgm:t>
    </dgm:pt>
    <dgm:pt modelId="{10C29738-82F5-448A-AC97-2A997C49ECBD}" type="sibTrans" cxnId="{A5A7030D-E6A1-4BBA-ADF5-3B32F4C8F99A}">
      <dgm:prSet/>
      <dgm:spPr/>
      <dgm:t>
        <a:bodyPr/>
        <a:lstStyle/>
        <a:p>
          <a:endParaRPr lang="en-US"/>
        </a:p>
      </dgm:t>
    </dgm:pt>
    <dgm:pt modelId="{26E7F29E-7477-4F78-B903-43954248233F}">
      <dgm:prSet/>
      <dgm:spPr/>
      <dgm:t>
        <a:bodyPr/>
        <a:lstStyle/>
        <a:p>
          <a:r>
            <a:rPr lang="en-GB"/>
            <a:t>Monthly Support Group and second Group in development </a:t>
          </a:r>
          <a:endParaRPr lang="en-US"/>
        </a:p>
      </dgm:t>
    </dgm:pt>
    <dgm:pt modelId="{0A584477-FF16-401A-A3D9-40DEA2E78310}" type="parTrans" cxnId="{338777E4-230F-42D5-B248-15A44541249A}">
      <dgm:prSet/>
      <dgm:spPr/>
      <dgm:t>
        <a:bodyPr/>
        <a:lstStyle/>
        <a:p>
          <a:endParaRPr lang="en-US"/>
        </a:p>
      </dgm:t>
    </dgm:pt>
    <dgm:pt modelId="{AD7D0449-F8B6-455A-BD7E-DB55B33496E7}" type="sibTrans" cxnId="{338777E4-230F-42D5-B248-15A44541249A}">
      <dgm:prSet/>
      <dgm:spPr/>
      <dgm:t>
        <a:bodyPr/>
        <a:lstStyle/>
        <a:p>
          <a:endParaRPr lang="en-US"/>
        </a:p>
      </dgm:t>
    </dgm:pt>
    <dgm:pt modelId="{EB81EAB2-2894-479E-8CBE-0E80BFCD1BF4}">
      <dgm:prSet/>
      <dgm:spPr/>
      <dgm:t>
        <a:bodyPr/>
        <a:lstStyle/>
        <a:p>
          <a:r>
            <a:rPr lang="en-GB"/>
            <a:t>Applications made to ASF for Specialist Assessment and Therapy - £212K</a:t>
          </a:r>
          <a:endParaRPr lang="en-US"/>
        </a:p>
      </dgm:t>
    </dgm:pt>
    <dgm:pt modelId="{2C3CF958-849A-4F9A-A580-F6293EE9F301}" type="parTrans" cxnId="{A6C06BEF-CF52-4EB1-ACD8-E1C0EA702C2D}">
      <dgm:prSet/>
      <dgm:spPr/>
      <dgm:t>
        <a:bodyPr/>
        <a:lstStyle/>
        <a:p>
          <a:endParaRPr lang="en-US"/>
        </a:p>
      </dgm:t>
    </dgm:pt>
    <dgm:pt modelId="{62E19704-4308-40FE-A86B-63E2D67B01C3}" type="sibTrans" cxnId="{A6C06BEF-CF52-4EB1-ACD8-E1C0EA702C2D}">
      <dgm:prSet/>
      <dgm:spPr/>
      <dgm:t>
        <a:bodyPr/>
        <a:lstStyle/>
        <a:p>
          <a:endParaRPr lang="en-US"/>
        </a:p>
      </dgm:t>
    </dgm:pt>
    <dgm:pt modelId="{2714FE48-F87E-4E32-AEA5-EA0338239AF4}">
      <dgm:prSet/>
      <dgm:spPr/>
      <dgm:t>
        <a:bodyPr/>
        <a:lstStyle/>
        <a:p>
          <a:r>
            <a:rPr lang="en-GB"/>
            <a:t>Robust Financial Support</a:t>
          </a:r>
          <a:endParaRPr lang="en-US"/>
        </a:p>
      </dgm:t>
    </dgm:pt>
    <dgm:pt modelId="{C9C2B774-3B71-4974-BC55-1D252B9E9C8C}" type="parTrans" cxnId="{46CD8751-7C6A-4FFE-91B2-2EA18FCFBBEE}">
      <dgm:prSet/>
      <dgm:spPr/>
      <dgm:t>
        <a:bodyPr/>
        <a:lstStyle/>
        <a:p>
          <a:endParaRPr lang="en-US"/>
        </a:p>
      </dgm:t>
    </dgm:pt>
    <dgm:pt modelId="{D9A6E727-A4B2-4F2E-8780-5D69D0B1566D}" type="sibTrans" cxnId="{46CD8751-7C6A-4FFE-91B2-2EA18FCFBBEE}">
      <dgm:prSet/>
      <dgm:spPr/>
      <dgm:t>
        <a:bodyPr/>
        <a:lstStyle/>
        <a:p>
          <a:endParaRPr lang="en-US"/>
        </a:p>
      </dgm:t>
    </dgm:pt>
    <dgm:pt modelId="{3CDD675C-568B-4F16-9247-71D5543A9482}">
      <dgm:prSet/>
      <dgm:spPr/>
      <dgm:t>
        <a:bodyPr/>
        <a:lstStyle/>
        <a:p>
          <a:r>
            <a:rPr lang="en-GB"/>
            <a:t>Carer Participation Project</a:t>
          </a:r>
          <a:endParaRPr lang="en-US"/>
        </a:p>
      </dgm:t>
    </dgm:pt>
    <dgm:pt modelId="{2C54F607-68D6-4F63-A410-B1B7CC4311B2}" type="parTrans" cxnId="{9C277F20-B792-45DD-95AC-8D56AFA0B8BF}">
      <dgm:prSet/>
      <dgm:spPr/>
      <dgm:t>
        <a:bodyPr/>
        <a:lstStyle/>
        <a:p>
          <a:endParaRPr lang="en-US"/>
        </a:p>
      </dgm:t>
    </dgm:pt>
    <dgm:pt modelId="{EB9B0299-D280-4EC4-A720-BC7984CF26D1}" type="sibTrans" cxnId="{9C277F20-B792-45DD-95AC-8D56AFA0B8BF}">
      <dgm:prSet/>
      <dgm:spPr/>
      <dgm:t>
        <a:bodyPr/>
        <a:lstStyle/>
        <a:p>
          <a:endParaRPr lang="en-US"/>
        </a:p>
      </dgm:t>
    </dgm:pt>
    <dgm:pt modelId="{5669CD02-4C23-4568-ACA2-FD4C37C46B09}">
      <dgm:prSet/>
      <dgm:spPr/>
      <dgm:t>
        <a:bodyPr/>
        <a:lstStyle/>
        <a:p>
          <a:r>
            <a:rPr lang="en-GB"/>
            <a:t>Menu of Interventions inc – Contact and Mediation, TP, Life Story and Relationship Based Play </a:t>
          </a:r>
          <a:endParaRPr lang="en-US"/>
        </a:p>
      </dgm:t>
    </dgm:pt>
    <dgm:pt modelId="{FC15C4DA-2C1C-4132-8F07-5600B409F08D}" type="parTrans" cxnId="{292FA8C1-D26F-46F7-9079-387D653DD515}">
      <dgm:prSet/>
      <dgm:spPr/>
      <dgm:t>
        <a:bodyPr/>
        <a:lstStyle/>
        <a:p>
          <a:endParaRPr lang="en-US"/>
        </a:p>
      </dgm:t>
    </dgm:pt>
    <dgm:pt modelId="{619FC103-D316-40CA-AE8C-961F5C6A07DB}" type="sibTrans" cxnId="{292FA8C1-D26F-46F7-9079-387D653DD515}">
      <dgm:prSet/>
      <dgm:spPr/>
      <dgm:t>
        <a:bodyPr/>
        <a:lstStyle/>
        <a:p>
          <a:endParaRPr lang="en-US"/>
        </a:p>
      </dgm:t>
    </dgm:pt>
    <dgm:pt modelId="{A9325F6B-9D56-4308-9AA7-0BC33C463E6B}" type="pres">
      <dgm:prSet presAssocID="{3377E673-BCA9-4EF0-A973-8D23A4EFFC1A}" presName="linear" presStyleCnt="0">
        <dgm:presLayoutVars>
          <dgm:animLvl val="lvl"/>
          <dgm:resizeHandles val="exact"/>
        </dgm:presLayoutVars>
      </dgm:prSet>
      <dgm:spPr/>
      <dgm:t>
        <a:bodyPr/>
        <a:lstStyle/>
        <a:p>
          <a:endParaRPr lang="en-US"/>
        </a:p>
      </dgm:t>
    </dgm:pt>
    <dgm:pt modelId="{0C5CE44F-F87F-4651-AA75-EF24123B3076}" type="pres">
      <dgm:prSet presAssocID="{C3FAFBD3-D4B7-4330-9CC4-4DE0BB9BFC0C}" presName="parentText" presStyleLbl="node1" presStyleIdx="0" presStyleCnt="6">
        <dgm:presLayoutVars>
          <dgm:chMax val="0"/>
          <dgm:bulletEnabled val="1"/>
        </dgm:presLayoutVars>
      </dgm:prSet>
      <dgm:spPr/>
      <dgm:t>
        <a:bodyPr/>
        <a:lstStyle/>
        <a:p>
          <a:endParaRPr lang="en-US"/>
        </a:p>
      </dgm:t>
    </dgm:pt>
    <dgm:pt modelId="{460E0CA8-01C3-4BC5-9E47-BD3BC9F260E7}" type="pres">
      <dgm:prSet presAssocID="{10C29738-82F5-448A-AC97-2A997C49ECBD}" presName="spacer" presStyleCnt="0"/>
      <dgm:spPr/>
    </dgm:pt>
    <dgm:pt modelId="{85BA9ECE-BFD6-4FC1-96C0-62A8A995E78E}" type="pres">
      <dgm:prSet presAssocID="{26E7F29E-7477-4F78-B903-43954248233F}" presName="parentText" presStyleLbl="node1" presStyleIdx="1" presStyleCnt="6">
        <dgm:presLayoutVars>
          <dgm:chMax val="0"/>
          <dgm:bulletEnabled val="1"/>
        </dgm:presLayoutVars>
      </dgm:prSet>
      <dgm:spPr/>
      <dgm:t>
        <a:bodyPr/>
        <a:lstStyle/>
        <a:p>
          <a:endParaRPr lang="en-US"/>
        </a:p>
      </dgm:t>
    </dgm:pt>
    <dgm:pt modelId="{C7CF8572-3B57-4485-8C56-EE144D392F08}" type="pres">
      <dgm:prSet presAssocID="{AD7D0449-F8B6-455A-BD7E-DB55B33496E7}" presName="spacer" presStyleCnt="0"/>
      <dgm:spPr/>
    </dgm:pt>
    <dgm:pt modelId="{510884BE-3F24-4CCA-B81F-10668FA30DFC}" type="pres">
      <dgm:prSet presAssocID="{EB81EAB2-2894-479E-8CBE-0E80BFCD1BF4}" presName="parentText" presStyleLbl="node1" presStyleIdx="2" presStyleCnt="6">
        <dgm:presLayoutVars>
          <dgm:chMax val="0"/>
          <dgm:bulletEnabled val="1"/>
        </dgm:presLayoutVars>
      </dgm:prSet>
      <dgm:spPr/>
      <dgm:t>
        <a:bodyPr/>
        <a:lstStyle/>
        <a:p>
          <a:endParaRPr lang="en-US"/>
        </a:p>
      </dgm:t>
    </dgm:pt>
    <dgm:pt modelId="{3371C75F-95AF-4686-9F14-0F46D1EAD49A}" type="pres">
      <dgm:prSet presAssocID="{62E19704-4308-40FE-A86B-63E2D67B01C3}" presName="spacer" presStyleCnt="0"/>
      <dgm:spPr/>
    </dgm:pt>
    <dgm:pt modelId="{6D8CCC72-5C39-4DA0-8E30-6D7D114F199C}" type="pres">
      <dgm:prSet presAssocID="{2714FE48-F87E-4E32-AEA5-EA0338239AF4}" presName="parentText" presStyleLbl="node1" presStyleIdx="3" presStyleCnt="6">
        <dgm:presLayoutVars>
          <dgm:chMax val="0"/>
          <dgm:bulletEnabled val="1"/>
        </dgm:presLayoutVars>
      </dgm:prSet>
      <dgm:spPr/>
      <dgm:t>
        <a:bodyPr/>
        <a:lstStyle/>
        <a:p>
          <a:endParaRPr lang="en-US"/>
        </a:p>
      </dgm:t>
    </dgm:pt>
    <dgm:pt modelId="{D8BA9A71-F07D-4CE6-8650-D3839AD10C84}" type="pres">
      <dgm:prSet presAssocID="{D9A6E727-A4B2-4F2E-8780-5D69D0B1566D}" presName="spacer" presStyleCnt="0"/>
      <dgm:spPr/>
    </dgm:pt>
    <dgm:pt modelId="{BFCC44C8-57C2-4DCF-A0FD-7DF06FECEE60}" type="pres">
      <dgm:prSet presAssocID="{3CDD675C-568B-4F16-9247-71D5543A9482}" presName="parentText" presStyleLbl="node1" presStyleIdx="4" presStyleCnt="6">
        <dgm:presLayoutVars>
          <dgm:chMax val="0"/>
          <dgm:bulletEnabled val="1"/>
        </dgm:presLayoutVars>
      </dgm:prSet>
      <dgm:spPr/>
      <dgm:t>
        <a:bodyPr/>
        <a:lstStyle/>
        <a:p>
          <a:endParaRPr lang="en-US"/>
        </a:p>
      </dgm:t>
    </dgm:pt>
    <dgm:pt modelId="{5A9EF703-674E-4325-8A98-B19D670ACB6D}" type="pres">
      <dgm:prSet presAssocID="{EB9B0299-D280-4EC4-A720-BC7984CF26D1}" presName="spacer" presStyleCnt="0"/>
      <dgm:spPr/>
    </dgm:pt>
    <dgm:pt modelId="{C0694036-85AE-454F-9629-9871A0653C96}" type="pres">
      <dgm:prSet presAssocID="{5669CD02-4C23-4568-ACA2-FD4C37C46B09}" presName="parentText" presStyleLbl="node1" presStyleIdx="5" presStyleCnt="6">
        <dgm:presLayoutVars>
          <dgm:chMax val="0"/>
          <dgm:bulletEnabled val="1"/>
        </dgm:presLayoutVars>
      </dgm:prSet>
      <dgm:spPr/>
      <dgm:t>
        <a:bodyPr/>
        <a:lstStyle/>
        <a:p>
          <a:endParaRPr lang="en-US"/>
        </a:p>
      </dgm:t>
    </dgm:pt>
  </dgm:ptLst>
  <dgm:cxnLst>
    <dgm:cxn modelId="{292FA8C1-D26F-46F7-9079-387D653DD515}" srcId="{3377E673-BCA9-4EF0-A973-8D23A4EFFC1A}" destId="{5669CD02-4C23-4568-ACA2-FD4C37C46B09}" srcOrd="5" destOrd="0" parTransId="{FC15C4DA-2C1C-4132-8F07-5600B409F08D}" sibTransId="{619FC103-D316-40CA-AE8C-961F5C6A07DB}"/>
    <dgm:cxn modelId="{46CD8751-7C6A-4FFE-91B2-2EA18FCFBBEE}" srcId="{3377E673-BCA9-4EF0-A973-8D23A4EFFC1A}" destId="{2714FE48-F87E-4E32-AEA5-EA0338239AF4}" srcOrd="3" destOrd="0" parTransId="{C9C2B774-3B71-4974-BC55-1D252B9E9C8C}" sibTransId="{D9A6E727-A4B2-4F2E-8780-5D69D0B1566D}"/>
    <dgm:cxn modelId="{9511AF47-B35F-4FA8-BA2A-42344FA19DE3}" type="presOf" srcId="{2714FE48-F87E-4E32-AEA5-EA0338239AF4}" destId="{6D8CCC72-5C39-4DA0-8E30-6D7D114F199C}" srcOrd="0" destOrd="0" presId="urn:microsoft.com/office/officeart/2005/8/layout/vList2"/>
    <dgm:cxn modelId="{57E6C48C-82FC-460A-B80D-DEF1E757A346}" type="presOf" srcId="{26E7F29E-7477-4F78-B903-43954248233F}" destId="{85BA9ECE-BFD6-4FC1-96C0-62A8A995E78E}" srcOrd="0" destOrd="0" presId="urn:microsoft.com/office/officeart/2005/8/layout/vList2"/>
    <dgm:cxn modelId="{89212E38-768F-4929-97A9-9ED61D10830C}" type="presOf" srcId="{C3FAFBD3-D4B7-4330-9CC4-4DE0BB9BFC0C}" destId="{0C5CE44F-F87F-4651-AA75-EF24123B3076}" srcOrd="0" destOrd="0" presId="urn:microsoft.com/office/officeart/2005/8/layout/vList2"/>
    <dgm:cxn modelId="{A5A7030D-E6A1-4BBA-ADF5-3B32F4C8F99A}" srcId="{3377E673-BCA9-4EF0-A973-8D23A4EFFC1A}" destId="{C3FAFBD3-D4B7-4330-9CC4-4DE0BB9BFC0C}" srcOrd="0" destOrd="0" parTransId="{595B3FB5-F158-416E-AEA2-78529D59578D}" sibTransId="{10C29738-82F5-448A-AC97-2A997C49ECBD}"/>
    <dgm:cxn modelId="{A6C06BEF-CF52-4EB1-ACD8-E1C0EA702C2D}" srcId="{3377E673-BCA9-4EF0-A973-8D23A4EFFC1A}" destId="{EB81EAB2-2894-479E-8CBE-0E80BFCD1BF4}" srcOrd="2" destOrd="0" parTransId="{2C3CF958-849A-4F9A-A580-F6293EE9F301}" sibTransId="{62E19704-4308-40FE-A86B-63E2D67B01C3}"/>
    <dgm:cxn modelId="{DB7971D8-F26A-45D8-A85C-8852BD647D14}" type="presOf" srcId="{3CDD675C-568B-4F16-9247-71D5543A9482}" destId="{BFCC44C8-57C2-4DCF-A0FD-7DF06FECEE60}" srcOrd="0" destOrd="0" presId="urn:microsoft.com/office/officeart/2005/8/layout/vList2"/>
    <dgm:cxn modelId="{AA258E19-3371-4A40-B276-6425A97AE87D}" type="presOf" srcId="{EB81EAB2-2894-479E-8CBE-0E80BFCD1BF4}" destId="{510884BE-3F24-4CCA-B81F-10668FA30DFC}" srcOrd="0" destOrd="0" presId="urn:microsoft.com/office/officeart/2005/8/layout/vList2"/>
    <dgm:cxn modelId="{78549E8B-4409-47A7-B35A-BA93D0AA8244}" type="presOf" srcId="{5669CD02-4C23-4568-ACA2-FD4C37C46B09}" destId="{C0694036-85AE-454F-9629-9871A0653C96}" srcOrd="0" destOrd="0" presId="urn:microsoft.com/office/officeart/2005/8/layout/vList2"/>
    <dgm:cxn modelId="{9C277F20-B792-45DD-95AC-8D56AFA0B8BF}" srcId="{3377E673-BCA9-4EF0-A973-8D23A4EFFC1A}" destId="{3CDD675C-568B-4F16-9247-71D5543A9482}" srcOrd="4" destOrd="0" parTransId="{2C54F607-68D6-4F63-A410-B1B7CC4311B2}" sibTransId="{EB9B0299-D280-4EC4-A720-BC7984CF26D1}"/>
    <dgm:cxn modelId="{338777E4-230F-42D5-B248-15A44541249A}" srcId="{3377E673-BCA9-4EF0-A973-8D23A4EFFC1A}" destId="{26E7F29E-7477-4F78-B903-43954248233F}" srcOrd="1" destOrd="0" parTransId="{0A584477-FF16-401A-A3D9-40DEA2E78310}" sibTransId="{AD7D0449-F8B6-455A-BD7E-DB55B33496E7}"/>
    <dgm:cxn modelId="{5282BD42-0B42-4F94-9F83-D849DF3B69DE}" type="presOf" srcId="{3377E673-BCA9-4EF0-A973-8D23A4EFFC1A}" destId="{A9325F6B-9D56-4308-9AA7-0BC33C463E6B}" srcOrd="0" destOrd="0" presId="urn:microsoft.com/office/officeart/2005/8/layout/vList2"/>
    <dgm:cxn modelId="{479E53C0-7424-42AB-8214-C3B5D26BB61E}" type="presParOf" srcId="{A9325F6B-9D56-4308-9AA7-0BC33C463E6B}" destId="{0C5CE44F-F87F-4651-AA75-EF24123B3076}" srcOrd="0" destOrd="0" presId="urn:microsoft.com/office/officeart/2005/8/layout/vList2"/>
    <dgm:cxn modelId="{51F06A6B-B27F-4546-A506-9DF27C7949D9}" type="presParOf" srcId="{A9325F6B-9D56-4308-9AA7-0BC33C463E6B}" destId="{460E0CA8-01C3-4BC5-9E47-BD3BC9F260E7}" srcOrd="1" destOrd="0" presId="urn:microsoft.com/office/officeart/2005/8/layout/vList2"/>
    <dgm:cxn modelId="{9634BF69-1B3D-4EC6-9313-7D84875279E1}" type="presParOf" srcId="{A9325F6B-9D56-4308-9AA7-0BC33C463E6B}" destId="{85BA9ECE-BFD6-4FC1-96C0-62A8A995E78E}" srcOrd="2" destOrd="0" presId="urn:microsoft.com/office/officeart/2005/8/layout/vList2"/>
    <dgm:cxn modelId="{237738F5-3462-4A26-B218-CC7A18C0FA8C}" type="presParOf" srcId="{A9325F6B-9D56-4308-9AA7-0BC33C463E6B}" destId="{C7CF8572-3B57-4485-8C56-EE144D392F08}" srcOrd="3" destOrd="0" presId="urn:microsoft.com/office/officeart/2005/8/layout/vList2"/>
    <dgm:cxn modelId="{261A71BB-FAE8-4479-8712-E2C1C258C595}" type="presParOf" srcId="{A9325F6B-9D56-4308-9AA7-0BC33C463E6B}" destId="{510884BE-3F24-4CCA-B81F-10668FA30DFC}" srcOrd="4" destOrd="0" presId="urn:microsoft.com/office/officeart/2005/8/layout/vList2"/>
    <dgm:cxn modelId="{17D6647D-24EC-44D9-A586-3204617D7A3F}" type="presParOf" srcId="{A9325F6B-9D56-4308-9AA7-0BC33C463E6B}" destId="{3371C75F-95AF-4686-9F14-0F46D1EAD49A}" srcOrd="5" destOrd="0" presId="urn:microsoft.com/office/officeart/2005/8/layout/vList2"/>
    <dgm:cxn modelId="{2C322378-DDF0-40AC-992F-CD63E17B4357}" type="presParOf" srcId="{A9325F6B-9D56-4308-9AA7-0BC33C463E6B}" destId="{6D8CCC72-5C39-4DA0-8E30-6D7D114F199C}" srcOrd="6" destOrd="0" presId="urn:microsoft.com/office/officeart/2005/8/layout/vList2"/>
    <dgm:cxn modelId="{1AD19E8E-E986-4178-8869-74A7530E074A}" type="presParOf" srcId="{A9325F6B-9D56-4308-9AA7-0BC33C463E6B}" destId="{D8BA9A71-F07D-4CE6-8650-D3839AD10C84}" srcOrd="7" destOrd="0" presId="urn:microsoft.com/office/officeart/2005/8/layout/vList2"/>
    <dgm:cxn modelId="{9222D4E1-832B-4DEF-B752-B227AED43A18}" type="presParOf" srcId="{A9325F6B-9D56-4308-9AA7-0BC33C463E6B}" destId="{BFCC44C8-57C2-4DCF-A0FD-7DF06FECEE60}" srcOrd="8" destOrd="0" presId="urn:microsoft.com/office/officeart/2005/8/layout/vList2"/>
    <dgm:cxn modelId="{325E80A4-1118-4BAA-9343-1DEC8B91A115}" type="presParOf" srcId="{A9325F6B-9D56-4308-9AA7-0BC33C463E6B}" destId="{5A9EF703-674E-4325-8A98-B19D670ACB6D}" srcOrd="9" destOrd="0" presId="urn:microsoft.com/office/officeart/2005/8/layout/vList2"/>
    <dgm:cxn modelId="{DEC098E1-1B1B-4FBF-8A21-FE885ADE0F14}" type="presParOf" srcId="{A9325F6B-9D56-4308-9AA7-0BC33C463E6B}" destId="{C0694036-85AE-454F-9629-9871A0653C9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1AF7F-01B0-4B8F-87BD-97F0982B5F41}">
      <dsp:nvSpPr>
        <dsp:cNvPr id="0" name=""/>
        <dsp:cNvSpPr/>
      </dsp:nvSpPr>
      <dsp:spPr>
        <a:xfrm>
          <a:off x="815" y="168347"/>
          <a:ext cx="1740012" cy="1044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t>Where we were</a:t>
          </a:r>
        </a:p>
      </dsp:txBody>
      <dsp:txXfrm>
        <a:off x="31393" y="198925"/>
        <a:ext cx="1678856" cy="982851"/>
      </dsp:txXfrm>
    </dsp:sp>
    <dsp:sp modelId="{B6D6AAC3-C78F-4252-949C-7BC8C47BB7AD}">
      <dsp:nvSpPr>
        <dsp:cNvPr id="0" name=""/>
        <dsp:cNvSpPr/>
      </dsp:nvSpPr>
      <dsp:spPr>
        <a:xfrm>
          <a:off x="1914830" y="474589"/>
          <a:ext cx="368882" cy="431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1914830" y="560894"/>
        <a:ext cx="258217" cy="258913"/>
      </dsp:txXfrm>
    </dsp:sp>
    <dsp:sp modelId="{41EA6904-A9A5-4394-BB44-CA820DBF341F}">
      <dsp:nvSpPr>
        <dsp:cNvPr id="0" name=""/>
        <dsp:cNvSpPr/>
      </dsp:nvSpPr>
      <dsp:spPr>
        <a:xfrm>
          <a:off x="2436834" y="168347"/>
          <a:ext cx="1740012" cy="1044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t>Where we are</a:t>
          </a:r>
        </a:p>
      </dsp:txBody>
      <dsp:txXfrm>
        <a:off x="2467412" y="198925"/>
        <a:ext cx="1678856" cy="982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942C7-EE7E-42B8-9077-72C2A6066B06}">
      <dsp:nvSpPr>
        <dsp:cNvPr id="0" name=""/>
        <dsp:cNvSpPr/>
      </dsp:nvSpPr>
      <dsp:spPr>
        <a:xfrm>
          <a:off x="0" y="16883"/>
          <a:ext cx="6263640"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a:t>Specialist Team providing relationship based and trauma informed </a:t>
          </a:r>
          <a:r>
            <a:rPr lang="en-GB" sz="2600" kern="1200" dirty="0" smtClean="0"/>
            <a:t>practice. 9.5 FTE</a:t>
          </a:r>
          <a:endParaRPr lang="en-US" sz="2600" kern="1200" dirty="0"/>
        </a:p>
      </dsp:txBody>
      <dsp:txXfrm>
        <a:off x="50489" y="67372"/>
        <a:ext cx="6162662" cy="933302"/>
      </dsp:txXfrm>
    </dsp:sp>
    <dsp:sp modelId="{B3FA2D5F-ED79-478E-B0DA-D7A22B8722FB}">
      <dsp:nvSpPr>
        <dsp:cNvPr id="0" name=""/>
        <dsp:cNvSpPr/>
      </dsp:nvSpPr>
      <dsp:spPr>
        <a:xfrm>
          <a:off x="0" y="1126043"/>
          <a:ext cx="6263640" cy="103428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a:t>Assessment of potential carers through to post-order support </a:t>
          </a:r>
          <a:r>
            <a:rPr lang="en-GB" sz="2600" kern="1200" dirty="0" err="1"/>
            <a:t>incl</a:t>
          </a:r>
          <a:r>
            <a:rPr lang="en-GB" sz="2600" kern="1200" dirty="0"/>
            <a:t> to Kinship FC’s</a:t>
          </a:r>
          <a:endParaRPr lang="en-US" sz="2600" kern="1200" dirty="0"/>
        </a:p>
      </dsp:txBody>
      <dsp:txXfrm>
        <a:off x="50489" y="1176532"/>
        <a:ext cx="6162662" cy="933302"/>
      </dsp:txXfrm>
    </dsp:sp>
    <dsp:sp modelId="{01F5F013-0137-4FDD-99C6-6C822265548D}">
      <dsp:nvSpPr>
        <dsp:cNvPr id="0" name=""/>
        <dsp:cNvSpPr/>
      </dsp:nvSpPr>
      <dsp:spPr>
        <a:xfrm>
          <a:off x="0" y="2235203"/>
          <a:ext cx="6263640" cy="1034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Located within Fostering, Placements and Permanence Service</a:t>
          </a:r>
          <a:endParaRPr lang="en-US" sz="2600" kern="1200"/>
        </a:p>
      </dsp:txBody>
      <dsp:txXfrm>
        <a:off x="50489" y="2285692"/>
        <a:ext cx="6162662" cy="933302"/>
      </dsp:txXfrm>
    </dsp:sp>
    <dsp:sp modelId="{5D496B52-73D3-416C-94ED-41B6191D3F5C}">
      <dsp:nvSpPr>
        <dsp:cNvPr id="0" name=""/>
        <dsp:cNvSpPr/>
      </dsp:nvSpPr>
      <dsp:spPr>
        <a:xfrm>
          <a:off x="0" y="3344363"/>
          <a:ext cx="6263640" cy="103428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Comprehensive Annual Report  - provides comparative data year on year</a:t>
          </a:r>
          <a:endParaRPr lang="en-US" sz="2600" kern="1200"/>
        </a:p>
      </dsp:txBody>
      <dsp:txXfrm>
        <a:off x="50489" y="3394852"/>
        <a:ext cx="6162662" cy="933302"/>
      </dsp:txXfrm>
    </dsp:sp>
    <dsp:sp modelId="{1FFCF8CD-6188-4898-A419-617B2191DEF7}">
      <dsp:nvSpPr>
        <dsp:cNvPr id="0" name=""/>
        <dsp:cNvSpPr/>
      </dsp:nvSpPr>
      <dsp:spPr>
        <a:xfrm>
          <a:off x="0" y="4453523"/>
          <a:ext cx="6263640" cy="1034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Annual Service Plan</a:t>
          </a:r>
          <a:endParaRPr lang="en-US" sz="2600" kern="1200"/>
        </a:p>
      </dsp:txBody>
      <dsp:txXfrm>
        <a:off x="50489" y="4504012"/>
        <a:ext cx="6162662" cy="933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91F9E-8458-493B-ABA4-590C14A8FB73}">
      <dsp:nvSpPr>
        <dsp:cNvPr id="0" name=""/>
        <dsp:cNvSpPr/>
      </dsp:nvSpPr>
      <dsp:spPr>
        <a:xfrm>
          <a:off x="0" y="351210"/>
          <a:ext cx="6263640"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Support and Consultation for IVA’s – IVA Champion Model</a:t>
          </a:r>
          <a:endParaRPr lang="en-US" sz="1900" kern="1200"/>
        </a:p>
      </dsp:txBody>
      <dsp:txXfrm>
        <a:off x="36845" y="388055"/>
        <a:ext cx="6189950" cy="681087"/>
      </dsp:txXfrm>
    </dsp:sp>
    <dsp:sp modelId="{0A636725-96DE-4CF4-ADB9-2CDE2F3C99D1}">
      <dsp:nvSpPr>
        <dsp:cNvPr id="0" name=""/>
        <dsp:cNvSpPr/>
      </dsp:nvSpPr>
      <dsp:spPr>
        <a:xfrm>
          <a:off x="0" y="1160708"/>
          <a:ext cx="6263640" cy="754777"/>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dirty="0"/>
            <a:t>So You Want to be a Kinship Carer? </a:t>
          </a:r>
          <a:endParaRPr lang="en-US" sz="1900" kern="1200" dirty="0"/>
        </a:p>
      </dsp:txBody>
      <dsp:txXfrm>
        <a:off x="36845" y="1197553"/>
        <a:ext cx="6189950" cy="681087"/>
      </dsp:txXfrm>
    </dsp:sp>
    <dsp:sp modelId="{C943D115-AA50-41DA-9DB7-4E2D3C6DCCF3}">
      <dsp:nvSpPr>
        <dsp:cNvPr id="0" name=""/>
        <dsp:cNvSpPr/>
      </dsp:nvSpPr>
      <dsp:spPr>
        <a:xfrm>
          <a:off x="0" y="1970206"/>
          <a:ext cx="6263640" cy="754777"/>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12 week assessment timescale</a:t>
          </a:r>
          <a:endParaRPr lang="en-US" sz="1900" kern="1200"/>
        </a:p>
      </dsp:txBody>
      <dsp:txXfrm>
        <a:off x="36845" y="2007051"/>
        <a:ext cx="6189950" cy="681087"/>
      </dsp:txXfrm>
    </dsp:sp>
    <dsp:sp modelId="{22EE2D6D-CB61-40B9-8D38-E058616758D3}">
      <dsp:nvSpPr>
        <dsp:cNvPr id="0" name=""/>
        <dsp:cNvSpPr/>
      </dsp:nvSpPr>
      <dsp:spPr>
        <a:xfrm>
          <a:off x="0" y="2779703"/>
          <a:ext cx="6263640" cy="754777"/>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Preparation and Info for Carers</a:t>
          </a:r>
          <a:endParaRPr lang="en-US" sz="1900" kern="1200"/>
        </a:p>
      </dsp:txBody>
      <dsp:txXfrm>
        <a:off x="36845" y="2816548"/>
        <a:ext cx="6189950" cy="681087"/>
      </dsp:txXfrm>
    </dsp:sp>
    <dsp:sp modelId="{77E2F7E2-854B-46D5-86CB-2B554BAF49B3}">
      <dsp:nvSpPr>
        <dsp:cNvPr id="0" name=""/>
        <dsp:cNvSpPr/>
      </dsp:nvSpPr>
      <dsp:spPr>
        <a:xfrm>
          <a:off x="0" y="3589201"/>
          <a:ext cx="6263640" cy="754777"/>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Robust support offer enables us to articulate risk and vulnerability AND how these can be mitigated against</a:t>
          </a:r>
          <a:endParaRPr lang="en-US" sz="1900" kern="1200"/>
        </a:p>
      </dsp:txBody>
      <dsp:txXfrm>
        <a:off x="36845" y="3626046"/>
        <a:ext cx="6189950" cy="681087"/>
      </dsp:txXfrm>
    </dsp:sp>
    <dsp:sp modelId="{D39BC768-6B85-4FA9-9FF6-A20537BC9B94}">
      <dsp:nvSpPr>
        <dsp:cNvPr id="0" name=""/>
        <dsp:cNvSpPr/>
      </dsp:nvSpPr>
      <dsp:spPr>
        <a:xfrm>
          <a:off x="0" y="4398699"/>
          <a:ext cx="6263640"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Strong ethical commitment to ensuring children can be placed within their Kinship network where it is safe to do so</a:t>
          </a:r>
          <a:endParaRPr lang="en-US" sz="1900" kern="1200"/>
        </a:p>
      </dsp:txBody>
      <dsp:txXfrm>
        <a:off x="36845" y="4435544"/>
        <a:ext cx="6189950" cy="681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234CA-279C-4AE8-9DB7-4C5C14E93C91}">
      <dsp:nvSpPr>
        <dsp:cNvPr id="0" name=""/>
        <dsp:cNvSpPr/>
      </dsp:nvSpPr>
      <dsp:spPr>
        <a:xfrm>
          <a:off x="0" y="648144"/>
          <a:ext cx="6263640"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Complete a Kinship Assessment  - make recommendation regarding type of Order – CO/SGO/CAO. </a:t>
          </a:r>
          <a:endParaRPr lang="en-US" sz="2000" kern="1200"/>
        </a:p>
      </dsp:txBody>
      <dsp:txXfrm>
        <a:off x="38838" y="686982"/>
        <a:ext cx="6185964" cy="717924"/>
      </dsp:txXfrm>
    </dsp:sp>
    <dsp:sp modelId="{857CE036-245A-4B28-B7BB-4587E72F6C05}">
      <dsp:nvSpPr>
        <dsp:cNvPr id="0" name=""/>
        <dsp:cNvSpPr/>
      </dsp:nvSpPr>
      <dsp:spPr>
        <a:xfrm>
          <a:off x="0" y="1501344"/>
          <a:ext cx="6263640" cy="7956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KCT SW’s involved in care planning for all children in Kinship placements</a:t>
          </a:r>
          <a:endParaRPr lang="en-US" sz="2000" kern="1200"/>
        </a:p>
      </dsp:txBody>
      <dsp:txXfrm>
        <a:off x="38838" y="1540182"/>
        <a:ext cx="6185964" cy="717924"/>
      </dsp:txXfrm>
    </dsp:sp>
    <dsp:sp modelId="{9B8E7D3B-94F7-4A19-80C8-65EA7F4BE8EA}">
      <dsp:nvSpPr>
        <dsp:cNvPr id="0" name=""/>
        <dsp:cNvSpPr/>
      </dsp:nvSpPr>
      <dsp:spPr>
        <a:xfrm>
          <a:off x="0" y="2354544"/>
          <a:ext cx="6263640" cy="795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Updating assessments – post ‘testing out’ period use SB model </a:t>
          </a:r>
          <a:endParaRPr lang="en-US" sz="2000" kern="1200"/>
        </a:p>
      </dsp:txBody>
      <dsp:txXfrm>
        <a:off x="38838" y="2393382"/>
        <a:ext cx="6185964" cy="717924"/>
      </dsp:txXfrm>
    </dsp:sp>
    <dsp:sp modelId="{B8FCBA4A-A62C-4158-96F3-847AC16E3EB2}">
      <dsp:nvSpPr>
        <dsp:cNvPr id="0" name=""/>
        <dsp:cNvSpPr/>
      </dsp:nvSpPr>
      <dsp:spPr>
        <a:xfrm>
          <a:off x="0" y="3207744"/>
          <a:ext cx="6263640" cy="7956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Fostering Panel – training and SG on Panel</a:t>
          </a:r>
          <a:endParaRPr lang="en-US" sz="2000" kern="1200"/>
        </a:p>
      </dsp:txBody>
      <dsp:txXfrm>
        <a:off x="38838" y="3246582"/>
        <a:ext cx="6185964" cy="717924"/>
      </dsp:txXfrm>
    </dsp:sp>
    <dsp:sp modelId="{5612C4EA-B21A-43E2-A773-E7D35551C6E0}">
      <dsp:nvSpPr>
        <dsp:cNvPr id="0" name=""/>
        <dsp:cNvSpPr/>
      </dsp:nvSpPr>
      <dsp:spPr>
        <a:xfrm>
          <a:off x="0" y="4060943"/>
          <a:ext cx="6263640" cy="795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Assessments graded Good and Excellent </a:t>
          </a:r>
          <a:endParaRPr lang="en-US" sz="2000" kern="1200"/>
        </a:p>
      </dsp:txBody>
      <dsp:txXfrm>
        <a:off x="38838" y="4099781"/>
        <a:ext cx="6185964"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2351A-3D8C-43DE-A6F9-BAC521FEC63E}">
      <dsp:nvSpPr>
        <dsp:cNvPr id="0" name=""/>
        <dsp:cNvSpPr/>
      </dsp:nvSpPr>
      <dsp:spPr>
        <a:xfrm>
          <a:off x="0" y="224834"/>
          <a:ext cx="6263640" cy="79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3/6 months allocated SW support then review</a:t>
          </a:r>
          <a:endParaRPr lang="en-US" sz="2000" kern="1200"/>
        </a:p>
      </dsp:txBody>
      <dsp:txXfrm>
        <a:off x="38784" y="263618"/>
        <a:ext cx="6186072" cy="716935"/>
      </dsp:txXfrm>
    </dsp:sp>
    <dsp:sp modelId="{9956DFC2-9F92-41F8-8624-9258C08DDF56}">
      <dsp:nvSpPr>
        <dsp:cNvPr id="0" name=""/>
        <dsp:cNvSpPr/>
      </dsp:nvSpPr>
      <dsp:spPr>
        <a:xfrm>
          <a:off x="0" y="1076937"/>
          <a:ext cx="6263640" cy="794503"/>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Systemic understanding that family roles and relationships around the child need to shift - requires time and support</a:t>
          </a:r>
          <a:endParaRPr lang="en-US" sz="2000" kern="1200"/>
        </a:p>
      </dsp:txBody>
      <dsp:txXfrm>
        <a:off x="38784" y="1115721"/>
        <a:ext cx="6186072" cy="716935"/>
      </dsp:txXfrm>
    </dsp:sp>
    <dsp:sp modelId="{2152999C-FF99-4242-A5AA-1EB9BD807428}">
      <dsp:nvSpPr>
        <dsp:cNvPr id="0" name=""/>
        <dsp:cNvSpPr/>
      </dsp:nvSpPr>
      <dsp:spPr>
        <a:xfrm>
          <a:off x="0" y="1929040"/>
          <a:ext cx="6263640" cy="794503"/>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Relationship based intervention from their assessing SW</a:t>
          </a:r>
          <a:endParaRPr lang="en-US" sz="2000" kern="1200"/>
        </a:p>
      </dsp:txBody>
      <dsp:txXfrm>
        <a:off x="38784" y="1967824"/>
        <a:ext cx="6186072" cy="716935"/>
      </dsp:txXfrm>
    </dsp:sp>
    <dsp:sp modelId="{9224C57F-87C0-45A9-A59E-A59B11EE2083}">
      <dsp:nvSpPr>
        <dsp:cNvPr id="0" name=""/>
        <dsp:cNvSpPr/>
      </dsp:nvSpPr>
      <dsp:spPr>
        <a:xfrm>
          <a:off x="0" y="2781144"/>
          <a:ext cx="6263640" cy="794503"/>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Original SGO SP a meaningful and collaborative assessment of support need that informs future support</a:t>
          </a:r>
          <a:endParaRPr lang="en-US" sz="2000" kern="1200"/>
        </a:p>
      </dsp:txBody>
      <dsp:txXfrm>
        <a:off x="38784" y="2819928"/>
        <a:ext cx="6186072" cy="716935"/>
      </dsp:txXfrm>
    </dsp:sp>
    <dsp:sp modelId="{6F44B958-AB01-48E3-8BB1-6D30520C1B63}">
      <dsp:nvSpPr>
        <dsp:cNvPr id="0" name=""/>
        <dsp:cNvSpPr/>
      </dsp:nvSpPr>
      <dsp:spPr>
        <a:xfrm>
          <a:off x="0" y="3633247"/>
          <a:ext cx="6263640" cy="794503"/>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t>Assess/Plan/Review model embedded in all support provided</a:t>
          </a:r>
          <a:endParaRPr lang="en-US" sz="2000" kern="1200" dirty="0"/>
        </a:p>
      </dsp:txBody>
      <dsp:txXfrm>
        <a:off x="38784" y="3672031"/>
        <a:ext cx="6186072" cy="716935"/>
      </dsp:txXfrm>
    </dsp:sp>
    <dsp:sp modelId="{0E4F010F-874D-41B2-8358-08C07C0EBF57}">
      <dsp:nvSpPr>
        <dsp:cNvPr id="0" name=""/>
        <dsp:cNvSpPr/>
      </dsp:nvSpPr>
      <dsp:spPr>
        <a:xfrm>
          <a:off x="0" y="4485350"/>
          <a:ext cx="6263640" cy="7945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a:t>Assessment of Support Need and Review is focused and proportionate to avoid delay</a:t>
          </a:r>
          <a:endParaRPr lang="en-US" sz="2000" kern="1200"/>
        </a:p>
      </dsp:txBody>
      <dsp:txXfrm>
        <a:off x="38784" y="4524134"/>
        <a:ext cx="6186072" cy="716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E896-2D20-4F50-BDA7-F5D2BC04FC05}">
      <dsp:nvSpPr>
        <dsp:cNvPr id="0" name=""/>
        <dsp:cNvSpPr/>
      </dsp:nvSpPr>
      <dsp:spPr>
        <a:xfrm>
          <a:off x="0" y="753353"/>
          <a:ext cx="6263640" cy="755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Open door policy  - enables carers to build a relationship with Team</a:t>
          </a:r>
          <a:endParaRPr lang="en-US" sz="1900" kern="1200"/>
        </a:p>
      </dsp:txBody>
      <dsp:txXfrm>
        <a:off x="36896" y="790249"/>
        <a:ext cx="6189848" cy="682028"/>
      </dsp:txXfrm>
    </dsp:sp>
    <dsp:sp modelId="{B140DBB2-7E29-401D-94C0-EA38C32C36BE}">
      <dsp:nvSpPr>
        <dsp:cNvPr id="0" name=""/>
        <dsp:cNvSpPr/>
      </dsp:nvSpPr>
      <dsp:spPr>
        <a:xfrm>
          <a:off x="0" y="1563893"/>
          <a:ext cx="6263640" cy="7558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Empowers carers to trust in availability of responsive and varied support offer</a:t>
          </a:r>
          <a:endParaRPr lang="en-US" sz="1900" kern="1200"/>
        </a:p>
      </dsp:txBody>
      <dsp:txXfrm>
        <a:off x="36896" y="1600789"/>
        <a:ext cx="6189848" cy="682028"/>
      </dsp:txXfrm>
    </dsp:sp>
    <dsp:sp modelId="{E73F0AE8-312B-4A9B-917F-B44FAD364E1B}">
      <dsp:nvSpPr>
        <dsp:cNvPr id="0" name=""/>
        <dsp:cNvSpPr/>
      </dsp:nvSpPr>
      <dsp:spPr>
        <a:xfrm>
          <a:off x="0" y="2374434"/>
          <a:ext cx="6263640" cy="7558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Strategic work with other services across City to ensure needs of Kinship families are identified and understood – PiCSSSG</a:t>
          </a:r>
          <a:endParaRPr lang="en-US" sz="1900" kern="1200"/>
        </a:p>
      </dsp:txBody>
      <dsp:txXfrm>
        <a:off x="36896" y="2411330"/>
        <a:ext cx="6189848" cy="682028"/>
      </dsp:txXfrm>
    </dsp:sp>
    <dsp:sp modelId="{0039B88B-B8AA-4E65-8BC9-7AE88225B352}">
      <dsp:nvSpPr>
        <dsp:cNvPr id="0" name=""/>
        <dsp:cNvSpPr/>
      </dsp:nvSpPr>
      <dsp:spPr>
        <a:xfrm>
          <a:off x="0" y="3184973"/>
          <a:ext cx="6263640" cy="7558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Regular communication with Carers via newsletters/emails and Welcome Pack</a:t>
          </a:r>
          <a:endParaRPr lang="en-US" sz="1900" kern="1200"/>
        </a:p>
      </dsp:txBody>
      <dsp:txXfrm>
        <a:off x="36896" y="3221869"/>
        <a:ext cx="6189848" cy="682028"/>
      </dsp:txXfrm>
    </dsp:sp>
    <dsp:sp modelId="{CC9188F3-2C7C-4C51-A2B2-547DEF67B854}">
      <dsp:nvSpPr>
        <dsp:cNvPr id="0" name=""/>
        <dsp:cNvSpPr/>
      </dsp:nvSpPr>
      <dsp:spPr>
        <a:xfrm>
          <a:off x="0" y="3995514"/>
          <a:ext cx="6263640" cy="755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a:t>Anti-racist planning to ensure support is inclusive and targeted </a:t>
          </a:r>
          <a:endParaRPr lang="en-US" sz="1900" kern="1200"/>
        </a:p>
      </dsp:txBody>
      <dsp:txXfrm>
        <a:off x="36896" y="4032410"/>
        <a:ext cx="6189848" cy="682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D367F-AE1D-49EF-ABC8-0243D7643255}">
      <dsp:nvSpPr>
        <dsp:cNvPr id="0" name=""/>
        <dsp:cNvSpPr/>
      </dsp:nvSpPr>
      <dsp:spPr>
        <a:xfrm>
          <a:off x="0" y="823103"/>
          <a:ext cx="6263640" cy="9149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Kinship Care Support Service (KCSS) – carers can self-refer via FDFF throughout a child’s minority </a:t>
          </a:r>
          <a:endParaRPr lang="en-US" sz="2300" kern="1200" dirty="0"/>
        </a:p>
      </dsp:txBody>
      <dsp:txXfrm>
        <a:off x="44664" y="867767"/>
        <a:ext cx="6174312" cy="825612"/>
      </dsp:txXfrm>
    </dsp:sp>
    <dsp:sp modelId="{8B08B5E8-CE2B-46D2-AD9E-66B96834D719}">
      <dsp:nvSpPr>
        <dsp:cNvPr id="0" name=""/>
        <dsp:cNvSpPr/>
      </dsp:nvSpPr>
      <dsp:spPr>
        <a:xfrm>
          <a:off x="0" y="1804283"/>
          <a:ext cx="6263640" cy="9149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KSCC screens referrals – ASN (likely short term intervention) or Duty Tasks</a:t>
          </a:r>
          <a:endParaRPr lang="en-US" sz="2300" kern="1200"/>
        </a:p>
      </dsp:txBody>
      <dsp:txXfrm>
        <a:off x="44664" y="1848947"/>
        <a:ext cx="6174312" cy="825612"/>
      </dsp:txXfrm>
    </dsp:sp>
    <dsp:sp modelId="{45AEE0B5-F9A0-4230-AA11-FA3548858F09}">
      <dsp:nvSpPr>
        <dsp:cNvPr id="0" name=""/>
        <dsp:cNvSpPr/>
      </dsp:nvSpPr>
      <dsp:spPr>
        <a:xfrm>
          <a:off x="0" y="2785464"/>
          <a:ext cx="6263640" cy="9149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KCSS staffed by Support Officers with management oversight by AP</a:t>
          </a:r>
          <a:endParaRPr lang="en-US" sz="2300" kern="1200"/>
        </a:p>
      </dsp:txBody>
      <dsp:txXfrm>
        <a:off x="44664" y="2830128"/>
        <a:ext cx="6174312" cy="825612"/>
      </dsp:txXfrm>
    </dsp:sp>
    <dsp:sp modelId="{7E84C8D9-8E6A-465A-9CB0-254B48292141}">
      <dsp:nvSpPr>
        <dsp:cNvPr id="0" name=""/>
        <dsp:cNvSpPr/>
      </dsp:nvSpPr>
      <dsp:spPr>
        <a:xfrm>
          <a:off x="0" y="3766644"/>
          <a:ext cx="6263640" cy="9149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a:t>Families with safeguarding concerns or significant complexity meet threshold for re-allocation </a:t>
          </a:r>
          <a:endParaRPr lang="en-US" sz="2300" kern="1200"/>
        </a:p>
      </dsp:txBody>
      <dsp:txXfrm>
        <a:off x="44664" y="3811308"/>
        <a:ext cx="6174312" cy="8256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CE44F-F87F-4651-AA75-EF24123B3076}">
      <dsp:nvSpPr>
        <dsp:cNvPr id="0" name=""/>
        <dsp:cNvSpPr/>
      </dsp:nvSpPr>
      <dsp:spPr>
        <a:xfrm>
          <a:off x="0" y="601163"/>
          <a:ext cx="6263640" cy="6762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Rolling program of workshops inc – Attachment, Contact, Life Story, TP, Keeping Children Safe, Internet Safety plus VS workshops </a:t>
          </a:r>
          <a:endParaRPr lang="en-US" sz="1700" kern="1200"/>
        </a:p>
      </dsp:txBody>
      <dsp:txXfrm>
        <a:off x="33012" y="634175"/>
        <a:ext cx="6197616" cy="610236"/>
      </dsp:txXfrm>
    </dsp:sp>
    <dsp:sp modelId="{85BA9ECE-BFD6-4FC1-96C0-62A8A995E78E}">
      <dsp:nvSpPr>
        <dsp:cNvPr id="0" name=""/>
        <dsp:cNvSpPr/>
      </dsp:nvSpPr>
      <dsp:spPr>
        <a:xfrm>
          <a:off x="0" y="1326383"/>
          <a:ext cx="6263640" cy="67626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Monthly Support Group and second Group in development </a:t>
          </a:r>
          <a:endParaRPr lang="en-US" sz="1700" kern="1200"/>
        </a:p>
      </dsp:txBody>
      <dsp:txXfrm>
        <a:off x="33012" y="1359395"/>
        <a:ext cx="6197616" cy="610236"/>
      </dsp:txXfrm>
    </dsp:sp>
    <dsp:sp modelId="{510884BE-3F24-4CCA-B81F-10668FA30DFC}">
      <dsp:nvSpPr>
        <dsp:cNvPr id="0" name=""/>
        <dsp:cNvSpPr/>
      </dsp:nvSpPr>
      <dsp:spPr>
        <a:xfrm>
          <a:off x="0" y="2051604"/>
          <a:ext cx="6263640" cy="67626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Applications made to ASF for Specialist Assessment and Therapy - £212K</a:t>
          </a:r>
          <a:endParaRPr lang="en-US" sz="1700" kern="1200"/>
        </a:p>
      </dsp:txBody>
      <dsp:txXfrm>
        <a:off x="33012" y="2084616"/>
        <a:ext cx="6197616" cy="610236"/>
      </dsp:txXfrm>
    </dsp:sp>
    <dsp:sp modelId="{6D8CCC72-5C39-4DA0-8E30-6D7D114F199C}">
      <dsp:nvSpPr>
        <dsp:cNvPr id="0" name=""/>
        <dsp:cNvSpPr/>
      </dsp:nvSpPr>
      <dsp:spPr>
        <a:xfrm>
          <a:off x="0" y="2776824"/>
          <a:ext cx="6263640" cy="67626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Robust Financial Support</a:t>
          </a:r>
          <a:endParaRPr lang="en-US" sz="1700" kern="1200"/>
        </a:p>
      </dsp:txBody>
      <dsp:txXfrm>
        <a:off x="33012" y="2809836"/>
        <a:ext cx="6197616" cy="610236"/>
      </dsp:txXfrm>
    </dsp:sp>
    <dsp:sp modelId="{BFCC44C8-57C2-4DCF-A0FD-7DF06FECEE60}">
      <dsp:nvSpPr>
        <dsp:cNvPr id="0" name=""/>
        <dsp:cNvSpPr/>
      </dsp:nvSpPr>
      <dsp:spPr>
        <a:xfrm>
          <a:off x="0" y="3502044"/>
          <a:ext cx="6263640" cy="67626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Carer Participation Project</a:t>
          </a:r>
          <a:endParaRPr lang="en-US" sz="1700" kern="1200"/>
        </a:p>
      </dsp:txBody>
      <dsp:txXfrm>
        <a:off x="33012" y="3535056"/>
        <a:ext cx="6197616" cy="610236"/>
      </dsp:txXfrm>
    </dsp:sp>
    <dsp:sp modelId="{C0694036-85AE-454F-9629-9871A0653C96}">
      <dsp:nvSpPr>
        <dsp:cNvPr id="0" name=""/>
        <dsp:cNvSpPr/>
      </dsp:nvSpPr>
      <dsp:spPr>
        <a:xfrm>
          <a:off x="0" y="4227264"/>
          <a:ext cx="6263640" cy="6762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Menu of Interventions inc – Contact and Mediation, TP, Life Story and Relationship Based Play </a:t>
          </a:r>
          <a:endParaRPr lang="en-US" sz="1700" kern="1200"/>
        </a:p>
      </dsp:txBody>
      <dsp:txXfrm>
        <a:off x="33012" y="4260276"/>
        <a:ext cx="6197616"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7ACC9-93B0-4D6A-8946-29A6F8403108}" type="datetimeFigureOut">
              <a:rPr lang="en-GB" smtClean="0"/>
              <a:t>30/11/2021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70ECC-793A-484A-A8F8-C69CE9001B89}" type="slidenum">
              <a:rPr lang="en-GB" smtClean="0"/>
              <a:t>‹#›</a:t>
            </a:fld>
            <a:endParaRPr lang="en-GB"/>
          </a:p>
        </p:txBody>
      </p:sp>
    </p:spTree>
    <p:extLst>
      <p:ext uri="{BB962C8B-B14F-4D97-AF65-F5344CB8AC3E}">
        <p14:creationId xmlns:p14="http://schemas.microsoft.com/office/powerpoint/2010/main" val="369850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xplore-education-statistics.service.gov.uk/find-statistics/children-looked-after-in-england-including-adoptions/202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br01.safelinks.protection.outlook.com/?url=https%3A%2F%2Fwww.gov.uk%2Fguidance%2Fpupil-premium-effective-use-and-accountability&amp;data=04%7C01%7Clucy.peake%40kinship.org.uk%7C34556d5c0d8f4dbbd3e308d99ebad429%7C0bf0f9d746bf4e5dacd01599979a633d%7C1%7C0%7C637715347524411705%7CUnknown%7CTWFpbGZsb3d8eyJWIjoiMC4wLjAwMDAiLCJQIjoiV2luMzIiLCJBTiI6Ik1haWwiLCJXVCI6Mn0%3D%7C1000&amp;sdata=x3Z5jU6hSM4XZnQuc1tJRNVQsRc%2Bze41f5TPhJTWfmE%3D&amp;reserved=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kinship.org.uk/for-professionals/resources/kinshipcare_research/"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The </a:t>
            </a:r>
            <a:r>
              <a:rPr lang="en-GB" sz="1800" b="1" dirty="0">
                <a:solidFill>
                  <a:srgbClr val="EC632F"/>
                </a:solidFill>
                <a:effectLst/>
                <a:latin typeface="Raleway" pitchFamily="2" charset="0"/>
                <a:ea typeface="Times New Roman" panose="02020603050405020304" pitchFamily="18" charset="0"/>
                <a:cs typeface="Times New Roman" panose="02020603050405020304" pitchFamily="18" charset="0"/>
                <a:hlinkClick r:id="rId3"/>
              </a:rPr>
              <a:t>most recent data from the Department of Education</a:t>
            </a: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 sets out the fall in the number of children leaving care through Adoption Orders and the rise in the number of children leaving care through a Special Guardianship Order.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DfE has done deep dive to understand fall in adoption numbers. Not framed as it’s a bad thing. They recognise numbers of children in SGO increasing and need to understand more about outcomes.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Longitudinal study outcomes for adoption and SG – feasibility study awarded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Ecorys</a:t>
            </a:r>
            <a:r>
              <a:rPr lang="en-GB" sz="1800" dirty="0">
                <a:effectLst/>
                <a:latin typeface="Calibri" panose="020F0502020204030204" pitchFamily="34" charset="0"/>
                <a:ea typeface="Calibri" panose="020F0502020204030204" pitchFamily="34" charset="0"/>
                <a:cs typeface="Times New Roman" panose="02020603050405020304" pitchFamily="18" charset="0"/>
              </a:rPr>
              <a:t>, Rees and Ipsos Mori.</a:t>
            </a:r>
          </a:p>
          <a:p>
            <a:endParaRPr lang="en-GB" dirty="0"/>
          </a:p>
        </p:txBody>
      </p:sp>
      <p:sp>
        <p:nvSpPr>
          <p:cNvPr id="4" name="Slide Number Placeholder 3"/>
          <p:cNvSpPr>
            <a:spLocks noGrp="1"/>
          </p:cNvSpPr>
          <p:nvPr>
            <p:ph type="sldNum" sz="quarter" idx="5"/>
          </p:nvPr>
        </p:nvSpPr>
        <p:spPr/>
        <p:txBody>
          <a:bodyPr/>
          <a:lstStyle/>
          <a:p>
            <a:fld id="{42870ECC-793A-484A-A8F8-C69CE9001B89}" type="slidenum">
              <a:rPr lang="en-GB" smtClean="0"/>
              <a:t>4</a:t>
            </a:fld>
            <a:endParaRPr lang="en-GB"/>
          </a:p>
        </p:txBody>
      </p:sp>
    </p:spTree>
    <p:extLst>
      <p:ext uri="{BB962C8B-B14F-4D97-AF65-F5344CB8AC3E}">
        <p14:creationId xmlns:p14="http://schemas.microsoft.com/office/powerpoint/2010/main" val="235533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42870ECC-793A-484A-A8F8-C69CE9001B89}" type="slidenum">
              <a:rPr lang="en-GB" smtClean="0"/>
              <a:t>13</a:t>
            </a:fld>
            <a:endParaRPr lang="en-GB"/>
          </a:p>
        </p:txBody>
      </p:sp>
    </p:spTree>
    <p:extLst>
      <p:ext uri="{BB962C8B-B14F-4D97-AF65-F5344CB8AC3E}">
        <p14:creationId xmlns:p14="http://schemas.microsoft.com/office/powerpoint/2010/main" val="574510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Case for Change </a:t>
            </a:r>
          </a:p>
          <a:p>
            <a:pPr>
              <a:lnSpc>
                <a:spcPct val="107000"/>
              </a:lnSpc>
              <a:spcAft>
                <a:spcPts val="800"/>
              </a:spcAft>
            </a:pPr>
            <a:r>
              <a:rPr lang="en-GB" dirty="0"/>
              <a:t>Call for Ideas</a:t>
            </a:r>
          </a:p>
          <a:p>
            <a:pPr>
              <a:lnSpc>
                <a:spcPct val="107000"/>
              </a:lnSpc>
              <a:spcAft>
                <a:spcPts val="800"/>
              </a:spcAft>
            </a:pPr>
            <a:r>
              <a:rPr lang="en-GB" dirty="0"/>
              <a:t>Expect greater focus on children’s outcomes – outcomes generally better for children in kinship care than foster care. </a:t>
            </a:r>
          </a:p>
          <a:p>
            <a:pPr>
              <a:lnSpc>
                <a:spcPct val="107000"/>
              </a:lnSpc>
              <a:spcAft>
                <a:spcPts val="800"/>
              </a:spcAft>
            </a:pPr>
            <a:r>
              <a:rPr lang="en-GB" dirty="0" err="1"/>
              <a:t>Dfe</a:t>
            </a:r>
            <a:r>
              <a:rPr lang="en-GB" dirty="0"/>
              <a:t> has also commission a scoping study to look at long term outcomes for children adopted and in SG arrangements.  </a:t>
            </a:r>
          </a:p>
          <a:p>
            <a:pPr>
              <a:lnSpc>
                <a:spcPct val="107000"/>
              </a:lnSpc>
              <a:spcAft>
                <a:spcPts val="800"/>
              </a:spcAft>
            </a:pPr>
            <a:r>
              <a:rPr lang="en-GB" dirty="0"/>
              <a:t>Care Review report on costs of foster care – short and long term last week.</a:t>
            </a:r>
          </a:p>
          <a:p>
            <a:pPr>
              <a:lnSpc>
                <a:spcPct val="107000"/>
              </a:lnSpc>
              <a:spcAft>
                <a:spcPts val="800"/>
              </a:spcAft>
            </a:pPr>
            <a:r>
              <a:rPr lang="en-GB" dirty="0"/>
              <a:t>Expect greater focus on kinship care as a positive option for children whose parents are unable to care for them. </a:t>
            </a:r>
          </a:p>
        </p:txBody>
      </p:sp>
      <p:sp>
        <p:nvSpPr>
          <p:cNvPr id="4" name="Slide Number Placeholder 3"/>
          <p:cNvSpPr>
            <a:spLocks noGrp="1"/>
          </p:cNvSpPr>
          <p:nvPr>
            <p:ph type="sldNum" sz="quarter" idx="5"/>
          </p:nvPr>
        </p:nvSpPr>
        <p:spPr/>
        <p:txBody>
          <a:bodyPr/>
          <a:lstStyle/>
          <a:p>
            <a:fld id="{42870ECC-793A-484A-A8F8-C69CE9001B89}" type="slidenum">
              <a:rPr lang="en-GB" smtClean="0"/>
              <a:t>14</a:t>
            </a:fld>
            <a:endParaRPr lang="en-GB"/>
          </a:p>
        </p:txBody>
      </p:sp>
    </p:spTree>
    <p:extLst>
      <p:ext uri="{BB962C8B-B14F-4D97-AF65-F5344CB8AC3E}">
        <p14:creationId xmlns:p14="http://schemas.microsoft.com/office/powerpoint/2010/main" val="47629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£1million investment in peer-to-peer support service – a step in the right direction</a:t>
            </a:r>
          </a:p>
          <a:p>
            <a:pPr marL="171450" indent="-171450">
              <a:lnSpc>
                <a:spcPct val="107000"/>
              </a:lnSpc>
              <a:spcAft>
                <a:spcPts val="800"/>
              </a:spcAft>
              <a:buFontTx/>
              <a:buChar char="-"/>
            </a:pPr>
            <a:r>
              <a:rPr lang="en-GB" dirty="0"/>
              <a:t>National infrastructure to support expansion and development of local peer support groups, online peer support</a:t>
            </a:r>
          </a:p>
        </p:txBody>
      </p:sp>
      <p:sp>
        <p:nvSpPr>
          <p:cNvPr id="4" name="Slide Number Placeholder 3"/>
          <p:cNvSpPr>
            <a:spLocks noGrp="1"/>
          </p:cNvSpPr>
          <p:nvPr>
            <p:ph type="sldNum" sz="quarter" idx="5"/>
          </p:nvPr>
        </p:nvSpPr>
        <p:spPr/>
        <p:txBody>
          <a:bodyPr/>
          <a:lstStyle/>
          <a:p>
            <a:fld id="{42870ECC-793A-484A-A8F8-C69CE9001B89}" type="slidenum">
              <a:rPr lang="en-GB" smtClean="0"/>
              <a:t>15</a:t>
            </a:fld>
            <a:endParaRPr lang="en-GB"/>
          </a:p>
        </p:txBody>
      </p:sp>
    </p:spTree>
    <p:extLst>
      <p:ext uri="{BB962C8B-B14F-4D97-AF65-F5344CB8AC3E}">
        <p14:creationId xmlns:p14="http://schemas.microsoft.com/office/powerpoint/2010/main" val="3369915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Professionals network </a:t>
            </a:r>
          </a:p>
          <a:p>
            <a:r>
              <a:rPr lang="en-GB" dirty="0"/>
              <a:t>Advice and info and community for carers  </a:t>
            </a:r>
          </a:p>
          <a:p>
            <a:r>
              <a:rPr lang="en-GB" dirty="0"/>
              <a:t>Evidence informed programmes </a:t>
            </a:r>
          </a:p>
        </p:txBody>
      </p:sp>
      <p:sp>
        <p:nvSpPr>
          <p:cNvPr id="4" name="Slide Number Placeholder 3"/>
          <p:cNvSpPr>
            <a:spLocks noGrp="1"/>
          </p:cNvSpPr>
          <p:nvPr>
            <p:ph type="sldNum" sz="quarter" idx="5"/>
          </p:nvPr>
        </p:nvSpPr>
        <p:spPr/>
        <p:txBody>
          <a:bodyPr/>
          <a:lstStyle/>
          <a:p>
            <a:fld id="{42870ECC-793A-484A-A8F8-C69CE9001B89}" type="slidenum">
              <a:rPr lang="en-GB" smtClean="0"/>
              <a:t>16</a:t>
            </a:fld>
            <a:endParaRPr lang="en-GB"/>
          </a:p>
        </p:txBody>
      </p:sp>
    </p:spTree>
    <p:extLst>
      <p:ext uri="{BB962C8B-B14F-4D97-AF65-F5344CB8AC3E}">
        <p14:creationId xmlns:p14="http://schemas.microsoft.com/office/powerpoint/2010/main" val="4843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32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975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Im</a:t>
            </a:r>
            <a:r>
              <a:rPr lang="en-GB" dirty="0"/>
              <a:t> not sure what I am saying here?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427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455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Due to being a small team we have targeted our support services. </a:t>
            </a:r>
          </a:p>
          <a:p>
            <a:pPr marL="342900" indent="-342900" algn="l">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We initially started by creating an electronic mailing list for carers to opt into. </a:t>
            </a:r>
          </a:p>
          <a:p>
            <a:pPr marL="342900" indent="-342900" algn="l">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mailing list enables us to send out information on a large scale. </a:t>
            </a:r>
          </a:p>
          <a:p>
            <a:pPr marL="342900" indent="-342900" algn="l">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We use the mailing list to send out information to kinship carers on support groups, resources, training and events in East Sussex.</a:t>
            </a:r>
          </a:p>
          <a:p>
            <a:pPr marL="342900" indent="-342900" algn="l">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Once the mailing list was up and running, we created a survey monkey to ask carers how they thought we could improve our service.</a:t>
            </a:r>
          </a:p>
          <a:p>
            <a:r>
              <a:rPr lang="en-GB" dirty="0"/>
              <a:t>East Sussex is committed in supporting kinship carers and we felt it was important that carers had a voice in where we should target support.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49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support plan is an important document for the carer and having the details of who you need to contact stops carers being pushed around the system trying to find someone who can assist.  The support groups are run by the carers but we have helped with the practicalities such as venues, tea coffee and biscuits.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76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No government statistics are available to provide a more detailed profile of special guardians including by type of relative, their ethnicity and age. This is a significant gap in our information.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2870ECC-793A-484A-A8F8-C69CE9001B89}" type="slidenum">
              <a:rPr lang="en-GB" smtClean="0"/>
              <a:t>5</a:t>
            </a:fld>
            <a:endParaRPr lang="en-GB"/>
          </a:p>
        </p:txBody>
      </p:sp>
    </p:spTree>
    <p:extLst>
      <p:ext uri="{BB962C8B-B14F-4D97-AF65-F5344CB8AC3E}">
        <p14:creationId xmlns:p14="http://schemas.microsoft.com/office/powerpoint/2010/main" val="2530946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79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solidFill>
                <a:latin typeface="Arial" panose="020B0604020202020204" pitchFamily="34" charset="0"/>
                <a:cs typeface="Arial" panose="020B0604020202020204" pitchFamily="34" charset="0"/>
              </a:rPr>
              <a:t>At the conclusion of public law proceedings every kinship carer is  offered 6 months post support via the Caseworker in the team. The Caseworker will also work alongside the locality Social Worker if a placement is at risk of breakdown. </a:t>
            </a:r>
          </a:p>
          <a:p>
            <a:r>
              <a:rPr lang="en-GB" sz="1200" dirty="0">
                <a:solidFill>
                  <a:schemeClr val="bg1"/>
                </a:solidFill>
                <a:latin typeface="Arial" panose="020B0604020202020204" pitchFamily="34" charset="0"/>
                <a:cs typeface="Arial" panose="020B0604020202020204" pitchFamily="34" charset="0"/>
              </a:rPr>
              <a:t>We have used resources in the community who have offered groups tailored to kinship carers and the children placed with them. For example My Time is a</a:t>
            </a:r>
            <a:r>
              <a:rPr lang="en-GB" sz="1200" i="0" u="none" strike="noStrike" baseline="0" dirty="0">
                <a:solidFill>
                  <a:schemeClr val="bg1"/>
                </a:solidFill>
                <a:latin typeface="Arial" panose="020B0604020202020204" pitchFamily="34" charset="0"/>
                <a:cs typeface="Arial" panose="020B0604020202020204" pitchFamily="34" charset="0"/>
              </a:rPr>
              <a:t> peer based service supporting the emotional wellbeing of children and young people</a:t>
            </a:r>
            <a:r>
              <a:rPr lang="en-GB" sz="1200" dirty="0">
                <a:solidFill>
                  <a:schemeClr val="bg1"/>
                </a:solidFill>
                <a:latin typeface="Arial" panose="020B0604020202020204" pitchFamily="34" charset="0"/>
                <a:cs typeface="Arial" panose="020B0604020202020204" pitchFamily="34" charset="0"/>
              </a:rPr>
              <a:t>. They</a:t>
            </a:r>
            <a:r>
              <a:rPr lang="en-GB" sz="1200" i="0" u="none" strike="noStrike" baseline="0" dirty="0">
                <a:solidFill>
                  <a:schemeClr val="bg1"/>
                </a:solidFill>
                <a:latin typeface="Arial" panose="020B0604020202020204" pitchFamily="34" charset="0"/>
                <a:cs typeface="Arial" panose="020B0604020202020204" pitchFamily="34" charset="0"/>
              </a:rPr>
              <a:t> have now set up groups tailored for kinship children. </a:t>
            </a:r>
            <a:r>
              <a:rPr lang="en-GB" sz="1200" dirty="0">
                <a:solidFill>
                  <a:schemeClr val="bg1"/>
                </a:solidFill>
                <a:latin typeface="Arial" panose="020B0604020202020204" pitchFamily="34" charset="0"/>
                <a:cs typeface="Arial" panose="020B0604020202020204" pitchFamily="34" charset="0"/>
              </a:rPr>
              <a:t>Another community resource is providing fun in the wood sessions and craft events solely for kinship children and their carers. </a:t>
            </a:r>
          </a:p>
          <a:p>
            <a:r>
              <a:rPr lang="en-GB" sz="1200" dirty="0">
                <a:solidFill>
                  <a:schemeClr val="bg1"/>
                </a:solidFill>
                <a:latin typeface="Arial" panose="020B0604020202020204" pitchFamily="34" charset="0"/>
                <a:cs typeface="Arial" panose="020B0604020202020204" pitchFamily="34" charset="0"/>
              </a:rPr>
              <a:t>We also work in collaboration with the charity Kinship. Every carer is offered a subscription to kinship and a small number are offered additional support by Kinship, dependant on the need of the family</a:t>
            </a:r>
            <a:r>
              <a:rPr lang="en-GB" sz="1200" dirty="0">
                <a:solidFill>
                  <a:srgbClr val="FFFFFF"/>
                </a:solidFill>
                <a:latin typeface="Arial" panose="020B0604020202020204" pitchFamily="34" charset="0"/>
                <a:cs typeface="Arial" panose="020B0604020202020204" pitchFamily="34" charset="0"/>
              </a:rPr>
              <a:t>. </a:t>
            </a:r>
          </a:p>
          <a:p>
            <a:endParaRPr lang="en-GB" sz="100" dirty="0">
              <a:solidFill>
                <a:srgbClr val="FFFFFF"/>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83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 dirty="0">
              <a:solidFill>
                <a:srgbClr val="FFFFFF"/>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50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found that kinship carers did not take up the training offered by fostering since offering more bespoke workshops for kinship carers and children the uptake has been far more positive.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184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bg1"/>
                </a:solidFill>
                <a:latin typeface="Arial" panose="020B0604020202020204" pitchFamily="34" charset="0"/>
                <a:cs typeface="Arial" panose="020B0604020202020204" pitchFamily="34" charset="0"/>
              </a:rPr>
              <a:t>We are currently in the process of developing more training workshops which will cover;</a:t>
            </a:r>
          </a:p>
          <a:p>
            <a:pPr>
              <a:buFont typeface="Wingdings" panose="05000000000000000000" pitchFamily="2" charset="2"/>
              <a:buChar char="Ø"/>
            </a:pPr>
            <a:r>
              <a:rPr lang="en-GB" sz="1200" dirty="0">
                <a:solidFill>
                  <a:schemeClr val="bg1"/>
                </a:solidFill>
                <a:latin typeface="Arial" panose="020B0604020202020204" pitchFamily="34" charset="0"/>
                <a:cs typeface="Arial" panose="020B0604020202020204" pitchFamily="34" charset="0"/>
              </a:rPr>
              <a:t>Contact.</a:t>
            </a:r>
          </a:p>
          <a:p>
            <a:pPr>
              <a:buFont typeface="Wingdings" panose="05000000000000000000" pitchFamily="2" charset="2"/>
              <a:buChar char="Ø"/>
            </a:pPr>
            <a:r>
              <a:rPr lang="en-GB" sz="1200" dirty="0">
                <a:solidFill>
                  <a:schemeClr val="bg1"/>
                </a:solidFill>
                <a:latin typeface="Arial" panose="020B0604020202020204" pitchFamily="34" charset="0"/>
                <a:cs typeface="Arial" panose="020B0604020202020204" pitchFamily="34" charset="0"/>
              </a:rPr>
              <a:t>The impact of drug and alcohol use.</a:t>
            </a:r>
          </a:p>
          <a:p>
            <a:pPr>
              <a:buFont typeface="Wingdings" panose="05000000000000000000" pitchFamily="2" charset="2"/>
              <a:buChar char="Ø"/>
            </a:pPr>
            <a:r>
              <a:rPr lang="en-GB" sz="1200" dirty="0">
                <a:solidFill>
                  <a:schemeClr val="bg1"/>
                </a:solidFill>
                <a:latin typeface="Arial" panose="020B0604020202020204" pitchFamily="34" charset="0"/>
                <a:cs typeface="Arial" panose="020B0604020202020204" pitchFamily="34" charset="0"/>
              </a:rPr>
              <a:t>The impact of domestic abuse. </a:t>
            </a:r>
          </a:p>
          <a:p>
            <a:pPr marL="0" indent="0">
              <a:buNone/>
            </a:pPr>
            <a:r>
              <a:rPr lang="en-GB" sz="1200" dirty="0">
                <a:solidFill>
                  <a:schemeClr val="bg1"/>
                </a:solidFill>
                <a:latin typeface="Arial" panose="020B0604020202020204" pitchFamily="34" charset="0"/>
                <a:cs typeface="Arial" panose="020B0604020202020204" pitchFamily="34" charset="0"/>
              </a:rPr>
              <a:t>We also want to develop training at the assessment stage regarding what is means to be a kinship carer. This is still in the initial stages as we are unsure how we will present this: for example a rolling training programme or individually by the assessing Social Worker. </a:t>
            </a:r>
          </a:p>
          <a:p>
            <a:pPr algn="l"/>
            <a:endParaRPr lang="en-GB" sz="1200" dirty="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254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862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figures demonstrates that having someone responsible for making the applications for ASF is far more effective, this figure is particularly good given the fact we took over making the applications at the start of a pandemic. It should also be noted that the case worker post only began in June this year so the impact of this in terms of placement breakdowns is still to be evidenced.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531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cs typeface="Arial" panose="020B0604020202020204" pitchFamily="34" charset="0"/>
              </a:rPr>
              <a:t>East Sussex are committed in supporting kinship carers, due to being a small team we have targeted our support and in a very short space of time we are already seeing the benefits to kinship families. We would like to be able to develop our support service but I think we have demonstrated that you can offer support to kinship carers even if you have very little resources or funds. </a:t>
            </a:r>
          </a:p>
          <a:p>
            <a:pPr algn="l"/>
            <a:endParaRPr lang="en-GB" sz="1200" dirty="0">
              <a:solidFill>
                <a:srgbClr val="FFFFFF"/>
              </a:solidFill>
              <a:cs typeface="Arial" panose="020B0604020202020204" pitchFamily="34" charset="0"/>
            </a:endParaRPr>
          </a:p>
          <a:p>
            <a:pPr algn="l"/>
            <a:r>
              <a:rPr lang="en-GB" sz="1200" dirty="0">
                <a:cs typeface="Arial" panose="020B0604020202020204" pitchFamily="34" charset="0"/>
              </a:rPr>
              <a:t>This has all been possible with the support and dedication of the Family and Friends team, particularly our Caseworker whose enthusiasm and commitment to kinship carers is commendable.  </a:t>
            </a:r>
          </a:p>
          <a:p>
            <a:pPr algn="l"/>
            <a:r>
              <a:rPr lang="en-GB" sz="1200" dirty="0">
                <a:cs typeface="Arial" panose="020B0604020202020204" pitchFamily="34" charset="0"/>
              </a:rPr>
              <a:t>With all of the above, we aim to be able to further develop our support for kinship carers and their children</a:t>
            </a:r>
            <a:r>
              <a:rPr lang="en-GB" sz="1200" dirty="0"/>
              <a:t>. </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376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why </a:t>
            </a:r>
          </a:p>
          <a:p>
            <a:r>
              <a:rPr lang="en-GB" dirty="0"/>
              <a:t>At a Kinship celebration day in October 2021 </a:t>
            </a:r>
          </a:p>
          <a:p>
            <a:r>
              <a:rPr lang="en-GB" dirty="0"/>
              <a:t>12 years ago when Christine stepped in to take on the case of her 3 grandchildren she planted an apple tree. At this event she shared the “fruits of her labour” with other East Sussex kinship families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129A1-8831-4686-8753-231175EA9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0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news – high rates of permanency and commitment to care for children as long as they need it</a:t>
            </a:r>
          </a:p>
        </p:txBody>
      </p:sp>
      <p:sp>
        <p:nvSpPr>
          <p:cNvPr id="4" name="Slide Number Placeholder 3"/>
          <p:cNvSpPr>
            <a:spLocks noGrp="1"/>
          </p:cNvSpPr>
          <p:nvPr>
            <p:ph type="sldNum" sz="quarter" idx="5"/>
          </p:nvPr>
        </p:nvSpPr>
        <p:spPr/>
        <p:txBody>
          <a:bodyPr/>
          <a:lstStyle/>
          <a:p>
            <a:fld id="{42870ECC-793A-484A-A8F8-C69CE9001B89}" type="slidenum">
              <a:rPr lang="en-GB" smtClean="0"/>
              <a:t>6</a:t>
            </a:fld>
            <a:endParaRPr lang="en-GB"/>
          </a:p>
        </p:txBody>
      </p:sp>
    </p:spTree>
    <p:extLst>
      <p:ext uri="{BB962C8B-B14F-4D97-AF65-F5344CB8AC3E}">
        <p14:creationId xmlns:p14="http://schemas.microsoft.com/office/powerpoint/2010/main" val="2730673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Calibri" panose="020F0502020204030204" pitchFamily="34" charset="0"/>
              <a:buNone/>
            </a:pPr>
            <a:r>
              <a:rPr lang="en-GB" sz="1200" dirty="0">
                <a:effectLst/>
                <a:latin typeface="Arial" panose="020B0604020202020204" pitchFamily="34" charset="0"/>
                <a:ea typeface="Calibri" panose="020F0502020204030204" pitchFamily="34" charset="0"/>
                <a:cs typeface="Times New Roman" panose="02020603050405020304" pitchFamily="18" charset="0"/>
              </a:rPr>
              <a:t>But children have high unmet needs, and kinship carers more vulnerable than others raising children  </a:t>
            </a:r>
          </a:p>
          <a:p>
            <a:pPr marL="342900" lvl="0" indent="-342900">
              <a:lnSpc>
                <a:spcPct val="107000"/>
              </a:lnSpc>
              <a:buFont typeface="Calibri" panose="020F050202020403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62% kinship carers believe their children have long-term physical and mental health needs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Only 33% have received a formal diagnosis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Of those with a formal diagnosis, 40% had anxiety or depression, 38% behavioural issues, 38% attachment disorder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36% children in kinship care - 3x national average </a:t>
            </a:r>
            <a:r>
              <a:rPr lang="en-GB" sz="1200" dirty="0">
                <a:latin typeface="Arial" panose="020B0604020202020204" pitchFamily="34" charset="0"/>
                <a:ea typeface="Calibri" panose="020F0502020204030204" pitchFamily="34" charset="0"/>
                <a:cs typeface="Times New Roman" panose="02020603050405020304" pitchFamily="18" charset="0"/>
              </a:rPr>
              <a:t>-</a:t>
            </a:r>
            <a:r>
              <a:rPr lang="en-GB" sz="1200" dirty="0">
                <a:effectLst/>
                <a:latin typeface="Arial" panose="020B0604020202020204" pitchFamily="34" charset="0"/>
                <a:ea typeface="Calibri" panose="020F0502020204030204" pitchFamily="34" charset="0"/>
                <a:cs typeface="Times New Roman" panose="02020603050405020304" pitchFamily="18" charset="0"/>
              </a:rPr>
              <a:t> have special educational needs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2870ECC-793A-484A-A8F8-C69CE9001B89}" type="slidenum">
              <a:rPr lang="en-GB" smtClean="0"/>
              <a:t>7</a:t>
            </a:fld>
            <a:endParaRPr lang="en-GB"/>
          </a:p>
        </p:txBody>
      </p:sp>
    </p:spTree>
    <p:extLst>
      <p:ext uri="{BB962C8B-B14F-4D97-AF65-F5344CB8AC3E}">
        <p14:creationId xmlns:p14="http://schemas.microsoft.com/office/powerpoint/2010/main" val="68425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rial" panose="020B0604020202020204" pitchFamily="34" charset="0"/>
                <a:ea typeface="Calibri" panose="020F0502020204030204" pitchFamily="34" charset="0"/>
                <a:cs typeface="Times New Roman" panose="02020603050405020304" pitchFamily="18" charset="0"/>
              </a:rPr>
              <a:t>High needs of children and carers - but not enough support</a:t>
            </a:r>
          </a:p>
          <a:p>
            <a:r>
              <a:rPr lang="en-GB" sz="1200" dirty="0">
                <a:effectLst/>
                <a:latin typeface="Arial" panose="020B0604020202020204" pitchFamily="34" charset="0"/>
                <a:ea typeface="Calibri" panose="020F0502020204030204" pitchFamily="34" charset="0"/>
                <a:cs typeface="Times New Roman" panose="02020603050405020304" pitchFamily="18" charset="0"/>
              </a:rPr>
              <a:t>Signs that </a:t>
            </a:r>
            <a:r>
              <a:rPr lang="en-GB" sz="1200" b="1" dirty="0">
                <a:effectLst/>
                <a:latin typeface="Arial" panose="020B0604020202020204" pitchFamily="34" charset="0"/>
                <a:ea typeface="Calibri" panose="020F0502020204030204" pitchFamily="34" charset="0"/>
                <a:cs typeface="Times New Roman" panose="02020603050405020304" pitchFamily="18" charset="0"/>
              </a:rPr>
              <a:t>local authority support is improving </a:t>
            </a:r>
            <a:r>
              <a:rPr lang="en-GB" sz="1200" dirty="0">
                <a:effectLst/>
                <a:latin typeface="Arial" panose="020B0604020202020204" pitchFamily="34" charset="0"/>
                <a:ea typeface="Calibri" panose="020F0502020204030204" pitchFamily="34" charset="0"/>
                <a:cs typeface="Times New Roman" panose="02020603050405020304" pitchFamily="18" charset="0"/>
              </a:rPr>
              <a:t>– shocking that 70% kinship carers still not getting the support they need, </a:t>
            </a:r>
            <a:r>
              <a:rPr lang="en-GB" sz="1200" u="sng" dirty="0">
                <a:effectLst/>
                <a:latin typeface="Arial" panose="020B0604020202020204" pitchFamily="34" charset="0"/>
                <a:ea typeface="Calibri" panose="020F0502020204030204" pitchFamily="34" charset="0"/>
                <a:cs typeface="Times New Roman" panose="02020603050405020304" pitchFamily="18" charset="0"/>
              </a:rPr>
              <a:t>but</a:t>
            </a:r>
            <a:r>
              <a:rPr lang="en-GB" sz="1200" dirty="0">
                <a:effectLst/>
                <a:latin typeface="Arial" panose="020B0604020202020204" pitchFamily="34" charset="0"/>
                <a:ea typeface="Calibri" panose="020F0502020204030204" pitchFamily="34" charset="0"/>
                <a:cs typeface="Times New Roman" panose="02020603050405020304" pitchFamily="18" charset="0"/>
              </a:rPr>
              <a:t> an improvement on previous year when 82% felt unsupported. This could be due to </a:t>
            </a:r>
            <a:r>
              <a:rPr lang="en-GB" sz="1200" b="1" dirty="0">
                <a:effectLst/>
                <a:latin typeface="Arial" panose="020B0604020202020204" pitchFamily="34" charset="0"/>
                <a:ea typeface="Calibri" panose="020F0502020204030204" pitchFamily="34" charset="0"/>
                <a:cs typeface="Times New Roman" panose="02020603050405020304" pitchFamily="18" charset="0"/>
              </a:rPr>
              <a:t>Covid-19 funding </a:t>
            </a:r>
            <a:r>
              <a:rPr lang="en-GB" sz="1200" dirty="0">
                <a:effectLst/>
                <a:latin typeface="Arial" panose="020B0604020202020204" pitchFamily="34" charset="0"/>
                <a:ea typeface="Calibri" panose="020F0502020204030204" pitchFamily="34" charset="0"/>
                <a:cs typeface="Times New Roman" panose="02020603050405020304" pitchFamily="18" charset="0"/>
              </a:rPr>
              <a:t>which enabled expansion of local authority support services. Our sample is also </a:t>
            </a:r>
            <a:r>
              <a:rPr lang="en-GB" sz="1200" i="1" dirty="0">
                <a:effectLst/>
                <a:latin typeface="Arial" panose="020B0604020202020204" pitchFamily="34" charset="0"/>
                <a:ea typeface="Calibri" panose="020F0502020204030204" pitchFamily="34" charset="0"/>
                <a:cs typeface="Times New Roman" panose="02020603050405020304" pitchFamily="18" charset="0"/>
              </a:rPr>
              <a:t>more </a:t>
            </a:r>
            <a:r>
              <a:rPr lang="en-GB" sz="1200" dirty="0">
                <a:effectLst/>
                <a:latin typeface="Arial" panose="020B0604020202020204" pitchFamily="34" charset="0"/>
                <a:ea typeface="Calibri" panose="020F0502020204030204" pitchFamily="34" charset="0"/>
                <a:cs typeface="Times New Roman" panose="02020603050405020304" pitchFamily="18" charset="0"/>
              </a:rPr>
              <a:t>likely to include </a:t>
            </a:r>
            <a:r>
              <a:rPr lang="en-GB" sz="1200" dirty="0">
                <a:latin typeface="Arial" panose="020B0604020202020204" pitchFamily="34" charset="0"/>
                <a:ea typeface="Calibri" panose="020F0502020204030204" pitchFamily="34" charset="0"/>
                <a:cs typeface="Times New Roman" panose="02020603050405020304" pitchFamily="18" charset="0"/>
              </a:rPr>
              <a:t>kinship carers</a:t>
            </a:r>
            <a:r>
              <a:rPr lang="en-GB" sz="1200" dirty="0">
                <a:effectLst/>
                <a:latin typeface="Arial" panose="020B0604020202020204" pitchFamily="34" charset="0"/>
                <a:ea typeface="Calibri" panose="020F0502020204030204" pitchFamily="34" charset="0"/>
                <a:cs typeface="Times New Roman" panose="02020603050405020304" pitchFamily="18" charset="0"/>
              </a:rPr>
              <a:t> who do get support. </a:t>
            </a:r>
            <a:endParaRPr lang="en-GB" dirty="0"/>
          </a:p>
        </p:txBody>
      </p:sp>
      <p:sp>
        <p:nvSpPr>
          <p:cNvPr id="4" name="Slide Number Placeholder 3"/>
          <p:cNvSpPr>
            <a:spLocks noGrp="1"/>
          </p:cNvSpPr>
          <p:nvPr>
            <p:ph type="sldNum" sz="quarter" idx="5"/>
          </p:nvPr>
        </p:nvSpPr>
        <p:spPr/>
        <p:txBody>
          <a:bodyPr/>
          <a:lstStyle/>
          <a:p>
            <a:fld id="{42870ECC-793A-484A-A8F8-C69CE9001B89}" type="slidenum">
              <a:rPr lang="en-GB" smtClean="0"/>
              <a:t>8</a:t>
            </a:fld>
            <a:endParaRPr lang="en-GB"/>
          </a:p>
        </p:txBody>
      </p:sp>
    </p:spTree>
    <p:extLst>
      <p:ext uri="{BB962C8B-B14F-4D97-AF65-F5344CB8AC3E}">
        <p14:creationId xmlns:p14="http://schemas.microsoft.com/office/powerpoint/2010/main" val="370603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225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Since 2016 special guardians with a child previously looked after have been eligible to apply to the ASF through the local authority responsible for providing support services.</a:t>
            </a:r>
            <a:r>
              <a:rPr lang="en-GB" sz="1800" dirty="0">
                <a:effectLst/>
                <a:latin typeface="Arial" panose="020B0604020202020204" pitchFamily="34" charset="0"/>
                <a:ea typeface="Calibri" panose="020F0502020204030204" pitchFamily="34" charset="0"/>
                <a:cs typeface="Arial" panose="020B0604020202020204" pitchFamily="34" charset="0"/>
              </a:rPr>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2250"/>
              </a:spcAf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The Covid-19 ASF Scheme was set up during the pandemic to provide extra funding to local authorities and regional adoption agencies to commission a broader scope of support services, such as access to information and advice and peer-to-peer support for adoptive parents and special guardians whose children were previously looked after, in addition to the therapeutic support provided by the core ASF.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Kinship also supports points highlighted in the Review: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‘Top slicing’ of the core ASF for block commissioned early targeted help for SGO families, as this can be more efficient and effective than spot purchasing, benefiting special guardians who are more likely to access support.</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Support directed towards adoptive parents and SGO carers rather than always direct to the child can be important to generate the right environment for children to thrive</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Agencies recognising the value of more preventative forms of support for families, particularly peer support and advice and information</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Developing a regional core offer, which would be particularly relevant for special guardian families where there is much disparity in support between local authorities</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The government has committed to the ASF, which has been consistently under review since its conception, until 2022. Kinship is calling for further reform to better serve the needs of kinship families and recommends: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Funding must be accessible to all special guardians and other kinship families based on their unique needs (only 10-15% of applications are made for special guardians and only for those whose children were previously looked after, which does not reflect the proportion of children on SGO vs AO).</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The fund should be renamed to better reflect those entitled, and should be more widely promoted to relevant parties</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The scope of the ASF should include services that support special guardian families to address their basic needs through one-to-one support e.g. securing housing, to enable them to then access therapeutic interventions, such as complex behaviour-based interventions, when the time is right</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There is a need for a robust monitoring and evaluation programme to measure the impact of support provided by the fund</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2870ECC-793A-484A-A8F8-C69CE9001B89}" type="slidenum">
              <a:rPr lang="en-GB" smtClean="0"/>
              <a:t>9</a:t>
            </a:fld>
            <a:endParaRPr lang="en-GB"/>
          </a:p>
        </p:txBody>
      </p:sp>
    </p:spTree>
    <p:extLst>
      <p:ext uri="{BB962C8B-B14F-4D97-AF65-F5344CB8AC3E}">
        <p14:creationId xmlns:p14="http://schemas.microsoft.com/office/powerpoint/2010/main" val="2002221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DfE has recently revised guidance on the </a:t>
            </a:r>
            <a:r>
              <a:rPr lang="en-GB" sz="1800" u="sng" dirty="0">
                <a:solidFill>
                  <a:srgbClr val="0000FF"/>
                </a:solidFill>
                <a:effectLst/>
                <a:latin typeface="Arial" panose="020B0604020202020204" pitchFamily="34" charset="0"/>
                <a:ea typeface="Calibri" panose="020F0502020204030204" pitchFamily="34" charset="0"/>
                <a:hlinkClick r:id="rId3"/>
              </a:rPr>
              <a:t>effective use and accountability of pupil premium</a:t>
            </a:r>
            <a:r>
              <a:rPr lang="en-GB" sz="1800" dirty="0">
                <a:effectLst/>
                <a:latin typeface="Arial" panose="020B0604020202020204" pitchFamily="34" charset="0"/>
                <a:ea typeface="Calibri" panose="020F0502020204030204" pitchFamily="34" charset="0"/>
              </a:rPr>
              <a:t>. This guidance states that a school’s designated teacher should encourage parents and guardians to be involved in deciding how pupil premium plus is used to support their child, and should be the main contact for queries about its use.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dirty="0">
                <a:effectLst/>
                <a:latin typeface="Arial" panose="020B0604020202020204" pitchFamily="34" charset="0"/>
                <a:ea typeface="Calibri" panose="020F0502020204030204" pitchFamily="34" charset="0"/>
              </a:rPr>
              <a:t>DfE statistics suggest there is more to do to increase take up of pupil premium plus for previously looked-after children.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42870ECC-793A-484A-A8F8-C69CE9001B89}" type="slidenum">
              <a:rPr lang="en-GB" smtClean="0"/>
              <a:t>10</a:t>
            </a:fld>
            <a:endParaRPr lang="en-GB"/>
          </a:p>
        </p:txBody>
      </p:sp>
    </p:spTree>
    <p:extLst>
      <p:ext uri="{BB962C8B-B14F-4D97-AF65-F5344CB8AC3E}">
        <p14:creationId xmlns:p14="http://schemas.microsoft.com/office/powerpoint/2010/main" val="2834302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2250"/>
              </a:spcAf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New report by Prof Joan Hunt </a:t>
            </a:r>
            <a:r>
              <a:rPr lang="en-GB" sz="1800" b="1" dirty="0">
                <a:solidFill>
                  <a:srgbClr val="EC632F"/>
                </a:solidFill>
                <a:effectLst/>
                <a:latin typeface="Raleway" pitchFamily="2" charset="0"/>
                <a:ea typeface="Times New Roman" panose="02020603050405020304" pitchFamily="18" charset="0"/>
                <a:cs typeface="Times New Roman" panose="02020603050405020304" pitchFamily="18" charset="0"/>
                <a:hlinkClick r:id="rId3"/>
              </a:rPr>
              <a:t>Practising in kinship care: the perspectives of social workers. </a:t>
            </a:r>
            <a:r>
              <a:rPr lang="en-GB" sz="1800" b="1" dirty="0">
                <a:solidFill>
                  <a:srgbClr val="EC632F"/>
                </a:solidFill>
                <a:effectLst/>
                <a:latin typeface="Raleway" pitchFamily="2" charset="0"/>
                <a:ea typeface="Times New Roman" panose="02020603050405020304" pitchFamily="18" charset="0"/>
                <a:cs typeface="Times New Roman" panose="02020603050405020304" pitchFamily="18" charset="0"/>
              </a:rPr>
              <a:t>Is </a:t>
            </a:r>
            <a:r>
              <a:rPr lang="en-GB" sz="1800" b="1" dirty="0">
                <a:solidFill>
                  <a:srgbClr val="333333"/>
                </a:solidFill>
                <a:effectLst/>
                <a:latin typeface="Raleway" pitchFamily="2" charset="0"/>
                <a:ea typeface="Times New Roman" panose="02020603050405020304" pitchFamily="18" charset="0"/>
                <a:cs typeface="Times New Roman" panose="02020603050405020304" pitchFamily="18" charset="0"/>
              </a:rPr>
              <a:t>based o</a:t>
            </a: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n the views and experiences of social work practitioners specialising in kinship care and has important implications for policy and practice.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Practitioners spoke extensively about the complexity of kinship care and the challenges of working with families and within systems which are not adequately attuned to the unique characteristics and needs of kinship families.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The report calls for kinship care to be recognised as an entity, a unique form of care requiring policies, systems and practices tailored to its needs. It recommends an end to the ‘square peg in a round hole’ approach of adding kinship care to policies, systems and services that were developed for fostering or adoption.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Forty-two practitioners from 19 local authorities in England and six in Wales took part in the research. Most were either part of a specialist kinship team or had been so in the recent past in their local authorities. Many were part of the long-running Kinship Care Professionals’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Important implications for policy and practice </a:t>
            </a:r>
          </a:p>
          <a:p>
            <a:pPr>
              <a:lnSpc>
                <a:spcPct val="107000"/>
              </a:lnSpc>
              <a:spcAft>
                <a:spcPts val="2250"/>
              </a:spcAf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The report highlights areas of improvement in kinship care policies and practices based on the insights of social work practitioners. According to the professionals in the sector, there is a need to: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Recognise and reflect the uniqueness of kinship care within the child welfare system.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2"/>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Achieve institutional recognition of the unique circumstances of kinship families and a commitment to support them.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3"/>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Recognise and reflect the similarities in the experiences and needs of children requiring any form of substitute care – whatever the legal status of the arrangement.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4"/>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Widen the policy and research focus on special guardianship to encompass all kinship care arrangements. Support should be based on the needs of kinship carers and their children, not by legal status.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5"/>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Work towards greater consistency in the provision of special guardianship support across local authorities; mapping and evaluating different service models.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6"/>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Develop preparation, ‘training’ and peer support groups for kinship carers.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7"/>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Support kinship families to establish and maintain children’s contact with their parents, unless this is demonstrably not in their best interests.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8"/>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Recognise and reflect the complexity of kinship carer assessments: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Allow sufficient time to complete kinship assessments  </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Reaching a shared understanding between local authorities and the courts about what is required in a permanent kinship placement </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Develop a standard approach to untested placements </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Review the assessment and approval of kinship foster carers  </a:t>
            </a:r>
            <a:endParaRPr lang="en-GB"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9"/>
            </a:pPr>
            <a:r>
              <a:rPr lang="en-GB" sz="1800" dirty="0">
                <a:solidFill>
                  <a:srgbClr val="333333"/>
                </a:solidFill>
                <a:effectLst/>
                <a:latin typeface="Raleway" pitchFamily="2" charset="0"/>
                <a:ea typeface="Times New Roman" panose="02020603050405020304" pitchFamily="18" charset="0"/>
                <a:cs typeface="Times New Roman" panose="02020603050405020304" pitchFamily="18" charset="0"/>
              </a:rPr>
              <a:t>Develop and share professional expertise.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2870ECC-793A-484A-A8F8-C69CE9001B89}" type="slidenum">
              <a:rPr lang="en-GB" smtClean="0"/>
              <a:t>11</a:t>
            </a:fld>
            <a:endParaRPr lang="en-GB"/>
          </a:p>
        </p:txBody>
      </p:sp>
    </p:spTree>
    <p:extLst>
      <p:ext uri="{BB962C8B-B14F-4D97-AF65-F5344CB8AC3E}">
        <p14:creationId xmlns:p14="http://schemas.microsoft.com/office/powerpoint/2010/main" val="790884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8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The Local Govt and Social Care Ombudsman has called on Councils to provide the right support and guidance to carers and children subject to Special Guardianship Orders.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18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The Ombudsman’s report, ‘Firm Foundations’ highlights the variety of problems faced by special guardians. It upholds seven out of 10 complaints.</a:t>
            </a:r>
          </a:p>
          <a:p>
            <a:pPr>
              <a:lnSpc>
                <a:spcPct val="107000"/>
              </a:lnSpc>
              <a:spcAft>
                <a:spcPts val="1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Common faults include councils not giving the right advice, including about the financial support available, before people become special guardians – leaving them to make uninformed decisions about the long-term implications.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18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Sometimes children who need the protection of a SGO have additional needs, and the Ombudsman is also seeing problems with councils not getting proper support plans in place, leaving guardians unclear about the support available, and for how long after they become guardians.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18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Other problems the Ombudsman sees include councils incorrectly calculating, changing or cutting special guardianship allowances. In one case, a council wrongly calculated the allowance it paid to scores of families over a number of years.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Public Law Working Group recommendations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 Legal Aid for special guardians  </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4 recommendations for immediate change are: </a:t>
            </a:r>
          </a:p>
          <a:p>
            <a:pPr marL="400050" indent="-400050">
              <a:buAutoNum type="roman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more robust and more comprehensive special guardianship assessments and special guardianship support plans, including a renewed emphasis on (1) the child-special guardian relationship, (2) special guardians caring for children on an interim basis pre-final decision and (3) the provision of support services; </a:t>
            </a:r>
          </a:p>
          <a:p>
            <a:pPr marL="400050" indent="-400050">
              <a:buAutoNum type="roman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better preparation and training for special guardians; </a:t>
            </a:r>
          </a:p>
          <a:p>
            <a:pPr marL="400050" indent="-400050">
              <a:buAutoNum type="roman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reduction in the use of supervision orders with special guardianship orders; </a:t>
            </a:r>
          </a:p>
          <a:p>
            <a:pPr marL="400050" indent="-400050">
              <a:buAutoNum type="roman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renewed emphasis on parental contact</a:t>
            </a:r>
          </a:p>
          <a:p>
            <a:endParaRPr lang="en-GB" sz="1200" dirty="0">
              <a:effectLst/>
              <a:latin typeface="Calibri" panose="020F0502020204030204" pitchFamily="34" charset="0"/>
              <a:cs typeface="Times New Roman" panose="02020603050405020304" pitchFamily="18" charset="0"/>
            </a:endParaRPr>
          </a:p>
          <a:p>
            <a:r>
              <a:rPr lang="en-GB" sz="1200" dirty="0" err="1">
                <a:effectLst/>
                <a:latin typeface="Calibri" panose="020F0502020204030204" pitchFamily="34" charset="0"/>
                <a:cs typeface="Times New Roman" panose="02020603050405020304" pitchFamily="18" charset="0"/>
              </a:rPr>
              <a:t>MoJ</a:t>
            </a:r>
            <a:r>
              <a:rPr lang="en-GB" sz="1200" dirty="0">
                <a:effectLst/>
                <a:latin typeface="Calibri" panose="020F0502020204030204" pitchFamily="34" charset="0"/>
                <a:cs typeface="Times New Roman" panose="02020603050405020304" pitchFamily="18" charset="0"/>
              </a:rPr>
              <a:t> – Legal Aid should be available for SGs </a:t>
            </a:r>
            <a:endParaRPr lang="en-GB" dirty="0"/>
          </a:p>
          <a:p>
            <a:endParaRPr lang="en-GB" dirty="0"/>
          </a:p>
        </p:txBody>
      </p:sp>
      <p:sp>
        <p:nvSpPr>
          <p:cNvPr id="4" name="Slide Number Placeholder 3"/>
          <p:cNvSpPr>
            <a:spLocks noGrp="1"/>
          </p:cNvSpPr>
          <p:nvPr>
            <p:ph type="sldNum" sz="quarter" idx="5"/>
          </p:nvPr>
        </p:nvSpPr>
        <p:spPr/>
        <p:txBody>
          <a:bodyPr/>
          <a:lstStyle/>
          <a:p>
            <a:fld id="{42870ECC-793A-484A-A8F8-C69CE9001B89}" type="slidenum">
              <a:rPr lang="en-GB" smtClean="0"/>
              <a:t>12</a:t>
            </a:fld>
            <a:endParaRPr lang="en-GB"/>
          </a:p>
        </p:txBody>
      </p:sp>
    </p:spTree>
    <p:extLst>
      <p:ext uri="{BB962C8B-B14F-4D97-AF65-F5344CB8AC3E}">
        <p14:creationId xmlns:p14="http://schemas.microsoft.com/office/powerpoint/2010/main" val="299876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203E9-2451-44F9-AF4E-3748E0D99A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96CF98-62DB-4B8E-8045-2820CF6EC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A3869A-1A77-4D11-A476-6905D6E2A6E8}"/>
              </a:ext>
            </a:extLst>
          </p:cNvPr>
          <p:cNvSpPr>
            <a:spLocks noGrp="1"/>
          </p:cNvSpPr>
          <p:nvPr>
            <p:ph type="dt" sz="half" idx="10"/>
          </p:nvPr>
        </p:nvSpPr>
        <p:spPr/>
        <p:txBody>
          <a:bodyPr/>
          <a:lstStyle/>
          <a:p>
            <a:fld id="{35181811-0807-490E-AA96-579A78E2E387}" type="datetimeFigureOut">
              <a:rPr lang="en-GB" smtClean="0"/>
              <a:t>30/11/2021</a:t>
            </a:fld>
            <a:endParaRPr lang="en-GB"/>
          </a:p>
        </p:txBody>
      </p:sp>
      <p:sp>
        <p:nvSpPr>
          <p:cNvPr id="5" name="Footer Placeholder 4">
            <a:extLst>
              <a:ext uri="{FF2B5EF4-FFF2-40B4-BE49-F238E27FC236}">
                <a16:creationId xmlns:a16="http://schemas.microsoft.com/office/drawing/2014/main" id="{09304092-25D8-4A22-A0BD-F9500535EC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387A16-5665-4A48-AE50-7B1A9BAE1BB2}"/>
              </a:ext>
            </a:extLst>
          </p:cNvPr>
          <p:cNvSpPr>
            <a:spLocks noGrp="1"/>
          </p:cNvSpPr>
          <p:nvPr>
            <p:ph type="sldNum" sz="quarter" idx="12"/>
          </p:nvPr>
        </p:nvSpPr>
        <p:spPr/>
        <p:txBody>
          <a:bodyPr/>
          <a:lstStyle/>
          <a:p>
            <a:fld id="{4A253101-54E5-408A-8824-B58473920CA7}" type="slidenum">
              <a:rPr lang="en-GB" smtClean="0"/>
              <a:t>‹#›</a:t>
            </a:fld>
            <a:endParaRPr lang="en-GB"/>
          </a:p>
        </p:txBody>
      </p:sp>
    </p:spTree>
    <p:extLst>
      <p:ext uri="{BB962C8B-B14F-4D97-AF65-F5344CB8AC3E}">
        <p14:creationId xmlns:p14="http://schemas.microsoft.com/office/powerpoint/2010/main" val="408125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1BFC-3E9D-4F99-A18F-4C5A00C79D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6C89D9-1C31-413E-8427-CFAB018EB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68280E-EC2A-46A8-9E94-F6B928631D88}"/>
              </a:ext>
            </a:extLst>
          </p:cNvPr>
          <p:cNvSpPr>
            <a:spLocks noGrp="1"/>
          </p:cNvSpPr>
          <p:nvPr>
            <p:ph type="dt" sz="half" idx="10"/>
          </p:nvPr>
        </p:nvSpPr>
        <p:spPr/>
        <p:txBody>
          <a:bodyPr/>
          <a:lstStyle/>
          <a:p>
            <a:fld id="{35181811-0807-490E-AA96-579A78E2E387}" type="datetimeFigureOut">
              <a:rPr lang="en-GB" smtClean="0"/>
              <a:t>30/11/2021</a:t>
            </a:fld>
            <a:endParaRPr lang="en-GB"/>
          </a:p>
        </p:txBody>
      </p:sp>
      <p:sp>
        <p:nvSpPr>
          <p:cNvPr id="5" name="Footer Placeholder 4">
            <a:extLst>
              <a:ext uri="{FF2B5EF4-FFF2-40B4-BE49-F238E27FC236}">
                <a16:creationId xmlns:a16="http://schemas.microsoft.com/office/drawing/2014/main" id="{E6028676-9B64-43AA-842F-69ADF6201D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3BF47C-2C82-45BD-AED3-E62BA795FCDC}"/>
              </a:ext>
            </a:extLst>
          </p:cNvPr>
          <p:cNvSpPr>
            <a:spLocks noGrp="1"/>
          </p:cNvSpPr>
          <p:nvPr>
            <p:ph type="sldNum" sz="quarter" idx="12"/>
          </p:nvPr>
        </p:nvSpPr>
        <p:spPr/>
        <p:txBody>
          <a:bodyPr/>
          <a:lstStyle/>
          <a:p>
            <a:fld id="{4A253101-54E5-408A-8824-B58473920CA7}" type="slidenum">
              <a:rPr lang="en-GB" smtClean="0"/>
              <a:t>‹#›</a:t>
            </a:fld>
            <a:endParaRPr lang="en-GB"/>
          </a:p>
        </p:txBody>
      </p:sp>
    </p:spTree>
    <p:extLst>
      <p:ext uri="{BB962C8B-B14F-4D97-AF65-F5344CB8AC3E}">
        <p14:creationId xmlns:p14="http://schemas.microsoft.com/office/powerpoint/2010/main" val="374671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CB14F6-15D2-4421-BDA8-08C0DE7248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A93687-B94F-4174-A124-DE1671C6E7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353065-B39A-407D-8F6F-C8EBAEE14A64}"/>
              </a:ext>
            </a:extLst>
          </p:cNvPr>
          <p:cNvSpPr>
            <a:spLocks noGrp="1"/>
          </p:cNvSpPr>
          <p:nvPr>
            <p:ph type="dt" sz="half" idx="10"/>
          </p:nvPr>
        </p:nvSpPr>
        <p:spPr/>
        <p:txBody>
          <a:bodyPr/>
          <a:lstStyle/>
          <a:p>
            <a:fld id="{35181811-0807-490E-AA96-579A78E2E387}" type="datetimeFigureOut">
              <a:rPr lang="en-GB" smtClean="0"/>
              <a:t>30/11/2021</a:t>
            </a:fld>
            <a:endParaRPr lang="en-GB"/>
          </a:p>
        </p:txBody>
      </p:sp>
      <p:sp>
        <p:nvSpPr>
          <p:cNvPr id="5" name="Footer Placeholder 4">
            <a:extLst>
              <a:ext uri="{FF2B5EF4-FFF2-40B4-BE49-F238E27FC236}">
                <a16:creationId xmlns:a16="http://schemas.microsoft.com/office/drawing/2014/main" id="{438E6A52-36AC-4BC7-8EB7-1F3AA9E6A3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1D02ED-5A9F-471D-97F0-E0A0E6ED9C2C}"/>
              </a:ext>
            </a:extLst>
          </p:cNvPr>
          <p:cNvSpPr>
            <a:spLocks noGrp="1"/>
          </p:cNvSpPr>
          <p:nvPr>
            <p:ph type="sldNum" sz="quarter" idx="12"/>
          </p:nvPr>
        </p:nvSpPr>
        <p:spPr/>
        <p:txBody>
          <a:bodyPr/>
          <a:lstStyle/>
          <a:p>
            <a:fld id="{4A253101-54E5-408A-8824-B58473920CA7}" type="slidenum">
              <a:rPr lang="en-GB" smtClean="0"/>
              <a:t>‹#›</a:t>
            </a:fld>
            <a:endParaRPr lang="en-GB"/>
          </a:p>
        </p:txBody>
      </p:sp>
    </p:spTree>
    <p:extLst>
      <p:ext uri="{BB962C8B-B14F-4D97-AF65-F5344CB8AC3E}">
        <p14:creationId xmlns:p14="http://schemas.microsoft.com/office/powerpoint/2010/main" val="1091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7825-BDD2-41BC-9933-F19987394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87EA48-4DDC-4B09-9D2D-A3EB2857A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442455-59BD-4BCD-B76B-632B1E75B8D8}"/>
              </a:ext>
            </a:extLst>
          </p:cNvPr>
          <p:cNvSpPr>
            <a:spLocks noGrp="1"/>
          </p:cNvSpPr>
          <p:nvPr>
            <p:ph type="dt" sz="half" idx="10"/>
          </p:nvPr>
        </p:nvSpPr>
        <p:spPr/>
        <p:txBody>
          <a:bodyPr/>
          <a:lstStyle/>
          <a:p>
            <a:fld id="{1CE90406-A7F4-41EC-92BF-647DEC76BF16}" type="datetimeFigureOut">
              <a:rPr lang="en-GB" smtClean="0"/>
              <a:t>30/11/2021</a:t>
            </a:fld>
            <a:endParaRPr lang="en-GB"/>
          </a:p>
        </p:txBody>
      </p:sp>
      <p:sp>
        <p:nvSpPr>
          <p:cNvPr id="5" name="Footer Placeholder 4">
            <a:extLst>
              <a:ext uri="{FF2B5EF4-FFF2-40B4-BE49-F238E27FC236}">
                <a16:creationId xmlns:a16="http://schemas.microsoft.com/office/drawing/2014/main" id="{8BC6ED95-21A8-4242-986C-272E0225A8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CD4B58-A169-4F6E-8500-27FF8CA8FD15}"/>
              </a:ext>
            </a:extLst>
          </p:cNvPr>
          <p:cNvSpPr>
            <a:spLocks noGrp="1"/>
          </p:cNvSpPr>
          <p:nvPr>
            <p:ph type="sldNum" sz="quarter" idx="12"/>
          </p:nvPr>
        </p:nvSpPr>
        <p:spPr/>
        <p:txBody>
          <a:bodyPr/>
          <a:lstStyle/>
          <a:p>
            <a:fld id="{18EB4EC5-AAC5-4AB4-A3F7-728F0DB57563}" type="slidenum">
              <a:rPr lang="en-GB" smtClean="0"/>
              <a:t>‹#›</a:t>
            </a:fld>
            <a:endParaRPr lang="en-GB"/>
          </a:p>
        </p:txBody>
      </p:sp>
    </p:spTree>
    <p:extLst>
      <p:ext uri="{BB962C8B-B14F-4D97-AF65-F5344CB8AC3E}">
        <p14:creationId xmlns:p14="http://schemas.microsoft.com/office/powerpoint/2010/main" val="3936818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FB21-FB6E-4DCF-BC34-D84AEF2AA4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293DD7-AB44-4AFC-A598-5AB0506F7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412F88-0087-4F8B-9E98-38101A85B971}"/>
              </a:ext>
            </a:extLst>
          </p:cNvPr>
          <p:cNvSpPr>
            <a:spLocks noGrp="1"/>
          </p:cNvSpPr>
          <p:nvPr>
            <p:ph type="dt" sz="half" idx="10"/>
          </p:nvPr>
        </p:nvSpPr>
        <p:spPr/>
        <p:txBody>
          <a:bodyPr/>
          <a:lstStyle/>
          <a:p>
            <a:fld id="{1CE90406-A7F4-41EC-92BF-647DEC76BF16}" type="datetimeFigureOut">
              <a:rPr lang="en-GB" smtClean="0"/>
              <a:t>30/11/2021</a:t>
            </a:fld>
            <a:endParaRPr lang="en-GB"/>
          </a:p>
        </p:txBody>
      </p:sp>
      <p:sp>
        <p:nvSpPr>
          <p:cNvPr id="5" name="Footer Placeholder 4">
            <a:extLst>
              <a:ext uri="{FF2B5EF4-FFF2-40B4-BE49-F238E27FC236}">
                <a16:creationId xmlns:a16="http://schemas.microsoft.com/office/drawing/2014/main" id="{80A6F8E7-6AA6-428A-BA4F-5FED930083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EC9A17-DB9D-47D6-9E35-883F6439E62B}"/>
              </a:ext>
            </a:extLst>
          </p:cNvPr>
          <p:cNvSpPr>
            <a:spLocks noGrp="1"/>
          </p:cNvSpPr>
          <p:nvPr>
            <p:ph type="sldNum" sz="quarter" idx="12"/>
          </p:nvPr>
        </p:nvSpPr>
        <p:spPr/>
        <p:txBody>
          <a:bodyPr/>
          <a:lstStyle/>
          <a:p>
            <a:fld id="{18EB4EC5-AAC5-4AB4-A3F7-728F0DB57563}" type="slidenum">
              <a:rPr lang="en-GB" smtClean="0"/>
              <a:t>‹#›</a:t>
            </a:fld>
            <a:endParaRPr lang="en-GB"/>
          </a:p>
        </p:txBody>
      </p:sp>
    </p:spTree>
    <p:extLst>
      <p:ext uri="{BB962C8B-B14F-4D97-AF65-F5344CB8AC3E}">
        <p14:creationId xmlns:p14="http://schemas.microsoft.com/office/powerpoint/2010/main" val="3458501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83D7-819C-43A3-B09D-5899915233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4EFEAF0-9C2C-47F2-829C-A89E165EE4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7E2D17-7E71-462E-AEB9-BFEA95418F3A}"/>
              </a:ext>
            </a:extLst>
          </p:cNvPr>
          <p:cNvSpPr>
            <a:spLocks noGrp="1"/>
          </p:cNvSpPr>
          <p:nvPr>
            <p:ph type="dt" sz="half" idx="10"/>
          </p:nvPr>
        </p:nvSpPr>
        <p:spPr/>
        <p:txBody>
          <a:bodyPr/>
          <a:lstStyle/>
          <a:p>
            <a:fld id="{1CE90406-A7F4-41EC-92BF-647DEC76BF16}" type="datetimeFigureOut">
              <a:rPr lang="en-GB" smtClean="0"/>
              <a:t>30/11/2021</a:t>
            </a:fld>
            <a:endParaRPr lang="en-GB"/>
          </a:p>
        </p:txBody>
      </p:sp>
      <p:sp>
        <p:nvSpPr>
          <p:cNvPr id="5" name="Footer Placeholder 4">
            <a:extLst>
              <a:ext uri="{FF2B5EF4-FFF2-40B4-BE49-F238E27FC236}">
                <a16:creationId xmlns:a16="http://schemas.microsoft.com/office/drawing/2014/main" id="{DA1A2CEA-4B9C-4C7E-ADF7-A51B86A3BE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52A21F-0224-4308-8EC7-4474B335F9A5}"/>
              </a:ext>
            </a:extLst>
          </p:cNvPr>
          <p:cNvSpPr>
            <a:spLocks noGrp="1"/>
          </p:cNvSpPr>
          <p:nvPr>
            <p:ph type="sldNum" sz="quarter" idx="12"/>
          </p:nvPr>
        </p:nvSpPr>
        <p:spPr/>
        <p:txBody>
          <a:bodyPr/>
          <a:lstStyle/>
          <a:p>
            <a:fld id="{18EB4EC5-AAC5-4AB4-A3F7-728F0DB57563}" type="slidenum">
              <a:rPr lang="en-GB" smtClean="0"/>
              <a:t>‹#›</a:t>
            </a:fld>
            <a:endParaRPr lang="en-GB"/>
          </a:p>
        </p:txBody>
      </p:sp>
    </p:spTree>
    <p:extLst>
      <p:ext uri="{BB962C8B-B14F-4D97-AF65-F5344CB8AC3E}">
        <p14:creationId xmlns:p14="http://schemas.microsoft.com/office/powerpoint/2010/main" val="390245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6423-AC07-4360-9388-8FF197496A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C37A72-9BFE-4AF4-946F-F92631FCAE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5AF165-8E78-47EF-9C0F-515C21AFAC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474BB8-6460-4FEA-AE15-78F124F86539}"/>
              </a:ext>
            </a:extLst>
          </p:cNvPr>
          <p:cNvSpPr>
            <a:spLocks noGrp="1"/>
          </p:cNvSpPr>
          <p:nvPr>
            <p:ph type="dt" sz="half" idx="10"/>
          </p:nvPr>
        </p:nvSpPr>
        <p:spPr/>
        <p:txBody>
          <a:bodyPr/>
          <a:lstStyle/>
          <a:p>
            <a:fld id="{1CE90406-A7F4-41EC-92BF-647DEC76BF16}" type="datetimeFigureOut">
              <a:rPr lang="en-GB" smtClean="0"/>
              <a:t>30/11/2021</a:t>
            </a:fld>
            <a:endParaRPr lang="en-GB"/>
          </a:p>
        </p:txBody>
      </p:sp>
      <p:sp>
        <p:nvSpPr>
          <p:cNvPr id="6" name="Footer Placeholder 5">
            <a:extLst>
              <a:ext uri="{FF2B5EF4-FFF2-40B4-BE49-F238E27FC236}">
                <a16:creationId xmlns:a16="http://schemas.microsoft.com/office/drawing/2014/main" id="{3C173AC5-42ED-46DB-B185-53C3046FD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F73F8F-07B6-4344-BE22-B10F08AC9000}"/>
              </a:ext>
            </a:extLst>
          </p:cNvPr>
          <p:cNvSpPr>
            <a:spLocks noGrp="1"/>
          </p:cNvSpPr>
          <p:nvPr>
            <p:ph type="sldNum" sz="quarter" idx="12"/>
          </p:nvPr>
        </p:nvSpPr>
        <p:spPr/>
        <p:txBody>
          <a:bodyPr/>
          <a:lstStyle/>
          <a:p>
            <a:fld id="{18EB4EC5-AAC5-4AB4-A3F7-728F0DB57563}" type="slidenum">
              <a:rPr lang="en-GB" smtClean="0"/>
              <a:t>‹#›</a:t>
            </a:fld>
            <a:endParaRPr lang="en-GB"/>
          </a:p>
        </p:txBody>
      </p:sp>
    </p:spTree>
    <p:extLst>
      <p:ext uri="{BB962C8B-B14F-4D97-AF65-F5344CB8AC3E}">
        <p14:creationId xmlns:p14="http://schemas.microsoft.com/office/powerpoint/2010/main" val="3506243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3353-DBEA-49BA-BE57-1F84AF6D50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33B525-3EA3-4EF7-82E1-7702C5E15D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294419-270A-4826-8031-CBFF60EA1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C47F3D-505F-4441-A614-77B020A4A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6BED53-D35C-42C5-A913-E1B334BDA2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2EF84D-A717-4390-9E88-F3AD9EE223AF}"/>
              </a:ext>
            </a:extLst>
          </p:cNvPr>
          <p:cNvSpPr>
            <a:spLocks noGrp="1"/>
          </p:cNvSpPr>
          <p:nvPr>
            <p:ph type="dt" sz="half" idx="10"/>
          </p:nvPr>
        </p:nvSpPr>
        <p:spPr/>
        <p:txBody>
          <a:bodyPr/>
          <a:lstStyle/>
          <a:p>
            <a:fld id="{1CE90406-A7F4-41EC-92BF-647DEC76BF16}" type="datetimeFigureOut">
              <a:rPr lang="en-GB" smtClean="0"/>
              <a:t>30/11/2021</a:t>
            </a:fld>
            <a:endParaRPr lang="en-GB"/>
          </a:p>
        </p:txBody>
      </p:sp>
      <p:sp>
        <p:nvSpPr>
          <p:cNvPr id="8" name="Footer Placeholder 7">
            <a:extLst>
              <a:ext uri="{FF2B5EF4-FFF2-40B4-BE49-F238E27FC236}">
                <a16:creationId xmlns:a16="http://schemas.microsoft.com/office/drawing/2014/main" id="{2E46790F-B52A-405C-B1B2-0459FD925E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9E3C32-AC28-4BCE-A578-29B687CD67DB}"/>
              </a:ext>
            </a:extLst>
          </p:cNvPr>
          <p:cNvSpPr>
            <a:spLocks noGrp="1"/>
          </p:cNvSpPr>
          <p:nvPr>
            <p:ph type="sldNum" sz="quarter" idx="12"/>
          </p:nvPr>
        </p:nvSpPr>
        <p:spPr/>
        <p:txBody>
          <a:bodyPr/>
          <a:lstStyle/>
          <a:p>
            <a:fld id="{18EB4EC5-AAC5-4AB4-A3F7-728F0DB57563}" type="slidenum">
              <a:rPr lang="en-GB" smtClean="0"/>
              <a:t>‹#›</a:t>
            </a:fld>
            <a:endParaRPr lang="en-GB"/>
          </a:p>
        </p:txBody>
      </p:sp>
    </p:spTree>
    <p:extLst>
      <p:ext uri="{BB962C8B-B14F-4D97-AF65-F5344CB8AC3E}">
        <p14:creationId xmlns:p14="http://schemas.microsoft.com/office/powerpoint/2010/main" val="646381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A894-C0C4-4C10-BC04-4780D3F1E3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D92198-47EA-46F1-B09F-4B4540F2A8B8}"/>
              </a:ext>
            </a:extLst>
          </p:cNvPr>
          <p:cNvSpPr>
            <a:spLocks noGrp="1"/>
          </p:cNvSpPr>
          <p:nvPr>
            <p:ph type="dt" sz="half" idx="10"/>
          </p:nvPr>
        </p:nvSpPr>
        <p:spPr/>
        <p:txBody>
          <a:bodyPr/>
          <a:lstStyle/>
          <a:p>
            <a:fld id="{1CE90406-A7F4-41EC-92BF-647DEC76BF16}" type="datetimeFigureOut">
              <a:rPr lang="en-GB" smtClean="0"/>
              <a:t>30/11/2021</a:t>
            </a:fld>
            <a:endParaRPr lang="en-GB"/>
          </a:p>
        </p:txBody>
      </p:sp>
      <p:sp>
        <p:nvSpPr>
          <p:cNvPr id="4" name="Footer Placeholder 3">
            <a:extLst>
              <a:ext uri="{FF2B5EF4-FFF2-40B4-BE49-F238E27FC236}">
                <a16:creationId xmlns:a16="http://schemas.microsoft.com/office/drawing/2014/main" id="{EE7749AD-FF7E-4C1B-AF8B-C7964483E6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F7EA87-05BF-444F-A384-B00234671826}"/>
              </a:ext>
            </a:extLst>
          </p:cNvPr>
          <p:cNvSpPr>
            <a:spLocks noGrp="1"/>
          </p:cNvSpPr>
          <p:nvPr>
            <p:ph type="sldNum" sz="quarter" idx="12"/>
          </p:nvPr>
        </p:nvSpPr>
        <p:spPr/>
        <p:txBody>
          <a:bodyPr/>
          <a:lstStyle/>
          <a:p>
            <a:fld id="{18EB4EC5-AAC5-4AB4-A3F7-728F0DB57563}" type="slidenum">
              <a:rPr lang="en-GB" smtClean="0"/>
              <a:t>‹#›</a:t>
            </a:fld>
            <a:endParaRPr lang="en-GB"/>
          </a:p>
        </p:txBody>
      </p:sp>
    </p:spTree>
    <p:extLst>
      <p:ext uri="{BB962C8B-B14F-4D97-AF65-F5344CB8AC3E}">
        <p14:creationId xmlns:p14="http://schemas.microsoft.com/office/powerpoint/2010/main" val="1911893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1FA061-AF9E-4DBF-8999-AB88FD3BD131}"/>
              </a:ext>
            </a:extLst>
          </p:cNvPr>
          <p:cNvSpPr>
            <a:spLocks noGrp="1"/>
          </p:cNvSpPr>
          <p:nvPr>
            <p:ph type="dt" sz="half" idx="10"/>
          </p:nvPr>
        </p:nvSpPr>
        <p:spPr/>
        <p:txBody>
          <a:bodyPr/>
          <a:lstStyle/>
          <a:p>
            <a:fld id="{1CE90406-A7F4-41EC-92BF-647DEC76BF16}" type="datetimeFigureOut">
              <a:rPr lang="en-GB" smtClean="0"/>
              <a:t>30/11/2021</a:t>
            </a:fld>
            <a:endParaRPr lang="en-GB"/>
          </a:p>
        </p:txBody>
      </p:sp>
      <p:sp>
        <p:nvSpPr>
          <p:cNvPr id="3" name="Footer Placeholder 2">
            <a:extLst>
              <a:ext uri="{FF2B5EF4-FFF2-40B4-BE49-F238E27FC236}">
                <a16:creationId xmlns:a16="http://schemas.microsoft.com/office/drawing/2014/main" id="{39792704-4EDF-4AE3-8487-369D9A84AC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5E4A1F-FCA9-437D-B823-A9164F1318C3}"/>
              </a:ext>
            </a:extLst>
          </p:cNvPr>
          <p:cNvSpPr>
            <a:spLocks noGrp="1"/>
          </p:cNvSpPr>
          <p:nvPr>
            <p:ph type="sldNum" sz="quarter" idx="12"/>
          </p:nvPr>
        </p:nvSpPr>
        <p:spPr/>
        <p:txBody>
          <a:bodyPr/>
          <a:lstStyle/>
          <a:p>
            <a:fld id="{18EB4EC5-AAC5-4AB4-A3F7-728F0DB57563}" type="slidenum">
              <a:rPr lang="en-GB" smtClean="0"/>
              <a:t>‹#›</a:t>
            </a:fld>
            <a:endParaRPr lang="en-GB"/>
          </a:p>
        </p:txBody>
      </p:sp>
    </p:spTree>
    <p:extLst>
      <p:ext uri="{BB962C8B-B14F-4D97-AF65-F5344CB8AC3E}">
        <p14:creationId xmlns:p14="http://schemas.microsoft.com/office/powerpoint/2010/main" val="3602005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C197-5E12-4623-815D-62E559CEC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F1B9CA-CF54-4FF8-B2AF-95D0A3005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B807FF-DF6B-4B9E-9EBA-F23B95E4E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6FFE7-0B83-4A3E-979C-614B5D20F947}"/>
              </a:ext>
            </a:extLst>
          </p:cNvPr>
          <p:cNvSpPr>
            <a:spLocks noGrp="1"/>
          </p:cNvSpPr>
          <p:nvPr>
            <p:ph type="dt" sz="half" idx="10"/>
          </p:nvPr>
        </p:nvSpPr>
        <p:spPr/>
        <p:txBody>
          <a:bodyPr/>
          <a:lstStyle/>
          <a:p>
            <a:fld id="{1CE90406-A7F4-41EC-92BF-647DEC76BF16}" type="datetimeFigureOut">
              <a:rPr lang="en-GB" smtClean="0"/>
              <a:t>30/11/2021</a:t>
            </a:fld>
            <a:endParaRPr lang="en-GB"/>
          </a:p>
        </p:txBody>
      </p:sp>
      <p:sp>
        <p:nvSpPr>
          <p:cNvPr id="6" name="Footer Placeholder 5">
            <a:extLst>
              <a:ext uri="{FF2B5EF4-FFF2-40B4-BE49-F238E27FC236}">
                <a16:creationId xmlns:a16="http://schemas.microsoft.com/office/drawing/2014/main" id="{5B4A558E-4658-45BD-BEA9-7F1362171F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247F88-1DCC-41B1-A0E9-2B3374F5F327}"/>
              </a:ext>
            </a:extLst>
          </p:cNvPr>
          <p:cNvSpPr>
            <a:spLocks noGrp="1"/>
          </p:cNvSpPr>
          <p:nvPr>
            <p:ph type="sldNum" sz="quarter" idx="12"/>
          </p:nvPr>
        </p:nvSpPr>
        <p:spPr/>
        <p:txBody>
          <a:bodyPr/>
          <a:lstStyle/>
          <a:p>
            <a:fld id="{18EB4EC5-AAC5-4AB4-A3F7-728F0DB57563}" type="slidenum">
              <a:rPr lang="en-GB" smtClean="0"/>
              <a:t>‹#›</a:t>
            </a:fld>
            <a:endParaRPr lang="en-GB"/>
          </a:p>
        </p:txBody>
      </p:sp>
    </p:spTree>
    <p:extLst>
      <p:ext uri="{BB962C8B-B14F-4D97-AF65-F5344CB8AC3E}">
        <p14:creationId xmlns:p14="http://schemas.microsoft.com/office/powerpoint/2010/main" val="27244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A8E0-E254-48F7-96E2-E9ADFC2A4F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A110C1-7618-4781-B261-8CD67E179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04E026-3F37-485B-B4B2-A9984FFC77DB}"/>
              </a:ext>
            </a:extLst>
          </p:cNvPr>
          <p:cNvSpPr>
            <a:spLocks noGrp="1"/>
          </p:cNvSpPr>
          <p:nvPr>
            <p:ph type="dt" sz="half" idx="10"/>
          </p:nvPr>
        </p:nvSpPr>
        <p:spPr/>
        <p:txBody>
          <a:bodyPr/>
          <a:lstStyle/>
          <a:p>
            <a:fld id="{35181811-0807-490E-AA96-579A78E2E387}" type="datetimeFigureOut">
              <a:rPr lang="en-GB" smtClean="0"/>
              <a:t>30/11/2021</a:t>
            </a:fld>
            <a:endParaRPr lang="en-GB"/>
          </a:p>
        </p:txBody>
      </p:sp>
      <p:sp>
        <p:nvSpPr>
          <p:cNvPr id="5" name="Footer Placeholder 4">
            <a:extLst>
              <a:ext uri="{FF2B5EF4-FFF2-40B4-BE49-F238E27FC236}">
                <a16:creationId xmlns:a16="http://schemas.microsoft.com/office/drawing/2014/main" id="{A2BA16B2-A5A6-45A6-B7C3-4921FF8C01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8A5C0E-A874-4C63-B485-83114E35AFA1}"/>
              </a:ext>
            </a:extLst>
          </p:cNvPr>
          <p:cNvSpPr>
            <a:spLocks noGrp="1"/>
          </p:cNvSpPr>
          <p:nvPr>
            <p:ph type="sldNum" sz="quarter" idx="12"/>
          </p:nvPr>
        </p:nvSpPr>
        <p:spPr/>
        <p:txBody>
          <a:bodyPr/>
          <a:lstStyle/>
          <a:p>
            <a:fld id="{4A253101-54E5-408A-8824-B58473920CA7}" type="slidenum">
              <a:rPr lang="en-GB" smtClean="0"/>
              <a:t>‹#›</a:t>
            </a:fld>
            <a:endParaRPr lang="en-GB"/>
          </a:p>
        </p:txBody>
      </p:sp>
    </p:spTree>
    <p:extLst>
      <p:ext uri="{BB962C8B-B14F-4D97-AF65-F5344CB8AC3E}">
        <p14:creationId xmlns:p14="http://schemas.microsoft.com/office/powerpoint/2010/main" val="2510422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CAC9-C641-4F26-9EFD-4EFC1DB34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D7A475-4729-4E70-ABFC-5F7ACABB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3D44E8-EE32-422E-927D-E2CC0B160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9EAC7-5B57-4D10-A5DB-8807EBFBDBF3}"/>
              </a:ext>
            </a:extLst>
          </p:cNvPr>
          <p:cNvSpPr>
            <a:spLocks noGrp="1"/>
          </p:cNvSpPr>
          <p:nvPr>
            <p:ph type="dt" sz="half" idx="10"/>
          </p:nvPr>
        </p:nvSpPr>
        <p:spPr/>
        <p:txBody>
          <a:bodyPr/>
          <a:lstStyle/>
          <a:p>
            <a:fld id="{1CE90406-A7F4-41EC-92BF-647DEC76BF16}" type="datetimeFigureOut">
              <a:rPr lang="en-GB" smtClean="0"/>
              <a:t>30/11/2021</a:t>
            </a:fld>
            <a:endParaRPr lang="en-GB"/>
          </a:p>
        </p:txBody>
      </p:sp>
      <p:sp>
        <p:nvSpPr>
          <p:cNvPr id="6" name="Footer Placeholder 5">
            <a:extLst>
              <a:ext uri="{FF2B5EF4-FFF2-40B4-BE49-F238E27FC236}">
                <a16:creationId xmlns:a16="http://schemas.microsoft.com/office/drawing/2014/main" id="{F00B5D64-9FB3-4C27-8460-7E05869858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4ED357-D496-4382-B474-DA6F2FA634A6}"/>
              </a:ext>
            </a:extLst>
          </p:cNvPr>
          <p:cNvSpPr>
            <a:spLocks noGrp="1"/>
          </p:cNvSpPr>
          <p:nvPr>
            <p:ph type="sldNum" sz="quarter" idx="12"/>
          </p:nvPr>
        </p:nvSpPr>
        <p:spPr/>
        <p:txBody>
          <a:bodyPr/>
          <a:lstStyle/>
          <a:p>
            <a:fld id="{18EB4EC5-AAC5-4AB4-A3F7-728F0DB57563}" type="slidenum">
              <a:rPr lang="en-GB" smtClean="0"/>
              <a:t>‹#›</a:t>
            </a:fld>
            <a:endParaRPr lang="en-GB"/>
          </a:p>
        </p:txBody>
      </p:sp>
    </p:spTree>
    <p:extLst>
      <p:ext uri="{BB962C8B-B14F-4D97-AF65-F5344CB8AC3E}">
        <p14:creationId xmlns:p14="http://schemas.microsoft.com/office/powerpoint/2010/main" val="1515766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CD38-FB32-4A7B-943D-005239D6CC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4A7648-D0CB-40A8-B1FB-E11756D4EE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058DD7-4B4D-4F3D-B3EF-2D6142A97198}"/>
              </a:ext>
            </a:extLst>
          </p:cNvPr>
          <p:cNvSpPr>
            <a:spLocks noGrp="1"/>
          </p:cNvSpPr>
          <p:nvPr>
            <p:ph type="dt" sz="half" idx="10"/>
          </p:nvPr>
        </p:nvSpPr>
        <p:spPr/>
        <p:txBody>
          <a:bodyPr/>
          <a:lstStyle/>
          <a:p>
            <a:fld id="{1CE90406-A7F4-41EC-92BF-647DEC76BF16}" type="datetimeFigureOut">
              <a:rPr lang="en-GB" smtClean="0"/>
              <a:t>30/11/2021</a:t>
            </a:fld>
            <a:endParaRPr lang="en-GB"/>
          </a:p>
        </p:txBody>
      </p:sp>
      <p:sp>
        <p:nvSpPr>
          <p:cNvPr id="5" name="Footer Placeholder 4">
            <a:extLst>
              <a:ext uri="{FF2B5EF4-FFF2-40B4-BE49-F238E27FC236}">
                <a16:creationId xmlns:a16="http://schemas.microsoft.com/office/drawing/2014/main" id="{498F729F-82F4-498D-A1CB-8D1FF65515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AC10D1-8B09-4547-8C42-3AFCC03FD011}"/>
              </a:ext>
            </a:extLst>
          </p:cNvPr>
          <p:cNvSpPr>
            <a:spLocks noGrp="1"/>
          </p:cNvSpPr>
          <p:nvPr>
            <p:ph type="sldNum" sz="quarter" idx="12"/>
          </p:nvPr>
        </p:nvSpPr>
        <p:spPr/>
        <p:txBody>
          <a:bodyPr/>
          <a:lstStyle/>
          <a:p>
            <a:fld id="{18EB4EC5-AAC5-4AB4-A3F7-728F0DB57563}" type="slidenum">
              <a:rPr lang="en-GB" smtClean="0"/>
              <a:t>‹#›</a:t>
            </a:fld>
            <a:endParaRPr lang="en-GB"/>
          </a:p>
        </p:txBody>
      </p:sp>
    </p:spTree>
    <p:extLst>
      <p:ext uri="{BB962C8B-B14F-4D97-AF65-F5344CB8AC3E}">
        <p14:creationId xmlns:p14="http://schemas.microsoft.com/office/powerpoint/2010/main" val="3741219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1732B-C98E-4073-B792-02F07C9C3B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0807D0-D575-4E16-9348-AC6424DAF8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E33A3-D99E-4C12-98E9-5A13E71AF723}"/>
              </a:ext>
            </a:extLst>
          </p:cNvPr>
          <p:cNvSpPr>
            <a:spLocks noGrp="1"/>
          </p:cNvSpPr>
          <p:nvPr>
            <p:ph type="dt" sz="half" idx="10"/>
          </p:nvPr>
        </p:nvSpPr>
        <p:spPr/>
        <p:txBody>
          <a:bodyPr/>
          <a:lstStyle/>
          <a:p>
            <a:fld id="{1CE90406-A7F4-41EC-92BF-647DEC76BF16}" type="datetimeFigureOut">
              <a:rPr lang="en-GB" smtClean="0"/>
              <a:t>30/11/2021</a:t>
            </a:fld>
            <a:endParaRPr lang="en-GB"/>
          </a:p>
        </p:txBody>
      </p:sp>
      <p:sp>
        <p:nvSpPr>
          <p:cNvPr id="5" name="Footer Placeholder 4">
            <a:extLst>
              <a:ext uri="{FF2B5EF4-FFF2-40B4-BE49-F238E27FC236}">
                <a16:creationId xmlns:a16="http://schemas.microsoft.com/office/drawing/2014/main" id="{32124175-2402-4F25-9161-5563BE7F27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075C35-ACD5-45F1-BEB7-8BE38D17BF9C}"/>
              </a:ext>
            </a:extLst>
          </p:cNvPr>
          <p:cNvSpPr>
            <a:spLocks noGrp="1"/>
          </p:cNvSpPr>
          <p:nvPr>
            <p:ph type="sldNum" sz="quarter" idx="12"/>
          </p:nvPr>
        </p:nvSpPr>
        <p:spPr/>
        <p:txBody>
          <a:bodyPr/>
          <a:lstStyle/>
          <a:p>
            <a:fld id="{18EB4EC5-AAC5-4AB4-A3F7-728F0DB57563}" type="slidenum">
              <a:rPr lang="en-GB" smtClean="0"/>
              <a:t>‹#›</a:t>
            </a:fld>
            <a:endParaRPr lang="en-GB"/>
          </a:p>
        </p:txBody>
      </p:sp>
    </p:spTree>
    <p:extLst>
      <p:ext uri="{BB962C8B-B14F-4D97-AF65-F5344CB8AC3E}">
        <p14:creationId xmlns:p14="http://schemas.microsoft.com/office/powerpoint/2010/main" val="4116837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B52C8C-5CE3-4748-95CE-FABC981D1BD8}"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1886613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52C8C-5CE3-4748-95CE-FABC981D1BD8}"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3799884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52C8C-5CE3-4748-95CE-FABC981D1BD8}"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3862466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52C8C-5CE3-4748-95CE-FABC981D1BD8}"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2051544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52C8C-5CE3-4748-95CE-FABC981D1BD8}" type="datetimeFigureOut">
              <a:rPr lang="en-GB" smtClean="0"/>
              <a:t>30/11/2021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280595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52C8C-5CE3-4748-95CE-FABC981D1BD8}" type="datetimeFigureOut">
              <a:rPr lang="en-GB" smtClean="0"/>
              <a:t>30/11/2021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4232334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52C8C-5CE3-4748-95CE-FABC981D1BD8}" type="datetimeFigureOut">
              <a:rPr lang="en-GB" smtClean="0"/>
              <a:t>30/11/2021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266117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32A3-DCE3-4F9B-A154-343D2662AB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CEB3BE-5F5A-4157-8D04-9DCF6B03C2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68052B-08E5-46DF-ADBE-A1C469BDD78B}"/>
              </a:ext>
            </a:extLst>
          </p:cNvPr>
          <p:cNvSpPr>
            <a:spLocks noGrp="1"/>
          </p:cNvSpPr>
          <p:nvPr>
            <p:ph type="dt" sz="half" idx="10"/>
          </p:nvPr>
        </p:nvSpPr>
        <p:spPr/>
        <p:txBody>
          <a:bodyPr/>
          <a:lstStyle/>
          <a:p>
            <a:fld id="{35181811-0807-490E-AA96-579A78E2E387}" type="datetimeFigureOut">
              <a:rPr lang="en-GB" smtClean="0"/>
              <a:t>30/11/2021</a:t>
            </a:fld>
            <a:endParaRPr lang="en-GB"/>
          </a:p>
        </p:txBody>
      </p:sp>
      <p:sp>
        <p:nvSpPr>
          <p:cNvPr id="5" name="Footer Placeholder 4">
            <a:extLst>
              <a:ext uri="{FF2B5EF4-FFF2-40B4-BE49-F238E27FC236}">
                <a16:creationId xmlns:a16="http://schemas.microsoft.com/office/drawing/2014/main" id="{E496F96B-EDB6-4C1B-90A1-0AE736D8B0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E6D253-5875-42F2-8387-A1FFD226F7FF}"/>
              </a:ext>
            </a:extLst>
          </p:cNvPr>
          <p:cNvSpPr>
            <a:spLocks noGrp="1"/>
          </p:cNvSpPr>
          <p:nvPr>
            <p:ph type="sldNum" sz="quarter" idx="12"/>
          </p:nvPr>
        </p:nvSpPr>
        <p:spPr/>
        <p:txBody>
          <a:bodyPr/>
          <a:lstStyle/>
          <a:p>
            <a:fld id="{4A253101-54E5-408A-8824-B58473920CA7}" type="slidenum">
              <a:rPr lang="en-GB" smtClean="0"/>
              <a:t>‹#›</a:t>
            </a:fld>
            <a:endParaRPr lang="en-GB"/>
          </a:p>
        </p:txBody>
      </p:sp>
    </p:spTree>
    <p:extLst>
      <p:ext uri="{BB962C8B-B14F-4D97-AF65-F5344CB8AC3E}">
        <p14:creationId xmlns:p14="http://schemas.microsoft.com/office/powerpoint/2010/main" val="2610157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52C8C-5CE3-4748-95CE-FABC981D1BD8}"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56170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52C8C-5CE3-4748-95CE-FABC981D1BD8}"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3608886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52C8C-5CE3-4748-95CE-FABC981D1BD8}"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4090167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52C8C-5CE3-4748-95CE-FABC981D1BD8}"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2EC93-3179-4951-B7D0-027C9F11F23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438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52C8C-5CE3-4748-95CE-FABC981D1BD8}"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2EC93-3179-4951-B7D0-027C9F11F239}" type="slidenum">
              <a:rPr lang="en-GB" smtClean="0"/>
              <a:t>‹#›</a:t>
            </a:fld>
            <a:endParaRPr lang="en-GB"/>
          </a:p>
        </p:txBody>
      </p:sp>
      <p:sp>
        <p:nvSpPr>
          <p:cNvPr id="7" name="Rectangle 6"/>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8718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52C8C-5CE3-4748-95CE-FABC981D1BD8}"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2EC93-3179-4951-B7D0-027C9F11F23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3214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52C8C-5CE3-4748-95CE-FABC981D1BD8}"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17668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52C8C-5CE3-4748-95CE-FABC981D1BD8}"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3279781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52C8C-5CE3-4748-95CE-FABC981D1BD8}"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32EC93-3179-4951-B7D0-027C9F11F239}" type="slidenum">
              <a:rPr lang="en-GB" smtClean="0"/>
              <a:t>‹#›</a:t>
            </a:fld>
            <a:endParaRPr lang="en-GB"/>
          </a:p>
        </p:txBody>
      </p:sp>
    </p:spTree>
    <p:extLst>
      <p:ext uri="{BB962C8B-B14F-4D97-AF65-F5344CB8AC3E}">
        <p14:creationId xmlns:p14="http://schemas.microsoft.com/office/powerpoint/2010/main" val="336240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086D-AF29-4B87-8EFB-84654AB202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800DB0-ADBF-4B39-A1AA-FBE783C200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8AD087-4D2F-423D-A65B-C3D0201DF5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E2B2FD-8D56-4C4A-BFB0-96CA170B4BE4}"/>
              </a:ext>
            </a:extLst>
          </p:cNvPr>
          <p:cNvSpPr>
            <a:spLocks noGrp="1"/>
          </p:cNvSpPr>
          <p:nvPr>
            <p:ph type="dt" sz="half" idx="10"/>
          </p:nvPr>
        </p:nvSpPr>
        <p:spPr/>
        <p:txBody>
          <a:bodyPr/>
          <a:lstStyle/>
          <a:p>
            <a:fld id="{35181811-0807-490E-AA96-579A78E2E387}" type="datetimeFigureOut">
              <a:rPr lang="en-GB" smtClean="0"/>
              <a:t>30/11/2021</a:t>
            </a:fld>
            <a:endParaRPr lang="en-GB"/>
          </a:p>
        </p:txBody>
      </p:sp>
      <p:sp>
        <p:nvSpPr>
          <p:cNvPr id="6" name="Footer Placeholder 5">
            <a:extLst>
              <a:ext uri="{FF2B5EF4-FFF2-40B4-BE49-F238E27FC236}">
                <a16:creationId xmlns:a16="http://schemas.microsoft.com/office/drawing/2014/main" id="{36E040A4-15BE-4F2F-A137-C1CEBCE407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AD4B6A-F551-44A2-BE78-9F3932DF2E42}"/>
              </a:ext>
            </a:extLst>
          </p:cNvPr>
          <p:cNvSpPr>
            <a:spLocks noGrp="1"/>
          </p:cNvSpPr>
          <p:nvPr>
            <p:ph type="sldNum" sz="quarter" idx="12"/>
          </p:nvPr>
        </p:nvSpPr>
        <p:spPr/>
        <p:txBody>
          <a:bodyPr/>
          <a:lstStyle/>
          <a:p>
            <a:fld id="{4A253101-54E5-408A-8824-B58473920CA7}" type="slidenum">
              <a:rPr lang="en-GB" smtClean="0"/>
              <a:t>‹#›</a:t>
            </a:fld>
            <a:endParaRPr lang="en-GB"/>
          </a:p>
        </p:txBody>
      </p:sp>
    </p:spTree>
    <p:extLst>
      <p:ext uri="{BB962C8B-B14F-4D97-AF65-F5344CB8AC3E}">
        <p14:creationId xmlns:p14="http://schemas.microsoft.com/office/powerpoint/2010/main" val="211159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D839-5A70-4948-9382-AC1B9B2A70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4B2579-8743-4F4B-BB72-166D14F969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BD760-C43F-485C-98AB-2ABEBD5F30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740877-8B28-4EF8-B209-CE5C27598F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814F97-8881-4BAE-936F-D0A862D694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AA22A2-1A9F-4797-9EA7-13CBA27E4C5A}"/>
              </a:ext>
            </a:extLst>
          </p:cNvPr>
          <p:cNvSpPr>
            <a:spLocks noGrp="1"/>
          </p:cNvSpPr>
          <p:nvPr>
            <p:ph type="dt" sz="half" idx="10"/>
          </p:nvPr>
        </p:nvSpPr>
        <p:spPr/>
        <p:txBody>
          <a:bodyPr/>
          <a:lstStyle/>
          <a:p>
            <a:fld id="{35181811-0807-490E-AA96-579A78E2E387}" type="datetimeFigureOut">
              <a:rPr lang="en-GB" smtClean="0"/>
              <a:t>30/11/2021</a:t>
            </a:fld>
            <a:endParaRPr lang="en-GB"/>
          </a:p>
        </p:txBody>
      </p:sp>
      <p:sp>
        <p:nvSpPr>
          <p:cNvPr id="8" name="Footer Placeholder 7">
            <a:extLst>
              <a:ext uri="{FF2B5EF4-FFF2-40B4-BE49-F238E27FC236}">
                <a16:creationId xmlns:a16="http://schemas.microsoft.com/office/drawing/2014/main" id="{406CA36D-28B0-45F7-8CF9-CDBB8F4290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99A179-5C4D-4329-94A1-DA2D1F4B0B93}"/>
              </a:ext>
            </a:extLst>
          </p:cNvPr>
          <p:cNvSpPr>
            <a:spLocks noGrp="1"/>
          </p:cNvSpPr>
          <p:nvPr>
            <p:ph type="sldNum" sz="quarter" idx="12"/>
          </p:nvPr>
        </p:nvSpPr>
        <p:spPr/>
        <p:txBody>
          <a:bodyPr/>
          <a:lstStyle/>
          <a:p>
            <a:fld id="{4A253101-54E5-408A-8824-B58473920CA7}" type="slidenum">
              <a:rPr lang="en-GB" smtClean="0"/>
              <a:t>‹#›</a:t>
            </a:fld>
            <a:endParaRPr lang="en-GB"/>
          </a:p>
        </p:txBody>
      </p:sp>
    </p:spTree>
    <p:extLst>
      <p:ext uri="{BB962C8B-B14F-4D97-AF65-F5344CB8AC3E}">
        <p14:creationId xmlns:p14="http://schemas.microsoft.com/office/powerpoint/2010/main" val="17340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2292-5B69-4F0C-89FF-303F71117C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81F806-9EE6-4ABB-B7C1-1C298ED7DDE7}"/>
              </a:ext>
            </a:extLst>
          </p:cNvPr>
          <p:cNvSpPr>
            <a:spLocks noGrp="1"/>
          </p:cNvSpPr>
          <p:nvPr>
            <p:ph type="dt" sz="half" idx="10"/>
          </p:nvPr>
        </p:nvSpPr>
        <p:spPr/>
        <p:txBody>
          <a:bodyPr/>
          <a:lstStyle/>
          <a:p>
            <a:fld id="{35181811-0807-490E-AA96-579A78E2E387}" type="datetimeFigureOut">
              <a:rPr lang="en-GB" smtClean="0"/>
              <a:t>30/11/2021</a:t>
            </a:fld>
            <a:endParaRPr lang="en-GB"/>
          </a:p>
        </p:txBody>
      </p:sp>
      <p:sp>
        <p:nvSpPr>
          <p:cNvPr id="4" name="Footer Placeholder 3">
            <a:extLst>
              <a:ext uri="{FF2B5EF4-FFF2-40B4-BE49-F238E27FC236}">
                <a16:creationId xmlns:a16="http://schemas.microsoft.com/office/drawing/2014/main" id="{885FA26A-5E5F-4BC9-8ACA-15062725FE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0F822A-F18F-4F4E-9356-811119569D5E}"/>
              </a:ext>
            </a:extLst>
          </p:cNvPr>
          <p:cNvSpPr>
            <a:spLocks noGrp="1"/>
          </p:cNvSpPr>
          <p:nvPr>
            <p:ph type="sldNum" sz="quarter" idx="12"/>
          </p:nvPr>
        </p:nvSpPr>
        <p:spPr/>
        <p:txBody>
          <a:bodyPr/>
          <a:lstStyle/>
          <a:p>
            <a:fld id="{4A253101-54E5-408A-8824-B58473920CA7}" type="slidenum">
              <a:rPr lang="en-GB" smtClean="0"/>
              <a:t>‹#›</a:t>
            </a:fld>
            <a:endParaRPr lang="en-GB"/>
          </a:p>
        </p:txBody>
      </p:sp>
    </p:spTree>
    <p:extLst>
      <p:ext uri="{BB962C8B-B14F-4D97-AF65-F5344CB8AC3E}">
        <p14:creationId xmlns:p14="http://schemas.microsoft.com/office/powerpoint/2010/main" val="54319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A89074-58B4-4AF8-88AA-9DACC2430C53}"/>
              </a:ext>
            </a:extLst>
          </p:cNvPr>
          <p:cNvSpPr>
            <a:spLocks noGrp="1"/>
          </p:cNvSpPr>
          <p:nvPr>
            <p:ph type="dt" sz="half" idx="10"/>
          </p:nvPr>
        </p:nvSpPr>
        <p:spPr/>
        <p:txBody>
          <a:bodyPr/>
          <a:lstStyle/>
          <a:p>
            <a:fld id="{35181811-0807-490E-AA96-579A78E2E387}" type="datetimeFigureOut">
              <a:rPr lang="en-GB" smtClean="0"/>
              <a:t>30/11/2021</a:t>
            </a:fld>
            <a:endParaRPr lang="en-GB"/>
          </a:p>
        </p:txBody>
      </p:sp>
      <p:sp>
        <p:nvSpPr>
          <p:cNvPr id="3" name="Footer Placeholder 2">
            <a:extLst>
              <a:ext uri="{FF2B5EF4-FFF2-40B4-BE49-F238E27FC236}">
                <a16:creationId xmlns:a16="http://schemas.microsoft.com/office/drawing/2014/main" id="{3B71E863-427A-4EEE-980D-F75184589F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507015-43BB-46B0-9916-62F5D403EC87}"/>
              </a:ext>
            </a:extLst>
          </p:cNvPr>
          <p:cNvSpPr>
            <a:spLocks noGrp="1"/>
          </p:cNvSpPr>
          <p:nvPr>
            <p:ph type="sldNum" sz="quarter" idx="12"/>
          </p:nvPr>
        </p:nvSpPr>
        <p:spPr/>
        <p:txBody>
          <a:bodyPr/>
          <a:lstStyle/>
          <a:p>
            <a:fld id="{4A253101-54E5-408A-8824-B58473920CA7}" type="slidenum">
              <a:rPr lang="en-GB" smtClean="0"/>
              <a:t>‹#›</a:t>
            </a:fld>
            <a:endParaRPr lang="en-GB"/>
          </a:p>
        </p:txBody>
      </p:sp>
    </p:spTree>
    <p:extLst>
      <p:ext uri="{BB962C8B-B14F-4D97-AF65-F5344CB8AC3E}">
        <p14:creationId xmlns:p14="http://schemas.microsoft.com/office/powerpoint/2010/main" val="278457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209F-0E81-4809-804A-841C118D9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D627FE-FCE1-4DC3-A7BF-9F4AD9C9B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791F14-6F92-4C1B-8A23-8B2F67BC5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55EA7-4AB4-4802-89B3-2004A563DA7A}"/>
              </a:ext>
            </a:extLst>
          </p:cNvPr>
          <p:cNvSpPr>
            <a:spLocks noGrp="1"/>
          </p:cNvSpPr>
          <p:nvPr>
            <p:ph type="dt" sz="half" idx="10"/>
          </p:nvPr>
        </p:nvSpPr>
        <p:spPr/>
        <p:txBody>
          <a:bodyPr/>
          <a:lstStyle/>
          <a:p>
            <a:fld id="{35181811-0807-490E-AA96-579A78E2E387}" type="datetimeFigureOut">
              <a:rPr lang="en-GB" smtClean="0"/>
              <a:t>30/11/2021</a:t>
            </a:fld>
            <a:endParaRPr lang="en-GB"/>
          </a:p>
        </p:txBody>
      </p:sp>
      <p:sp>
        <p:nvSpPr>
          <p:cNvPr id="6" name="Footer Placeholder 5">
            <a:extLst>
              <a:ext uri="{FF2B5EF4-FFF2-40B4-BE49-F238E27FC236}">
                <a16:creationId xmlns:a16="http://schemas.microsoft.com/office/drawing/2014/main" id="{DF3AFEEF-61C3-4443-8B9F-BCAC4FE263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7DCD8B-F48B-44BA-A46F-553D117B89DA}"/>
              </a:ext>
            </a:extLst>
          </p:cNvPr>
          <p:cNvSpPr>
            <a:spLocks noGrp="1"/>
          </p:cNvSpPr>
          <p:nvPr>
            <p:ph type="sldNum" sz="quarter" idx="12"/>
          </p:nvPr>
        </p:nvSpPr>
        <p:spPr/>
        <p:txBody>
          <a:bodyPr/>
          <a:lstStyle/>
          <a:p>
            <a:fld id="{4A253101-54E5-408A-8824-B58473920CA7}" type="slidenum">
              <a:rPr lang="en-GB" smtClean="0"/>
              <a:t>‹#›</a:t>
            </a:fld>
            <a:endParaRPr lang="en-GB"/>
          </a:p>
        </p:txBody>
      </p:sp>
    </p:spTree>
    <p:extLst>
      <p:ext uri="{BB962C8B-B14F-4D97-AF65-F5344CB8AC3E}">
        <p14:creationId xmlns:p14="http://schemas.microsoft.com/office/powerpoint/2010/main" val="102331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782A-EBF6-499A-A84E-F9D2DBA0A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E3FA1E-C9BC-4C0C-9290-4A212E9C4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FE62BA-368E-47A5-94E8-BD2E8A030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3F898-89D1-41B5-8809-34D2224DF11B}"/>
              </a:ext>
            </a:extLst>
          </p:cNvPr>
          <p:cNvSpPr>
            <a:spLocks noGrp="1"/>
          </p:cNvSpPr>
          <p:nvPr>
            <p:ph type="dt" sz="half" idx="10"/>
          </p:nvPr>
        </p:nvSpPr>
        <p:spPr/>
        <p:txBody>
          <a:bodyPr/>
          <a:lstStyle/>
          <a:p>
            <a:fld id="{35181811-0807-490E-AA96-579A78E2E387}" type="datetimeFigureOut">
              <a:rPr lang="en-GB" smtClean="0"/>
              <a:t>30/11/2021</a:t>
            </a:fld>
            <a:endParaRPr lang="en-GB"/>
          </a:p>
        </p:txBody>
      </p:sp>
      <p:sp>
        <p:nvSpPr>
          <p:cNvPr id="6" name="Footer Placeholder 5">
            <a:extLst>
              <a:ext uri="{FF2B5EF4-FFF2-40B4-BE49-F238E27FC236}">
                <a16:creationId xmlns:a16="http://schemas.microsoft.com/office/drawing/2014/main" id="{92469D45-1A7C-4E33-A1CC-24F2878032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C412A4-6D8F-41D4-997B-8824246B7EA4}"/>
              </a:ext>
            </a:extLst>
          </p:cNvPr>
          <p:cNvSpPr>
            <a:spLocks noGrp="1"/>
          </p:cNvSpPr>
          <p:nvPr>
            <p:ph type="sldNum" sz="quarter" idx="12"/>
          </p:nvPr>
        </p:nvSpPr>
        <p:spPr/>
        <p:txBody>
          <a:bodyPr/>
          <a:lstStyle/>
          <a:p>
            <a:fld id="{4A253101-54E5-408A-8824-B58473920CA7}" type="slidenum">
              <a:rPr lang="en-GB" smtClean="0"/>
              <a:t>‹#›</a:t>
            </a:fld>
            <a:endParaRPr lang="en-GB"/>
          </a:p>
        </p:txBody>
      </p:sp>
    </p:spTree>
    <p:extLst>
      <p:ext uri="{BB962C8B-B14F-4D97-AF65-F5344CB8AC3E}">
        <p14:creationId xmlns:p14="http://schemas.microsoft.com/office/powerpoint/2010/main" val="208447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6AD8F-95BA-46B3-81C2-C0D5CB8EF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3F35C8-E9FD-486B-B4A0-8C57CB44D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8441D-CCF0-42CE-8B9C-35A587E50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81811-0807-490E-AA96-579A78E2E387}" type="datetimeFigureOut">
              <a:rPr lang="en-GB" smtClean="0"/>
              <a:t>30/11/2021</a:t>
            </a:fld>
            <a:endParaRPr lang="en-GB"/>
          </a:p>
        </p:txBody>
      </p:sp>
      <p:sp>
        <p:nvSpPr>
          <p:cNvPr id="5" name="Footer Placeholder 4">
            <a:extLst>
              <a:ext uri="{FF2B5EF4-FFF2-40B4-BE49-F238E27FC236}">
                <a16:creationId xmlns:a16="http://schemas.microsoft.com/office/drawing/2014/main" id="{60EE5970-6DB5-4B03-A231-63A23BD21F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1F11ED-399A-4DC1-9F40-C40FE3A60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53101-54E5-408A-8824-B58473920CA7}" type="slidenum">
              <a:rPr lang="en-GB" smtClean="0"/>
              <a:t>‹#›</a:t>
            </a:fld>
            <a:endParaRPr lang="en-GB"/>
          </a:p>
        </p:txBody>
      </p:sp>
    </p:spTree>
    <p:extLst>
      <p:ext uri="{BB962C8B-B14F-4D97-AF65-F5344CB8AC3E}">
        <p14:creationId xmlns:p14="http://schemas.microsoft.com/office/powerpoint/2010/main" val="205758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extLst>
              <a:ext uri="{BEBA8EAE-BF5A-486C-A8C5-ECC9F3942E4B}">
                <a14:imgProps xmlns:a14="http://schemas.microsoft.com/office/drawing/2010/main">
                  <a14:imgLayer r:embed="rId14">
                    <a14:imgEffect>
                      <a14:artisticPencilGrayscale/>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B9BC41-9D96-41E7-8599-5D06F4FFB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2F0F0B-BAD6-4B46-8E1F-C9CDDF1B01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5844D-72E0-4F00-AAA6-A7E71D0DE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90406-A7F4-41EC-92BF-647DEC76BF16}" type="datetimeFigureOut">
              <a:rPr lang="en-GB" smtClean="0"/>
              <a:t>30/11/2021</a:t>
            </a:fld>
            <a:endParaRPr lang="en-GB"/>
          </a:p>
        </p:txBody>
      </p:sp>
      <p:sp>
        <p:nvSpPr>
          <p:cNvPr id="5" name="Footer Placeholder 4">
            <a:extLst>
              <a:ext uri="{FF2B5EF4-FFF2-40B4-BE49-F238E27FC236}">
                <a16:creationId xmlns:a16="http://schemas.microsoft.com/office/drawing/2014/main" id="{11B636F2-1CB5-490C-B931-85BDE816B9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5EE03B-F09D-4844-971E-57C7EAB0C1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B4EC5-AAC5-4AB4-A3F7-728F0DB57563}" type="slidenum">
              <a:rPr lang="en-GB" smtClean="0"/>
              <a:t>‹#›</a:t>
            </a:fld>
            <a:endParaRPr lang="en-GB"/>
          </a:p>
        </p:txBody>
      </p:sp>
    </p:spTree>
    <p:extLst>
      <p:ext uri="{BB962C8B-B14F-4D97-AF65-F5344CB8AC3E}">
        <p14:creationId xmlns:p14="http://schemas.microsoft.com/office/powerpoint/2010/main" val="2853518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B52C8C-5CE3-4748-95CE-FABC981D1BD8}" type="datetimeFigureOut">
              <a:rPr lang="en-GB" smtClean="0"/>
              <a:t>30/11/2021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C32EC93-3179-4951-B7D0-027C9F11F239}" type="slidenum">
              <a:rPr lang="en-GB" smtClean="0"/>
              <a:t>‹#›</a:t>
            </a:fld>
            <a:endParaRPr lang="en-GB"/>
          </a:p>
        </p:txBody>
      </p:sp>
    </p:spTree>
    <p:extLst>
      <p:ext uri="{BB962C8B-B14F-4D97-AF65-F5344CB8AC3E}">
        <p14:creationId xmlns:p14="http://schemas.microsoft.com/office/powerpoint/2010/main" val="3816593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kinship.org.uk/wp-content/uploads/Joan-Hunt-report-merged-final.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kinship.org.uk/for-kinship-carers/advice-and-suppor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www.kinship.org.uk/for-professionals" TargetMode="External"/><Relationship Id="rId5" Type="http://schemas.openxmlformats.org/officeDocument/2006/relationships/hyperlink" Target="http://www.kinship.org.uk/"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creativecommons.org/licenses/by-nc-nd/3.0/" TargetMode="External"/><Relationship Id="rId4" Type="http://schemas.openxmlformats.org/officeDocument/2006/relationships/hyperlink" Target="http://abusesanctuary.blogspot.com/2007/01/one-technique-used-by-abusers-sensibly.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bodyandsoulcharity.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mailto:mikehallassociates@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7DD6E-4F5A-4B5A-9127-E6784F6AC370}"/>
              </a:ext>
            </a:extLst>
          </p:cNvPr>
          <p:cNvSpPr>
            <a:spLocks noGrp="1"/>
          </p:cNvSpPr>
          <p:nvPr>
            <p:ph type="ctrTitle"/>
          </p:nvPr>
        </p:nvSpPr>
        <p:spPr/>
        <p:txBody>
          <a:bodyPr/>
          <a:lstStyle/>
          <a:p>
            <a:r>
              <a:rPr lang="en-GB" dirty="0" smtClean="0"/>
              <a:t>Special Guardianship South East Regional Conference</a:t>
            </a:r>
            <a:endParaRPr lang="en-GB" dirty="0"/>
          </a:p>
        </p:txBody>
      </p:sp>
      <p:sp>
        <p:nvSpPr>
          <p:cNvPr id="3" name="Subtitle 2">
            <a:extLst>
              <a:ext uri="{FF2B5EF4-FFF2-40B4-BE49-F238E27FC236}">
                <a16:creationId xmlns:a16="http://schemas.microsoft.com/office/drawing/2014/main" id="{A787A18D-9953-4D27-8C3F-324184B75DF8}"/>
              </a:ext>
            </a:extLst>
          </p:cNvPr>
          <p:cNvSpPr>
            <a:spLocks noGrp="1"/>
          </p:cNvSpPr>
          <p:nvPr>
            <p:ph type="subTitle" idx="1"/>
          </p:nvPr>
        </p:nvSpPr>
        <p:spPr/>
        <p:txBody>
          <a:bodyPr/>
          <a:lstStyle/>
          <a:p>
            <a:r>
              <a:rPr lang="en-GB" dirty="0" smtClean="0"/>
              <a:t>30 November 2021</a:t>
            </a:r>
            <a:endParaRPr lang="en-GB" dirty="0"/>
          </a:p>
        </p:txBody>
      </p:sp>
      <p:pic>
        <p:nvPicPr>
          <p:cNvPr id="4" name="Picture 3">
            <a:extLst>
              <a:ext uri="{FF2B5EF4-FFF2-40B4-BE49-F238E27FC236}">
                <a16:creationId xmlns:a16="http://schemas.microsoft.com/office/drawing/2014/main" id="{21C595E1-0832-43CE-8924-4EC05B6215D6}"/>
              </a:ext>
            </a:extLst>
          </p:cNvPr>
          <p:cNvPicPr/>
          <p:nvPr/>
        </p:nvPicPr>
        <p:blipFill rotWithShape="1">
          <a:blip r:embed="rId2" cstate="print">
            <a:extLst>
              <a:ext uri="{28A0092B-C50C-407E-A947-70E740481C1C}">
                <a14:useLocalDpi xmlns:a14="http://schemas.microsoft.com/office/drawing/2010/main" val="0"/>
              </a:ext>
            </a:extLst>
          </a:blip>
          <a:srcRect l="11190" t="11424" r="58343" b="66319"/>
          <a:stretch/>
        </p:blipFill>
        <p:spPr bwMode="auto">
          <a:xfrm>
            <a:off x="8087361" y="4840831"/>
            <a:ext cx="3495040" cy="1436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3319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3D73-318E-41F1-BA4B-D94A25B9A5CA}"/>
              </a:ext>
            </a:extLst>
          </p:cNvPr>
          <p:cNvSpPr>
            <a:spLocks noGrp="1"/>
          </p:cNvSpPr>
          <p:nvPr>
            <p:ph type="title"/>
          </p:nvPr>
        </p:nvSpPr>
        <p:spPr>
          <a:xfrm>
            <a:off x="570601" y="439426"/>
            <a:ext cx="10575197" cy="5964700"/>
          </a:xfrm>
        </p:spPr>
        <p:txBody>
          <a:bodyPr anchor="t">
            <a:normAutofit/>
          </a:bodyPr>
          <a:lstStyle/>
          <a:p>
            <a:pPr>
              <a:lnSpc>
                <a:spcPct val="107000"/>
              </a:lnSpc>
              <a:spcAft>
                <a:spcPts val="2250"/>
              </a:spcAft>
            </a:pPr>
            <a:r>
              <a:rPr lang="en-GB" sz="2800" b="1" dirty="0">
                <a:latin typeface="Arial" panose="020B0604020202020204" pitchFamily="34" charset="0"/>
                <a:cs typeface="Arial" panose="020B0604020202020204" pitchFamily="34" charset="0"/>
              </a:rPr>
              <a:t>Pupil Premium Plus uptake </a:t>
            </a:r>
          </a:p>
        </p:txBody>
      </p:sp>
      <p:pic>
        <p:nvPicPr>
          <p:cNvPr id="5" name="Picture 4" descr="Logo&#10;&#10;Description automatically generated">
            <a:extLst>
              <a:ext uri="{FF2B5EF4-FFF2-40B4-BE49-F238E27FC236}">
                <a16:creationId xmlns:a16="http://schemas.microsoft.com/office/drawing/2014/main" id="{C299F5A5-288D-AA48-A2A5-2E15098BDC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8852" y="5100137"/>
            <a:ext cx="1318437" cy="1318437"/>
          </a:xfrm>
          <a:prstGeom prst="rect">
            <a:avLst/>
          </a:prstGeom>
        </p:spPr>
      </p:pic>
      <p:sp>
        <p:nvSpPr>
          <p:cNvPr id="8" name="Title 1">
            <a:extLst>
              <a:ext uri="{FF2B5EF4-FFF2-40B4-BE49-F238E27FC236}">
                <a16:creationId xmlns:a16="http://schemas.microsoft.com/office/drawing/2014/main" id="{FF2954D2-1BC2-664A-817F-2E4DB55BD486}"/>
              </a:ext>
            </a:extLst>
          </p:cNvPr>
          <p:cNvSpPr txBox="1">
            <a:spLocks/>
          </p:cNvSpPr>
          <p:nvPr/>
        </p:nvSpPr>
        <p:spPr>
          <a:xfrm flipH="1">
            <a:off x="11317579" y="3629465"/>
            <a:ext cx="217929" cy="23705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endPar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a:spcAft>
                <a:spcPts val="1500"/>
              </a:spcAft>
            </a:pPr>
            <a:endParaRPr lang="en-GB" sz="2800"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2FD26EF6-06DB-4951-BF17-93AF21F5B7FC}"/>
              </a:ext>
            </a:extLst>
          </p:cNvPr>
          <p:cNvGraphicFramePr>
            <a:graphicFrameLocks noGrp="1"/>
          </p:cNvGraphicFramePr>
          <p:nvPr>
            <p:extLst>
              <p:ext uri="{D42A27DB-BD31-4B8C-83A1-F6EECF244321}">
                <p14:modId xmlns:p14="http://schemas.microsoft.com/office/powerpoint/2010/main" val="278779895"/>
              </p:ext>
            </p:extLst>
          </p:nvPr>
        </p:nvGraphicFramePr>
        <p:xfrm>
          <a:off x="281354" y="1012874"/>
          <a:ext cx="11254153" cy="3983173"/>
        </p:xfrm>
        <a:graphic>
          <a:graphicData uri="http://schemas.openxmlformats.org/drawingml/2006/table">
            <a:tbl>
              <a:tblPr firstRow="1" firstCol="1" bandRow="1">
                <a:tableStyleId>{5C22544A-7EE6-4342-B048-85BDC9FD1C3A}</a:tableStyleId>
              </a:tblPr>
              <a:tblGrid>
                <a:gridCol w="1854251">
                  <a:extLst>
                    <a:ext uri="{9D8B030D-6E8A-4147-A177-3AD203B41FA5}">
                      <a16:colId xmlns:a16="http://schemas.microsoft.com/office/drawing/2014/main" val="152643208"/>
                    </a:ext>
                  </a:extLst>
                </a:gridCol>
                <a:gridCol w="1908322">
                  <a:extLst>
                    <a:ext uri="{9D8B030D-6E8A-4147-A177-3AD203B41FA5}">
                      <a16:colId xmlns:a16="http://schemas.microsoft.com/office/drawing/2014/main" val="3266330046"/>
                    </a:ext>
                  </a:extLst>
                </a:gridCol>
                <a:gridCol w="1872895">
                  <a:extLst>
                    <a:ext uri="{9D8B030D-6E8A-4147-A177-3AD203B41FA5}">
                      <a16:colId xmlns:a16="http://schemas.microsoft.com/office/drawing/2014/main" val="2322868123"/>
                    </a:ext>
                  </a:extLst>
                </a:gridCol>
                <a:gridCol w="1872895">
                  <a:extLst>
                    <a:ext uri="{9D8B030D-6E8A-4147-A177-3AD203B41FA5}">
                      <a16:colId xmlns:a16="http://schemas.microsoft.com/office/drawing/2014/main" val="286789131"/>
                    </a:ext>
                  </a:extLst>
                </a:gridCol>
                <a:gridCol w="1872895">
                  <a:extLst>
                    <a:ext uri="{9D8B030D-6E8A-4147-A177-3AD203B41FA5}">
                      <a16:colId xmlns:a16="http://schemas.microsoft.com/office/drawing/2014/main" val="4232035866"/>
                    </a:ext>
                  </a:extLst>
                </a:gridCol>
                <a:gridCol w="1872895">
                  <a:extLst>
                    <a:ext uri="{9D8B030D-6E8A-4147-A177-3AD203B41FA5}">
                      <a16:colId xmlns:a16="http://schemas.microsoft.com/office/drawing/2014/main" val="595705172"/>
                    </a:ext>
                  </a:extLst>
                </a:gridCol>
              </a:tblGrid>
              <a:tr h="526327">
                <a:tc>
                  <a:txBody>
                    <a:bodyPr/>
                    <a:lstStyle/>
                    <a:p>
                      <a:pPr algn="l">
                        <a:lnSpc>
                          <a:spcPct val="107000"/>
                        </a:lnSpc>
                      </a:pPr>
                      <a:endParaRPr lang="en-GB" sz="1100">
                        <a:effectLst/>
                        <a:latin typeface="Calibri" panose="020F0502020204030204" pitchFamily="34" charset="0"/>
                        <a:cs typeface="Times New Roman" panose="02020603050405020304" pitchFamily="18" charset="0"/>
                      </a:endParaRPr>
                    </a:p>
                  </a:txBody>
                  <a:tcPr/>
                </a:tc>
                <a:tc>
                  <a:txBody>
                    <a:bodyPr/>
                    <a:lstStyle/>
                    <a:p>
                      <a:pPr algn="ctr">
                        <a:lnSpc>
                          <a:spcPct val="107000"/>
                        </a:lnSpc>
                      </a:pPr>
                      <a:r>
                        <a:rPr lang="en-GB" sz="1400">
                          <a:effectLst/>
                        </a:rPr>
                        <a:t>2015-16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2016-17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2017-18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2018-19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2019-20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extLst>
                  <a:ext uri="{0D108BD9-81ED-4DB2-BD59-A6C34878D82A}">
                    <a16:rowId xmlns:a16="http://schemas.microsoft.com/office/drawing/2014/main" val="582002880"/>
                  </a:ext>
                </a:extLst>
              </a:tr>
              <a:tr h="455895">
                <a:tc>
                  <a:txBody>
                    <a:bodyPr/>
                    <a:lstStyle/>
                    <a:p>
                      <a:pPr algn="ctr">
                        <a:lnSpc>
                          <a:spcPct val="107000"/>
                        </a:lnSpc>
                      </a:pPr>
                      <a:r>
                        <a:rPr lang="en-GB" sz="1100">
                          <a:effectLst/>
                        </a:rPr>
                        <a:t>Adoptions Primary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pPr>
                      <a:r>
                        <a:rPr lang="en-GB" sz="1400">
                          <a:effectLst/>
                        </a:rPr>
                        <a:t>74.2%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80.5%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81.9%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82.4%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83.5%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extLst>
                  <a:ext uri="{0D108BD9-81ED-4DB2-BD59-A6C34878D82A}">
                    <a16:rowId xmlns:a16="http://schemas.microsoft.com/office/drawing/2014/main" val="194069742"/>
                  </a:ext>
                </a:extLst>
              </a:tr>
              <a:tr h="721476">
                <a:tc>
                  <a:txBody>
                    <a:bodyPr/>
                    <a:lstStyle/>
                    <a:p>
                      <a:pPr algn="ctr">
                        <a:lnSpc>
                          <a:spcPct val="107000"/>
                        </a:lnSpc>
                      </a:pPr>
                      <a:r>
                        <a:rPr lang="en-GB" sz="1100" dirty="0">
                          <a:effectLst/>
                        </a:rPr>
                        <a:t>Adoptions Secondary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pPr>
                      <a:r>
                        <a:rPr lang="en-GB" sz="1400">
                          <a:effectLst/>
                        </a:rPr>
                        <a:t>34.0%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43.4%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48.2%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51.8%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55.8%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extLst>
                  <a:ext uri="{0D108BD9-81ED-4DB2-BD59-A6C34878D82A}">
                    <a16:rowId xmlns:a16="http://schemas.microsoft.com/office/drawing/2014/main" val="3733488296"/>
                  </a:ext>
                </a:extLst>
              </a:tr>
              <a:tr h="455895">
                <a:tc>
                  <a:txBody>
                    <a:bodyPr/>
                    <a:lstStyle/>
                    <a:p>
                      <a:pPr algn="ctr">
                        <a:lnSpc>
                          <a:spcPct val="107000"/>
                        </a:lnSpc>
                      </a:pPr>
                      <a:r>
                        <a:rPr lang="en-GB" sz="1100">
                          <a:effectLst/>
                        </a:rPr>
                        <a:t>SGO Primary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pPr>
                      <a:r>
                        <a:rPr lang="en-GB" sz="1400">
                          <a:effectLst/>
                        </a:rPr>
                        <a:t>56.3%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61.4%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68.9%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74.1%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80.8%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extLst>
                  <a:ext uri="{0D108BD9-81ED-4DB2-BD59-A6C34878D82A}">
                    <a16:rowId xmlns:a16="http://schemas.microsoft.com/office/drawing/2014/main" val="1234867472"/>
                  </a:ext>
                </a:extLst>
              </a:tr>
              <a:tr h="455895">
                <a:tc>
                  <a:txBody>
                    <a:bodyPr/>
                    <a:lstStyle/>
                    <a:p>
                      <a:pPr algn="ctr">
                        <a:lnSpc>
                          <a:spcPct val="107000"/>
                        </a:lnSpc>
                      </a:pPr>
                      <a:r>
                        <a:rPr lang="en-GB" sz="1100">
                          <a:effectLst/>
                        </a:rPr>
                        <a:t>SGO Secondary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pPr>
                      <a:r>
                        <a:rPr lang="en-GB" sz="1400">
                          <a:effectLst/>
                        </a:rPr>
                        <a:t>32.5%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34.0%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37.7%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40.5%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49.2%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extLst>
                  <a:ext uri="{0D108BD9-81ED-4DB2-BD59-A6C34878D82A}">
                    <a16:rowId xmlns:a16="http://schemas.microsoft.com/office/drawing/2014/main" val="558045271"/>
                  </a:ext>
                </a:extLst>
              </a:tr>
              <a:tr h="455895">
                <a:tc>
                  <a:txBody>
                    <a:bodyPr/>
                    <a:lstStyle/>
                    <a:p>
                      <a:pPr algn="ctr">
                        <a:lnSpc>
                          <a:spcPct val="107000"/>
                        </a:lnSpc>
                      </a:pPr>
                      <a:r>
                        <a:rPr lang="en-GB" sz="1100">
                          <a:effectLst/>
                        </a:rPr>
                        <a:t>CAO Primary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pPr>
                      <a:r>
                        <a:rPr lang="en-GB" sz="1400">
                          <a:effectLst/>
                        </a:rPr>
                        <a:t>34.3%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38.5%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48.3%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54.8%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60.2%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extLst>
                  <a:ext uri="{0D108BD9-81ED-4DB2-BD59-A6C34878D82A}">
                    <a16:rowId xmlns:a16="http://schemas.microsoft.com/office/drawing/2014/main" val="2201357084"/>
                  </a:ext>
                </a:extLst>
              </a:tr>
              <a:tr h="455895">
                <a:tc>
                  <a:txBody>
                    <a:bodyPr/>
                    <a:lstStyle/>
                    <a:p>
                      <a:pPr algn="ctr">
                        <a:lnSpc>
                          <a:spcPct val="107000"/>
                        </a:lnSpc>
                      </a:pPr>
                      <a:r>
                        <a:rPr lang="en-GB" sz="1100">
                          <a:effectLst/>
                        </a:rPr>
                        <a:t>CAO Secondary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pPr>
                      <a:r>
                        <a:rPr lang="en-GB" sz="1400">
                          <a:effectLst/>
                        </a:rPr>
                        <a:t>25.1%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23.5%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24.4%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25.1%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r>
                        <a:rPr lang="en-GB" sz="1400">
                          <a:effectLst/>
                        </a:rPr>
                        <a:t>26.5%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extLst>
                  <a:ext uri="{0D108BD9-81ED-4DB2-BD59-A6C34878D82A}">
                    <a16:rowId xmlns:a16="http://schemas.microsoft.com/office/drawing/2014/main" val="3654194370"/>
                  </a:ext>
                </a:extLst>
              </a:tr>
              <a:tr h="455895">
                <a:tc>
                  <a:txBody>
                    <a:bodyPr/>
                    <a:lstStyle/>
                    <a:p>
                      <a:pPr algn="ctr">
                        <a:lnSpc>
                          <a:spcPct val="107000"/>
                        </a:lnSpc>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tc>
                  <a:txBody>
                    <a:bodyPr/>
                    <a:lstStyle/>
                    <a:p>
                      <a:pPr algn="ctr">
                        <a:lnSpc>
                          <a:spcPct val="107000"/>
                        </a:lnSpc>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b"/>
                </a:tc>
                <a:extLst>
                  <a:ext uri="{0D108BD9-81ED-4DB2-BD59-A6C34878D82A}">
                    <a16:rowId xmlns:a16="http://schemas.microsoft.com/office/drawing/2014/main" val="202769269"/>
                  </a:ext>
                </a:extLst>
              </a:tr>
            </a:tbl>
          </a:graphicData>
        </a:graphic>
      </p:graphicFrame>
      <p:sp>
        <p:nvSpPr>
          <p:cNvPr id="4" name="Rectangle 1">
            <a:extLst>
              <a:ext uri="{FF2B5EF4-FFF2-40B4-BE49-F238E27FC236}">
                <a16:creationId xmlns:a16="http://schemas.microsoft.com/office/drawing/2014/main" id="{49031388-9BF8-4895-B985-010D0BC67875}"/>
              </a:ext>
            </a:extLst>
          </p:cNvPr>
          <p:cNvSpPr>
            <a:spLocks noChangeArrowheads="1"/>
          </p:cNvSpPr>
          <p:nvPr/>
        </p:nvSpPr>
        <p:spPr bwMode="auto">
          <a:xfrm>
            <a:off x="2263775" y="2873688"/>
            <a:ext cx="26161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a:r>
            <a:br>
              <a:rPr kumimoji="0" lang="en-GB" altLang="en-US" sz="120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7125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3D73-318E-41F1-BA4B-D94A25B9A5CA}"/>
              </a:ext>
            </a:extLst>
          </p:cNvPr>
          <p:cNvSpPr>
            <a:spLocks noGrp="1"/>
          </p:cNvSpPr>
          <p:nvPr>
            <p:ph type="title"/>
          </p:nvPr>
        </p:nvSpPr>
        <p:spPr>
          <a:xfrm>
            <a:off x="472873" y="647115"/>
            <a:ext cx="11484665" cy="5964700"/>
          </a:xfrm>
        </p:spPr>
        <p:txBody>
          <a:bodyPr anchor="t">
            <a:normAutofit fontScale="90000"/>
          </a:bodyPr>
          <a:lstStyle/>
          <a:p>
            <a:pPr>
              <a:lnSpc>
                <a:spcPct val="150000"/>
              </a:lnSpc>
              <a:spcAft>
                <a:spcPts val="2250"/>
              </a:spcAft>
            </a:pPr>
            <a:r>
              <a:rPr lang="en-GB" sz="2400" b="1" u="sng" dirty="0">
                <a:solidFill>
                  <a:srgbClr val="EC632F"/>
                </a:solidFill>
                <a:effectLst/>
                <a:latin typeface="Arial" panose="020B0604020202020204" pitchFamily="34" charset="0"/>
                <a:ea typeface="Times New Roman" panose="02020603050405020304" pitchFamily="18" charset="0"/>
                <a:cs typeface="Arial" panose="020B0604020202020204" pitchFamily="34" charset="0"/>
                <a:hlinkClick r:id="rId3"/>
              </a:rPr>
              <a:t>Practising in kinship care: the perspectives of social workers</a:t>
            </a:r>
            <a:r>
              <a:rPr lang="en-GB" sz="2400" b="1" u="sng" dirty="0">
                <a:solidFill>
                  <a:srgbClr val="EC632F"/>
                </a:solidFill>
                <a:effectLst/>
                <a:latin typeface="Arial" panose="020B0604020202020204" pitchFamily="34" charset="0"/>
                <a:ea typeface="Times New Roman" panose="02020603050405020304" pitchFamily="18" charset="0"/>
                <a:cs typeface="Arial" panose="020B0604020202020204" pitchFamily="34" charset="0"/>
              </a:rPr>
              <a:t> </a:t>
            </a:r>
            <a:r>
              <a:rPr lang="en-GB" sz="2200" b="1" u="sng" dirty="0">
                <a:solidFill>
                  <a:srgbClr val="EC632F"/>
                </a:solidFill>
                <a:effectLst/>
                <a:latin typeface="Arial" panose="020B0604020202020204" pitchFamily="34" charset="0"/>
                <a:ea typeface="Times New Roman" panose="02020603050405020304" pitchFamily="18" charset="0"/>
                <a:cs typeface="Arial" panose="020B0604020202020204" pitchFamily="34" charset="0"/>
              </a:rPr>
              <a:t>(Joan Hunt, 2021)</a:t>
            </a: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1. </a:t>
            </a:r>
            <a:r>
              <a:rPr lang="en-GB" sz="2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Recognise and reflect the uniqueness of kinship care </a:t>
            </a:r>
            <a: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within the child welfare system.  </a:t>
            </a: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2. </a:t>
            </a:r>
            <a: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Recognise and reflect the similarities in the experiences and needs of children requiring </a:t>
            </a:r>
            <a:b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br>
            <a: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any form of substitute care – whatever the legal status of the arrangement. </a:t>
            </a: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3. Base </a:t>
            </a:r>
            <a:r>
              <a:rPr lang="en-GB" sz="2200" dirty="0">
                <a:solidFill>
                  <a:srgbClr val="333333"/>
                </a:solidFill>
                <a:latin typeface="Arial" panose="020B0604020202020204" pitchFamily="34" charset="0"/>
                <a:ea typeface="Calibri" panose="020F0502020204030204" pitchFamily="34" charset="0"/>
                <a:cs typeface="Arial" panose="020B0604020202020204" pitchFamily="34" charset="0"/>
              </a:rPr>
              <a:t>s</a:t>
            </a:r>
            <a: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upport on the needs of kinship carers and their children, not by legal status. </a:t>
            </a: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4. </a:t>
            </a:r>
            <a:r>
              <a:rPr lang="en-GB" sz="2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Work towards greater consistency in the provision of special guardianship support across local authorities; mapping and evaluating different service models.</a:t>
            </a:r>
            <a: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5. </a:t>
            </a:r>
            <a:r>
              <a:rPr lang="en-GB" sz="2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Develop preparation, ‘training’ and peer support groups for kinship carers</a:t>
            </a:r>
            <a: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6. </a:t>
            </a:r>
            <a:r>
              <a:rPr lang="en-GB" sz="2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Support kinship families to establish and maintain children’s contact with parents</a:t>
            </a:r>
            <a: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b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br>
            <a: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unless this is demonstrably not in their best interests.  </a:t>
            </a: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7. </a:t>
            </a:r>
            <a: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Recognise and reflect the complexity of kinship carer </a:t>
            </a:r>
            <a:r>
              <a:rPr lang="en-GB" sz="2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assessments</a:t>
            </a:r>
            <a: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8. </a:t>
            </a:r>
            <a:r>
              <a:rPr lang="en-GB" sz="2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Develop and share professional expertise</a:t>
            </a:r>
            <a:r>
              <a:rPr lang="en-GB"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endParaRPr lang="en-GB" sz="2200" dirty="0">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C299F5A5-288D-AA48-A2A5-2E15098BDC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88852" y="5100137"/>
            <a:ext cx="1318437" cy="1318437"/>
          </a:xfrm>
          <a:prstGeom prst="rect">
            <a:avLst/>
          </a:prstGeom>
        </p:spPr>
      </p:pic>
      <p:sp>
        <p:nvSpPr>
          <p:cNvPr id="8" name="Title 1">
            <a:extLst>
              <a:ext uri="{FF2B5EF4-FFF2-40B4-BE49-F238E27FC236}">
                <a16:creationId xmlns:a16="http://schemas.microsoft.com/office/drawing/2014/main" id="{FF2954D2-1BC2-664A-817F-2E4DB55BD486}"/>
              </a:ext>
            </a:extLst>
          </p:cNvPr>
          <p:cNvSpPr txBox="1">
            <a:spLocks/>
          </p:cNvSpPr>
          <p:nvPr/>
        </p:nvSpPr>
        <p:spPr>
          <a:xfrm flipH="1">
            <a:off x="11317579" y="3629465"/>
            <a:ext cx="217929" cy="23705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endPar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a:spcAft>
                <a:spcPts val="1500"/>
              </a:spcAft>
            </a:pPr>
            <a:endParaRPr lang="en-GB"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5420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3D73-318E-41F1-BA4B-D94A25B9A5CA}"/>
              </a:ext>
            </a:extLst>
          </p:cNvPr>
          <p:cNvSpPr>
            <a:spLocks noGrp="1"/>
          </p:cNvSpPr>
          <p:nvPr>
            <p:ph type="title"/>
          </p:nvPr>
        </p:nvSpPr>
        <p:spPr>
          <a:xfrm>
            <a:off x="472873" y="647115"/>
            <a:ext cx="11484665" cy="5964700"/>
          </a:xfrm>
        </p:spPr>
        <p:txBody>
          <a:bodyPr anchor="t">
            <a:normAutofit/>
          </a:bodyPr>
          <a:lstStyle/>
          <a:p>
            <a:pPr>
              <a:lnSpc>
                <a:spcPct val="150000"/>
              </a:lnSpc>
              <a:spcAft>
                <a:spcPts val="2250"/>
              </a:spcAft>
            </a:pPr>
            <a:r>
              <a:rPr lang="en-GB" sz="3200" dirty="0">
                <a:latin typeface="Arial" panose="020B0604020202020204" pitchFamily="34" charset="0"/>
                <a:ea typeface="Calibri" panose="020F0502020204030204" pitchFamily="34" charset="0"/>
                <a:cs typeface="Arial" panose="020B0604020202020204" pitchFamily="34" charset="0"/>
              </a:rPr>
              <a:t>Increasing focus on improving support for special guardians</a:t>
            </a: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[cover here]</a:t>
            </a:r>
            <a:br>
              <a:rPr lang="en-GB" sz="2200" dirty="0">
                <a:effectLst/>
                <a:latin typeface="Arial" panose="020B0604020202020204" pitchFamily="34" charset="0"/>
                <a:ea typeface="Calibri" panose="020F0502020204030204" pitchFamily="34" charset="0"/>
                <a:cs typeface="Arial" panose="020B0604020202020204" pitchFamily="34" charset="0"/>
              </a:rPr>
            </a:br>
            <a:endParaRPr lang="en-GB" sz="2200" dirty="0">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C299F5A5-288D-AA48-A2A5-2E15098BDC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8852" y="5100137"/>
            <a:ext cx="1318437" cy="1318437"/>
          </a:xfrm>
          <a:prstGeom prst="rect">
            <a:avLst/>
          </a:prstGeom>
        </p:spPr>
      </p:pic>
      <p:sp>
        <p:nvSpPr>
          <p:cNvPr id="8" name="Title 1">
            <a:extLst>
              <a:ext uri="{FF2B5EF4-FFF2-40B4-BE49-F238E27FC236}">
                <a16:creationId xmlns:a16="http://schemas.microsoft.com/office/drawing/2014/main" id="{FF2954D2-1BC2-664A-817F-2E4DB55BD486}"/>
              </a:ext>
            </a:extLst>
          </p:cNvPr>
          <p:cNvSpPr txBox="1">
            <a:spLocks/>
          </p:cNvSpPr>
          <p:nvPr/>
        </p:nvSpPr>
        <p:spPr>
          <a:xfrm flipH="1">
            <a:off x="11317579" y="3629465"/>
            <a:ext cx="217929" cy="23705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endPar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a:spcAft>
                <a:spcPts val="1500"/>
              </a:spcAft>
            </a:pPr>
            <a:endParaRPr lang="en-GB" sz="2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3F5E82D-EF56-4416-81A3-DE330FC5E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873" y="1589940"/>
            <a:ext cx="3715268" cy="5268060"/>
          </a:xfrm>
          <a:prstGeom prst="rect">
            <a:avLst/>
          </a:prstGeom>
        </p:spPr>
      </p:pic>
      <p:pic>
        <p:nvPicPr>
          <p:cNvPr id="7" name="Picture 6">
            <a:extLst>
              <a:ext uri="{FF2B5EF4-FFF2-40B4-BE49-F238E27FC236}">
                <a16:creationId xmlns:a16="http://schemas.microsoft.com/office/drawing/2014/main" id="{5D92556F-AA70-4EFA-93EA-B38014ABAE22}"/>
              </a:ext>
            </a:extLst>
          </p:cNvPr>
          <p:cNvPicPr>
            <a:picLocks noChangeAspect="1"/>
          </p:cNvPicPr>
          <p:nvPr/>
        </p:nvPicPr>
        <p:blipFill>
          <a:blip r:embed="rId5"/>
          <a:stretch>
            <a:fillRect/>
          </a:stretch>
        </p:blipFill>
        <p:spPr>
          <a:xfrm>
            <a:off x="4750120" y="1613755"/>
            <a:ext cx="3667637" cy="5220429"/>
          </a:xfrm>
          <a:prstGeom prst="rect">
            <a:avLst/>
          </a:prstGeom>
        </p:spPr>
      </p:pic>
    </p:spTree>
    <p:extLst>
      <p:ext uri="{BB962C8B-B14F-4D97-AF65-F5344CB8AC3E}">
        <p14:creationId xmlns:p14="http://schemas.microsoft.com/office/powerpoint/2010/main" val="516601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3D73-318E-41F1-BA4B-D94A25B9A5CA}"/>
              </a:ext>
            </a:extLst>
          </p:cNvPr>
          <p:cNvSpPr>
            <a:spLocks noGrp="1"/>
          </p:cNvSpPr>
          <p:nvPr>
            <p:ph type="title"/>
          </p:nvPr>
        </p:nvSpPr>
        <p:spPr>
          <a:xfrm>
            <a:off x="227556" y="647115"/>
            <a:ext cx="11484665" cy="5964700"/>
          </a:xfrm>
        </p:spPr>
        <p:txBody>
          <a:bodyPr anchor="t">
            <a:normAutofit fontScale="90000"/>
          </a:bodyPr>
          <a:lstStyle/>
          <a:p>
            <a:pPr>
              <a:lnSpc>
                <a:spcPct val="150000"/>
              </a:lnSpc>
              <a:spcAft>
                <a:spcPts val="2250"/>
              </a:spcAft>
            </a:pPr>
            <a:r>
              <a:rPr lang="en-GB" sz="3600" b="1" dirty="0">
                <a:effectLst/>
                <a:latin typeface="Arial" panose="020B0604020202020204" pitchFamily="34" charset="0"/>
                <a:ea typeface="Calibri" panose="020F0502020204030204" pitchFamily="34" charset="0"/>
                <a:cs typeface="Arial" panose="020B0604020202020204" pitchFamily="34" charset="0"/>
              </a:rPr>
              <a:t>Adoption &amp; Special Guardianship Leadership Board</a:t>
            </a: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b="1" dirty="0">
                <a:effectLst/>
                <a:latin typeface="Arial" panose="020B0604020202020204" pitchFamily="34" charset="0"/>
                <a:ea typeface="Calibri" panose="020F0502020204030204" pitchFamily="34" charset="0"/>
                <a:cs typeface="Arial" panose="020B0604020202020204" pitchFamily="34" charset="0"/>
              </a:rPr>
              <a:t>Special Guardian Reference Group </a:t>
            </a:r>
            <a:r>
              <a:rPr lang="en-GB" sz="2200" dirty="0">
                <a:effectLst/>
                <a:latin typeface="Arial" panose="020B0604020202020204" pitchFamily="34" charset="0"/>
                <a:ea typeface="Calibri" panose="020F0502020204030204" pitchFamily="34" charset="0"/>
                <a:cs typeface="Arial" panose="020B0604020202020204" pitchFamily="34" charset="0"/>
              </a:rPr>
              <a:t>– commitment to lived experience</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b="1" dirty="0">
                <a:effectLst/>
                <a:latin typeface="Arial" panose="020B0604020202020204" pitchFamily="34" charset="0"/>
                <a:ea typeface="Calibri" panose="020F0502020204030204" pitchFamily="34" charset="0"/>
                <a:cs typeface="Arial" panose="020B0604020202020204" pitchFamily="34" charset="0"/>
              </a:rPr>
              <a:t>Specia</a:t>
            </a:r>
            <a:r>
              <a:rPr lang="en-GB" sz="2200" b="1" dirty="0">
                <a:latin typeface="Arial" panose="020B0604020202020204" pitchFamily="34" charset="0"/>
                <a:ea typeface="Calibri" panose="020F0502020204030204" pitchFamily="34" charset="0"/>
                <a:cs typeface="Arial" panose="020B0604020202020204" pitchFamily="34" charset="0"/>
              </a:rPr>
              <a:t>l Guardianship Task Group – </a:t>
            </a:r>
            <a:r>
              <a:rPr lang="en-GB" sz="2200" dirty="0">
                <a:latin typeface="Arial" panose="020B0604020202020204" pitchFamily="34" charset="0"/>
                <a:ea typeface="Calibri" panose="020F0502020204030204" pitchFamily="34" charset="0"/>
                <a:cs typeface="Arial" panose="020B0604020202020204" pitchFamily="34" charset="0"/>
              </a:rPr>
              <a:t>initial focus on financial allowances, PP+ and ASF  </a:t>
            </a:r>
            <a:br>
              <a:rPr lang="en-GB" sz="2200" dirty="0">
                <a:latin typeface="Arial" panose="020B0604020202020204" pitchFamily="34" charset="0"/>
                <a:ea typeface="Calibri" panose="020F0502020204030204" pitchFamily="34" charset="0"/>
                <a:cs typeface="Arial" panose="020B0604020202020204" pitchFamily="34" charset="0"/>
              </a:rPr>
            </a:br>
            <a:r>
              <a:rPr lang="en-GB" sz="1800" dirty="0">
                <a:effectLst/>
                <a:latin typeface="Times New Roman" panose="02020603050405020304" pitchFamily="18" charset="0"/>
                <a:ea typeface="Times New Roman" panose="02020603050405020304" pitchFamily="18" charset="0"/>
              </a:rPr>
              <a:t/>
            </a:r>
            <a:br>
              <a:rPr lang="en-GB" sz="1800" dirty="0">
                <a:effectLst/>
                <a:latin typeface="Times New Roman" panose="02020603050405020304" pitchFamily="18" charset="0"/>
                <a:ea typeface="Times New Roman" panose="02020603050405020304" pitchFamily="18"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endParaRPr lang="en-GB" sz="2200" dirty="0">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C299F5A5-288D-AA48-A2A5-2E15098BDC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8852" y="5100137"/>
            <a:ext cx="1318437" cy="1318437"/>
          </a:xfrm>
          <a:prstGeom prst="rect">
            <a:avLst/>
          </a:prstGeom>
        </p:spPr>
      </p:pic>
      <p:sp>
        <p:nvSpPr>
          <p:cNvPr id="8" name="Title 1">
            <a:extLst>
              <a:ext uri="{FF2B5EF4-FFF2-40B4-BE49-F238E27FC236}">
                <a16:creationId xmlns:a16="http://schemas.microsoft.com/office/drawing/2014/main" id="{FF2954D2-1BC2-664A-817F-2E4DB55BD486}"/>
              </a:ext>
            </a:extLst>
          </p:cNvPr>
          <p:cNvSpPr txBox="1">
            <a:spLocks/>
          </p:cNvSpPr>
          <p:nvPr/>
        </p:nvSpPr>
        <p:spPr>
          <a:xfrm flipH="1">
            <a:off x="11317579" y="3629465"/>
            <a:ext cx="217929" cy="23705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endPar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a:spcAft>
                <a:spcPts val="1500"/>
              </a:spcAft>
            </a:pPr>
            <a:endParaRPr lang="en-GB" sz="2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2E14EC4-B6F9-4F92-BEC2-A6883ABC8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034" y="1356423"/>
            <a:ext cx="7458524" cy="3989300"/>
          </a:xfrm>
          <a:prstGeom prst="rect">
            <a:avLst/>
          </a:prstGeom>
        </p:spPr>
      </p:pic>
    </p:spTree>
    <p:extLst>
      <p:ext uri="{BB962C8B-B14F-4D97-AF65-F5344CB8AC3E}">
        <p14:creationId xmlns:p14="http://schemas.microsoft.com/office/powerpoint/2010/main" val="1692616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3D73-318E-41F1-BA4B-D94A25B9A5CA}"/>
              </a:ext>
            </a:extLst>
          </p:cNvPr>
          <p:cNvSpPr>
            <a:spLocks noGrp="1"/>
          </p:cNvSpPr>
          <p:nvPr>
            <p:ph type="title"/>
          </p:nvPr>
        </p:nvSpPr>
        <p:spPr>
          <a:xfrm>
            <a:off x="472873" y="647115"/>
            <a:ext cx="11484665" cy="5964700"/>
          </a:xfrm>
        </p:spPr>
        <p:txBody>
          <a:bodyPr anchor="t">
            <a:normAutofit/>
          </a:bodyPr>
          <a:lstStyle/>
          <a:p>
            <a:pPr>
              <a:lnSpc>
                <a:spcPct val="150000"/>
              </a:lnSpc>
              <a:spcAft>
                <a:spcPts val="2250"/>
              </a:spcAft>
            </a:pPr>
            <a:r>
              <a:rPr lang="en-GB" sz="3200" b="1" dirty="0">
                <a:effectLst/>
                <a:latin typeface="Arial" panose="020B0604020202020204" pitchFamily="34" charset="0"/>
                <a:ea typeface="Calibri" panose="020F0502020204030204" pitchFamily="34" charset="0"/>
                <a:cs typeface="Arial" panose="020B0604020202020204" pitchFamily="34" charset="0"/>
              </a:rPr>
              <a:t>Increasing focus on kinship care – the Care Review</a:t>
            </a: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endParaRPr lang="en-GB" sz="2200" dirty="0">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C299F5A5-288D-AA48-A2A5-2E15098BDC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8852" y="5100137"/>
            <a:ext cx="1318437" cy="1318437"/>
          </a:xfrm>
          <a:prstGeom prst="rect">
            <a:avLst/>
          </a:prstGeom>
        </p:spPr>
      </p:pic>
      <p:sp>
        <p:nvSpPr>
          <p:cNvPr id="8" name="Title 1">
            <a:extLst>
              <a:ext uri="{FF2B5EF4-FFF2-40B4-BE49-F238E27FC236}">
                <a16:creationId xmlns:a16="http://schemas.microsoft.com/office/drawing/2014/main" id="{FF2954D2-1BC2-664A-817F-2E4DB55BD486}"/>
              </a:ext>
            </a:extLst>
          </p:cNvPr>
          <p:cNvSpPr txBox="1">
            <a:spLocks/>
          </p:cNvSpPr>
          <p:nvPr/>
        </p:nvSpPr>
        <p:spPr>
          <a:xfrm flipH="1">
            <a:off x="11317579" y="3629465"/>
            <a:ext cx="217929" cy="23705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endPar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a:spcAft>
                <a:spcPts val="1500"/>
              </a:spcAft>
            </a:pPr>
            <a:endParaRPr lang="en-GB" sz="2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D0BA836-4DD6-4BD9-BA8E-8019D2A7CD6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2873" y="1294228"/>
            <a:ext cx="9744197" cy="5317587"/>
          </a:xfrm>
          <a:prstGeom prst="rect">
            <a:avLst/>
          </a:prstGeom>
          <a:noFill/>
          <a:ln>
            <a:noFill/>
          </a:ln>
        </p:spPr>
      </p:pic>
    </p:spTree>
    <p:extLst>
      <p:ext uri="{BB962C8B-B14F-4D97-AF65-F5344CB8AC3E}">
        <p14:creationId xmlns:p14="http://schemas.microsoft.com/office/powerpoint/2010/main" val="3610631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3D73-318E-41F1-BA4B-D94A25B9A5CA}"/>
              </a:ext>
            </a:extLst>
          </p:cNvPr>
          <p:cNvSpPr>
            <a:spLocks noGrp="1"/>
          </p:cNvSpPr>
          <p:nvPr>
            <p:ph type="title"/>
          </p:nvPr>
        </p:nvSpPr>
        <p:spPr>
          <a:xfrm>
            <a:off x="472873" y="647115"/>
            <a:ext cx="11484665" cy="5964700"/>
          </a:xfrm>
        </p:spPr>
        <p:txBody>
          <a:bodyPr anchor="t">
            <a:normAutofit/>
          </a:bodyPr>
          <a:lstStyle/>
          <a:p>
            <a:pPr>
              <a:lnSpc>
                <a:spcPct val="150000"/>
              </a:lnSpc>
              <a:spcAft>
                <a:spcPts val="2250"/>
              </a:spcAft>
            </a:pPr>
            <a:r>
              <a:rPr lang="en-GB" sz="2800" b="1" dirty="0">
                <a:effectLst/>
                <a:latin typeface="Arial" panose="020B0604020202020204" pitchFamily="34" charset="0"/>
                <a:ea typeface="Calibri" panose="020F0502020204030204" pitchFamily="34" charset="0"/>
                <a:cs typeface="Arial" panose="020B0604020202020204" pitchFamily="34" charset="0"/>
              </a:rPr>
              <a:t>Increasing investment in kinship care support?</a:t>
            </a:r>
            <a:r>
              <a:rPr lang="en-GB" sz="2200" b="1" dirty="0">
                <a:effectLst/>
                <a:latin typeface="Arial" panose="020B0604020202020204" pitchFamily="34" charset="0"/>
                <a:ea typeface="Calibri" panose="020F0502020204030204" pitchFamily="34" charset="0"/>
                <a:cs typeface="Arial" panose="020B0604020202020204" pitchFamily="34" charset="0"/>
              </a:rPr>
              <a:t/>
            </a:r>
            <a:br>
              <a:rPr lang="en-GB" sz="2200" b="1" dirty="0">
                <a:effectLst/>
                <a:latin typeface="Arial" panose="020B0604020202020204" pitchFamily="34" charset="0"/>
                <a:ea typeface="Calibri" panose="020F0502020204030204" pitchFamily="34" charset="0"/>
                <a:cs typeface="Arial" panose="020B0604020202020204" pitchFamily="34" charset="0"/>
              </a:rPr>
            </a:br>
            <a:r>
              <a:rPr lang="en-GB" sz="2200" b="1" dirty="0">
                <a:effectLst/>
                <a:latin typeface="Arial" panose="020B0604020202020204" pitchFamily="34" charset="0"/>
                <a:ea typeface="Calibri" panose="020F0502020204030204" pitchFamily="34" charset="0"/>
                <a:cs typeface="Arial" panose="020B0604020202020204" pitchFamily="34" charset="0"/>
              </a:rPr>
              <a:t/>
            </a:r>
            <a:br>
              <a:rPr lang="en-GB" sz="2200" b="1" dirty="0">
                <a:effectLst/>
                <a:latin typeface="Arial" panose="020B0604020202020204" pitchFamily="34" charset="0"/>
                <a:ea typeface="Calibri" panose="020F0502020204030204" pitchFamily="34" charset="0"/>
                <a:cs typeface="Arial" panose="020B0604020202020204" pitchFamily="34" charset="0"/>
              </a:rPr>
            </a:br>
            <a:r>
              <a:rPr lang="en-GB" sz="2200" dirty="0">
                <a:effectLst/>
                <a:latin typeface="Arial" panose="020B0604020202020204" pitchFamily="34" charset="0"/>
                <a:ea typeface="Calibri" panose="020F0502020204030204" pitchFamily="34" charset="0"/>
                <a:cs typeface="Arial" panose="020B0604020202020204" pitchFamily="34" charset="0"/>
              </a:rPr>
              <a:t/>
            </a:r>
            <a:br>
              <a:rPr lang="en-GB" sz="2200" dirty="0">
                <a:effectLst/>
                <a:latin typeface="Arial" panose="020B0604020202020204" pitchFamily="34" charset="0"/>
                <a:ea typeface="Calibri" panose="020F0502020204030204" pitchFamily="34" charset="0"/>
                <a:cs typeface="Arial" panose="020B0604020202020204" pitchFamily="34" charset="0"/>
              </a:rPr>
            </a:br>
            <a:endParaRPr lang="en-GB" sz="2200" dirty="0">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C299F5A5-288D-AA48-A2A5-2E15098BDC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8852" y="5100137"/>
            <a:ext cx="1318437" cy="1318437"/>
          </a:xfrm>
          <a:prstGeom prst="rect">
            <a:avLst/>
          </a:prstGeom>
        </p:spPr>
      </p:pic>
      <p:sp>
        <p:nvSpPr>
          <p:cNvPr id="8" name="Title 1">
            <a:extLst>
              <a:ext uri="{FF2B5EF4-FFF2-40B4-BE49-F238E27FC236}">
                <a16:creationId xmlns:a16="http://schemas.microsoft.com/office/drawing/2014/main" id="{FF2954D2-1BC2-664A-817F-2E4DB55BD486}"/>
              </a:ext>
            </a:extLst>
          </p:cNvPr>
          <p:cNvSpPr txBox="1">
            <a:spLocks/>
          </p:cNvSpPr>
          <p:nvPr/>
        </p:nvSpPr>
        <p:spPr>
          <a:xfrm flipH="1">
            <a:off x="11317579" y="3629465"/>
            <a:ext cx="217929" cy="23705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endPar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a:spcAft>
                <a:spcPts val="1500"/>
              </a:spcAft>
            </a:pPr>
            <a:endParaRPr lang="en-GB" sz="2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173F689-9409-4E45-BA5B-0188EC62BA1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933" y="1505242"/>
            <a:ext cx="5829349" cy="4273697"/>
          </a:xfrm>
          <a:prstGeom prst="rect">
            <a:avLst/>
          </a:prstGeom>
          <a:noFill/>
          <a:ln>
            <a:noFill/>
          </a:ln>
        </p:spPr>
      </p:pic>
    </p:spTree>
    <p:extLst>
      <p:ext uri="{BB962C8B-B14F-4D97-AF65-F5344CB8AC3E}">
        <p14:creationId xmlns:p14="http://schemas.microsoft.com/office/powerpoint/2010/main" val="3647762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outdoor, child&#10;&#10;Description automatically generated">
            <a:extLst>
              <a:ext uri="{FF2B5EF4-FFF2-40B4-BE49-F238E27FC236}">
                <a16:creationId xmlns:a16="http://schemas.microsoft.com/office/drawing/2014/main" id="{9666BA2A-FCDA-46E1-89C5-08B34590C23E}"/>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t="14193" r="2784"/>
          <a:stretch/>
        </p:blipFill>
        <p:spPr>
          <a:xfrm>
            <a:off x="0" y="0"/>
            <a:ext cx="12192000" cy="6944170"/>
          </a:xfrm>
          <a:prstGeom prst="rect">
            <a:avLst/>
          </a:prstGeom>
        </p:spPr>
      </p:pic>
      <p:pic>
        <p:nvPicPr>
          <p:cNvPr id="8" name="Picture 7" descr="Logo&#10;&#10;Description automatically generated">
            <a:extLst>
              <a:ext uri="{FF2B5EF4-FFF2-40B4-BE49-F238E27FC236}">
                <a16:creationId xmlns:a16="http://schemas.microsoft.com/office/drawing/2014/main" id="{B3857B8E-7346-4A40-8A59-18086AFBE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962" y="297366"/>
            <a:ext cx="2275713" cy="2275713"/>
          </a:xfrm>
          <a:prstGeom prst="rect">
            <a:avLst/>
          </a:prstGeom>
        </p:spPr>
      </p:pic>
      <p:sp>
        <p:nvSpPr>
          <p:cNvPr id="9" name="TextBox 8">
            <a:extLst>
              <a:ext uri="{FF2B5EF4-FFF2-40B4-BE49-F238E27FC236}">
                <a16:creationId xmlns:a16="http://schemas.microsoft.com/office/drawing/2014/main" id="{AFA31FB3-9EF2-4F54-B909-8E2B3894F4A8}"/>
              </a:ext>
            </a:extLst>
          </p:cNvPr>
          <p:cNvSpPr txBox="1"/>
          <p:nvPr/>
        </p:nvSpPr>
        <p:spPr>
          <a:xfrm>
            <a:off x="182880" y="0"/>
            <a:ext cx="9345082" cy="9325630"/>
          </a:xfrm>
          <a:prstGeom prst="rect">
            <a:avLst/>
          </a:prstGeom>
          <a:noFill/>
        </p:spPr>
        <p:txBody>
          <a:bodyPr wrap="square" lIns="91440" tIns="45720" rIns="91440" bIns="45720" rtlCol="0" anchor="t">
            <a:spAutoFit/>
          </a:bodyPr>
          <a:lstStyle/>
          <a:p>
            <a:r>
              <a:rPr lang="en-US" sz="7200" b="1" dirty="0">
                <a:ea typeface="+mn-lt"/>
                <a:cs typeface="+mn-lt"/>
              </a:rPr>
              <a:t>Find out more about  our support and services</a:t>
            </a:r>
            <a:endParaRPr lang="en-US" sz="3200" b="1" dirty="0">
              <a:ea typeface="+mn-lt"/>
              <a:cs typeface="+mn-lt"/>
              <a:hlinkClick r:id="rId5"/>
            </a:endParaRPr>
          </a:p>
          <a:p>
            <a:endParaRPr lang="en-US" sz="3200" b="1" dirty="0">
              <a:ea typeface="+mn-lt"/>
              <a:cs typeface="+mn-lt"/>
              <a:hlinkClick r:id="rId5"/>
            </a:endParaRPr>
          </a:p>
          <a:p>
            <a:r>
              <a:rPr lang="en-US" sz="3200" b="1" dirty="0">
                <a:ea typeface="+mn-lt"/>
                <a:cs typeface="+mn-lt"/>
                <a:hlinkClick r:id="rId5"/>
              </a:rPr>
              <a:t>www.kinship.org.uk</a:t>
            </a:r>
            <a:r>
              <a:rPr lang="en-US" sz="3200" b="1" dirty="0">
                <a:ea typeface="+mn-lt"/>
                <a:cs typeface="+mn-lt"/>
              </a:rPr>
              <a:t> </a:t>
            </a:r>
            <a:endParaRPr lang="en-US" sz="3200" b="1" dirty="0">
              <a:ea typeface="+mn-lt"/>
              <a:cs typeface="+mn-lt"/>
              <a:hlinkClick r:id="rId6"/>
            </a:endParaRPr>
          </a:p>
          <a:p>
            <a:r>
              <a:rPr lang="en-US" sz="3200" b="1" dirty="0">
                <a:ea typeface="+mn-lt"/>
                <a:cs typeface="+mn-lt"/>
                <a:hlinkClick r:id="rId6"/>
              </a:rPr>
              <a:t>www.kinship.org.uk/for-professionals</a:t>
            </a:r>
            <a:endParaRPr lang="en-US" sz="3200" b="1" dirty="0">
              <a:ea typeface="+mn-lt"/>
              <a:cs typeface="+mn-lt"/>
              <a:hlinkClick r:id="rId7"/>
            </a:endParaRPr>
          </a:p>
          <a:p>
            <a:r>
              <a:rPr lang="en-US" sz="3200" b="1" dirty="0">
                <a:ea typeface="+mn-lt"/>
                <a:cs typeface="+mn-lt"/>
                <a:hlinkClick r:id="rId7"/>
              </a:rPr>
              <a:t>www.kinship.org.uk/for-kinship-carers/advice-and-support/</a:t>
            </a:r>
            <a:endParaRPr lang="en-US" sz="3200" dirty="0">
              <a:ea typeface="+mn-lt"/>
              <a:cs typeface="+mn-lt"/>
            </a:endParaRPr>
          </a:p>
          <a:p>
            <a:endParaRPr lang="en-US" sz="3200" b="1" dirty="0">
              <a:ea typeface="+mn-lt"/>
              <a:cs typeface="+mn-lt"/>
            </a:endParaRPr>
          </a:p>
          <a:p>
            <a:endParaRPr lang="en-US" sz="3200" b="1" dirty="0">
              <a:ea typeface="+mn-lt"/>
              <a:cs typeface="+mn-lt"/>
            </a:endParaRPr>
          </a:p>
          <a:p>
            <a:r>
              <a:rPr lang="en-US" sz="8000" b="1" dirty="0">
                <a:ea typeface="+mn-lt"/>
                <a:cs typeface="+mn-lt"/>
              </a:rPr>
              <a:t> </a:t>
            </a:r>
          </a:p>
          <a:p>
            <a:endParaRPr lang="en-US" sz="8000" b="1" dirty="0">
              <a:solidFill>
                <a:schemeClr val="bg1"/>
              </a:solidFill>
              <a:latin typeface="Raleway" panose="020B0503030101060003" pitchFamily="34" charset="77"/>
            </a:endParaRPr>
          </a:p>
        </p:txBody>
      </p:sp>
      <p:sp>
        <p:nvSpPr>
          <p:cNvPr id="7" name="TextBox 6">
            <a:extLst>
              <a:ext uri="{FF2B5EF4-FFF2-40B4-BE49-F238E27FC236}">
                <a16:creationId xmlns:a16="http://schemas.microsoft.com/office/drawing/2014/main" id="{7118474D-B6FB-A941-A746-8E3D535ABD04}"/>
              </a:ext>
            </a:extLst>
          </p:cNvPr>
          <p:cNvSpPr txBox="1"/>
          <p:nvPr/>
        </p:nvSpPr>
        <p:spPr>
          <a:xfrm>
            <a:off x="1144801" y="3840631"/>
            <a:ext cx="7420067" cy="2308324"/>
          </a:xfrm>
          <a:prstGeom prst="rect">
            <a:avLst/>
          </a:prstGeom>
          <a:noFill/>
        </p:spPr>
        <p:txBody>
          <a:bodyPr wrap="square" lIns="91440" tIns="45720" rIns="91440" bIns="45720" rtlCol="0" anchor="t">
            <a:spAutoFit/>
          </a:bodyPr>
          <a:lstStyle/>
          <a:p>
            <a:endParaRPr lang="en-US" sz="4800" dirty="0">
              <a:solidFill>
                <a:schemeClr val="bg1"/>
              </a:solidFill>
              <a:ea typeface="+mn-lt"/>
              <a:cs typeface="+mn-lt"/>
            </a:endParaRPr>
          </a:p>
          <a:p>
            <a:endParaRPr lang="en-US" sz="4800" dirty="0">
              <a:ea typeface="+mn-lt"/>
              <a:cs typeface="+mn-lt"/>
            </a:endParaRPr>
          </a:p>
          <a:p>
            <a:endParaRPr lang="en-US" sz="4800" dirty="0">
              <a:solidFill>
                <a:srgbClr val="1C2245"/>
              </a:solidFill>
              <a:latin typeface="Raleway" panose="020B0503030101060003" pitchFamily="34" charset="77"/>
            </a:endParaRPr>
          </a:p>
        </p:txBody>
      </p:sp>
    </p:spTree>
    <p:extLst>
      <p:ext uri="{BB962C8B-B14F-4D97-AF65-F5344CB8AC3E}">
        <p14:creationId xmlns:p14="http://schemas.microsoft.com/office/powerpoint/2010/main" val="2079761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3D49-0968-4744-AECD-32AD40C95E63}"/>
              </a:ext>
            </a:extLst>
          </p:cNvPr>
          <p:cNvSpPr>
            <a:spLocks noGrp="1"/>
          </p:cNvSpPr>
          <p:nvPr>
            <p:ph type="ctrTitle"/>
          </p:nvPr>
        </p:nvSpPr>
        <p:spPr>
          <a:xfrm>
            <a:off x="662915" y="1085186"/>
            <a:ext cx="4023360" cy="624970"/>
          </a:xfrm>
        </p:spPr>
        <p:txBody>
          <a:bodyPr anchor="b">
            <a:normAutofit fontScale="90000"/>
          </a:bodyPr>
          <a:lstStyle/>
          <a:p>
            <a:pPr algn="l"/>
            <a:r>
              <a:rPr lang="en-GB" sz="4800" dirty="0"/>
              <a:t> </a:t>
            </a:r>
          </a:p>
        </p:txBody>
      </p:sp>
      <p:sp>
        <p:nvSpPr>
          <p:cNvPr id="5" name="Subtitle 4">
            <a:extLst>
              <a:ext uri="{FF2B5EF4-FFF2-40B4-BE49-F238E27FC236}">
                <a16:creationId xmlns:a16="http://schemas.microsoft.com/office/drawing/2014/main" id="{532EB7D7-48AD-4909-A8F8-11EFED614769}"/>
              </a:ext>
            </a:extLst>
          </p:cNvPr>
          <p:cNvSpPr>
            <a:spLocks noGrp="1"/>
          </p:cNvSpPr>
          <p:nvPr>
            <p:ph type="subTitle" idx="1"/>
          </p:nvPr>
        </p:nvSpPr>
        <p:spPr>
          <a:xfrm>
            <a:off x="1280160" y="882275"/>
            <a:ext cx="9144000" cy="1655762"/>
          </a:xfrm>
        </p:spPr>
        <p:txBody>
          <a:bodyPr>
            <a:normAutofit fontScale="25000" lnSpcReduction="20000"/>
          </a:bodyPr>
          <a:lstStyle/>
          <a:p>
            <a:pPr algn="l"/>
            <a:r>
              <a:rPr lang="en-GB" sz="16000" b="1" dirty="0"/>
              <a:t>Lisa Apps</a:t>
            </a:r>
          </a:p>
          <a:p>
            <a:pPr algn="l"/>
            <a:r>
              <a:rPr lang="en-GB" sz="16000" dirty="0">
                <a:effectLst/>
                <a:ea typeface="Calibri" panose="020F0502020204030204" pitchFamily="34" charset="0"/>
              </a:rPr>
              <a:t>Practice Manager </a:t>
            </a:r>
          </a:p>
          <a:p>
            <a:pPr algn="l"/>
            <a:r>
              <a:rPr lang="en-GB" sz="16000" dirty="0">
                <a:effectLst/>
                <a:ea typeface="Calibri" panose="020F0502020204030204" pitchFamily="34" charset="0"/>
              </a:rPr>
              <a:t>Family and Friends &amp; FGC Team </a:t>
            </a:r>
          </a:p>
          <a:p>
            <a:pPr algn="l"/>
            <a:endParaRPr lang="en-GB" sz="16000" dirty="0">
              <a:ea typeface="Calibri" panose="020F0502020204030204" pitchFamily="34" charset="0"/>
            </a:endParaRPr>
          </a:p>
          <a:p>
            <a:pPr algn="l"/>
            <a:endParaRPr lang="en-GB" sz="16000" dirty="0">
              <a:effectLst/>
              <a:ea typeface="Calibri" panose="020F0502020204030204" pitchFamily="34" charset="0"/>
            </a:endParaRPr>
          </a:p>
          <a:p>
            <a:pPr algn="l"/>
            <a:r>
              <a:rPr lang="en-GB" sz="16000" b="1" dirty="0">
                <a:ea typeface="Calibri" panose="020F0502020204030204" pitchFamily="34" charset="0"/>
              </a:rPr>
              <a:t>Donna </a:t>
            </a:r>
            <a:r>
              <a:rPr lang="en-GB" sz="16000" b="1" dirty="0" err="1">
                <a:ea typeface="Calibri" panose="020F0502020204030204" pitchFamily="34" charset="0"/>
              </a:rPr>
              <a:t>Rainsley</a:t>
            </a:r>
            <a:endParaRPr lang="en-GB" sz="16000" b="1" dirty="0">
              <a:ea typeface="Calibri" panose="020F0502020204030204" pitchFamily="34" charset="0"/>
            </a:endParaRPr>
          </a:p>
          <a:p>
            <a:pPr algn="l"/>
            <a:r>
              <a:rPr lang="en-GB" sz="16000" dirty="0">
                <a:effectLst/>
                <a:ea typeface="Calibri" panose="020F0502020204030204" pitchFamily="34" charset="0"/>
              </a:rPr>
              <a:t>Special Guardian</a:t>
            </a:r>
          </a:p>
          <a:p>
            <a:pPr algn="l"/>
            <a:r>
              <a:rPr lang="en-GB" sz="16000" dirty="0">
                <a:ea typeface="Calibri" panose="020F0502020204030204" pitchFamily="34" charset="0"/>
              </a:rPr>
              <a:t>East Sussex</a:t>
            </a:r>
            <a:endParaRPr lang="en-GB" sz="16000" dirty="0">
              <a:effectLst/>
              <a:ea typeface="Calibri" panose="020F0502020204030204" pitchFamily="34" charset="0"/>
            </a:endParaRPr>
          </a:p>
          <a:p>
            <a:endParaRPr lang="en-GB" dirty="0"/>
          </a:p>
        </p:txBody>
      </p:sp>
      <p:pic>
        <p:nvPicPr>
          <p:cNvPr id="1026" name="Picture 2" descr="Children and families – East Sussex County Council">
            <a:extLst>
              <a:ext uri="{FF2B5EF4-FFF2-40B4-BE49-F238E27FC236}">
                <a16:creationId xmlns:a16="http://schemas.microsoft.com/office/drawing/2014/main" id="{D0F3B0AD-7028-4403-A0EA-DE12710FC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504" y="4703527"/>
            <a:ext cx="2581175" cy="195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97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3D49-0968-4744-AECD-32AD40C95E63}"/>
              </a:ext>
            </a:extLst>
          </p:cNvPr>
          <p:cNvSpPr>
            <a:spLocks noGrp="1"/>
          </p:cNvSpPr>
          <p:nvPr>
            <p:ph type="ctrTitle"/>
          </p:nvPr>
        </p:nvSpPr>
        <p:spPr>
          <a:xfrm>
            <a:off x="626820" y="667809"/>
            <a:ext cx="4023360" cy="624970"/>
          </a:xfrm>
        </p:spPr>
        <p:txBody>
          <a:bodyPr anchor="b">
            <a:normAutofit fontScale="90000"/>
          </a:bodyPr>
          <a:lstStyle/>
          <a:p>
            <a:pPr algn="l"/>
            <a:r>
              <a:rPr lang="en-GB" sz="4400" b="1" dirty="0">
                <a:latin typeface="Arial" panose="020B0604020202020204" pitchFamily="34" charset="0"/>
                <a:cs typeface="Arial" panose="020B0604020202020204" pitchFamily="34" charset="0"/>
              </a:rPr>
              <a:t>Overview</a:t>
            </a:r>
            <a:endParaRPr lang="en-GB" sz="4800" b="1" dirty="0"/>
          </a:p>
        </p:txBody>
      </p:sp>
      <p:sp>
        <p:nvSpPr>
          <p:cNvPr id="3" name="Subtitle 2">
            <a:extLst>
              <a:ext uri="{FF2B5EF4-FFF2-40B4-BE49-F238E27FC236}">
                <a16:creationId xmlns:a16="http://schemas.microsoft.com/office/drawing/2014/main" id="{820BD08D-E15B-4E89-9A5F-795D68FE906B}"/>
              </a:ext>
            </a:extLst>
          </p:cNvPr>
          <p:cNvSpPr>
            <a:spLocks noGrp="1"/>
          </p:cNvSpPr>
          <p:nvPr>
            <p:ph type="subTitle" idx="1"/>
          </p:nvPr>
        </p:nvSpPr>
        <p:spPr>
          <a:xfrm>
            <a:off x="262222" y="1894351"/>
            <a:ext cx="11503057" cy="3983355"/>
          </a:xfrm>
        </p:spPr>
        <p:txBody>
          <a:bodyPr>
            <a:normAutofit/>
          </a:bodyPr>
          <a:lstStyle/>
          <a:p>
            <a:pPr marL="342900" indent="-342900" algn="l">
              <a:buFont typeface="Arial" panose="020B0604020202020204" pitchFamily="34" charset="0"/>
              <a:buChar char="•"/>
            </a:pPr>
            <a:r>
              <a:rPr lang="en-GB" sz="2600" dirty="0">
                <a:cs typeface="Arial" panose="020B0604020202020204" pitchFamily="34" charset="0"/>
              </a:rPr>
              <a:t>East Sussex Family and Friends team </a:t>
            </a:r>
          </a:p>
          <a:p>
            <a:pPr algn="l"/>
            <a:r>
              <a:rPr lang="en-GB" sz="2600" dirty="0">
                <a:cs typeface="Arial" panose="020B0604020202020204" pitchFamily="34" charset="0"/>
              </a:rPr>
              <a:t>-	team of 6 Social Workers, the equivalent to 3.5 full time posts, and one full 	time Caseworker. </a:t>
            </a:r>
          </a:p>
          <a:p>
            <a:pPr marL="342900" indent="-342900" algn="l">
              <a:buFont typeface="Arial" panose="020B0604020202020204" pitchFamily="34" charset="0"/>
              <a:buChar char="•"/>
            </a:pPr>
            <a:r>
              <a:rPr lang="en-GB" sz="2600" dirty="0">
                <a:cs typeface="Arial" panose="020B0604020202020204" pitchFamily="34" charset="0"/>
              </a:rPr>
              <a:t>The main role of the Social Workers in the team is to undertake Family and Friends assessments. </a:t>
            </a:r>
          </a:p>
          <a:p>
            <a:pPr marL="342900" indent="-342900" algn="l">
              <a:buFont typeface="Arial" panose="020B0604020202020204" pitchFamily="34" charset="0"/>
              <a:buChar char="•"/>
            </a:pPr>
            <a:r>
              <a:rPr lang="en-GB" sz="2600" dirty="0">
                <a:cs typeface="Arial" panose="020B0604020202020204" pitchFamily="34" charset="0"/>
              </a:rPr>
              <a:t>The main role of the Caseworker is to offer 6-month post SGO support to kinship carers and undertake ASF applications. </a:t>
            </a:r>
          </a:p>
          <a:p>
            <a:pPr marL="342900" indent="-342900" algn="l">
              <a:buFont typeface="Arial" panose="020B0604020202020204" pitchFamily="34" charset="0"/>
              <a:buChar char="•"/>
            </a:pPr>
            <a:r>
              <a:rPr lang="en-GB" sz="2600" dirty="0">
                <a:cs typeface="Arial" panose="020B0604020202020204" pitchFamily="34" charset="0"/>
              </a:rPr>
              <a:t>East Sussex are currently financially supporting 323 kinship carers. </a:t>
            </a:r>
          </a:p>
          <a:p>
            <a:pPr algn="l"/>
            <a:endParaRPr lang="en-GB" sz="800" dirty="0"/>
          </a:p>
          <a:p>
            <a:pPr algn="l"/>
            <a:endParaRPr lang="en-GB" sz="800" dirty="0"/>
          </a:p>
          <a:p>
            <a:pPr algn="l"/>
            <a:endParaRPr lang="en-GB" sz="800" dirty="0"/>
          </a:p>
          <a:p>
            <a:pPr algn="l"/>
            <a:endParaRPr lang="en-GB" sz="800" dirty="0"/>
          </a:p>
          <a:p>
            <a:pPr algn="l"/>
            <a:endParaRPr lang="en-GB" sz="800" dirty="0"/>
          </a:p>
          <a:p>
            <a:pPr algn="l"/>
            <a:endParaRPr lang="en-GB" sz="800" dirty="0"/>
          </a:p>
          <a:p>
            <a:pPr algn="l"/>
            <a:endParaRPr lang="en-GB" sz="800" dirty="0"/>
          </a:p>
        </p:txBody>
      </p:sp>
    </p:spTree>
    <p:extLst>
      <p:ext uri="{BB962C8B-B14F-4D97-AF65-F5344CB8AC3E}">
        <p14:creationId xmlns:p14="http://schemas.microsoft.com/office/powerpoint/2010/main" val="644188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3D49-0968-4744-AECD-32AD40C95E63}"/>
              </a:ext>
            </a:extLst>
          </p:cNvPr>
          <p:cNvSpPr>
            <a:spLocks noGrp="1"/>
          </p:cNvSpPr>
          <p:nvPr>
            <p:ph type="ctrTitle"/>
          </p:nvPr>
        </p:nvSpPr>
        <p:spPr>
          <a:xfrm>
            <a:off x="662914" y="676215"/>
            <a:ext cx="4023360" cy="624970"/>
          </a:xfrm>
        </p:spPr>
        <p:txBody>
          <a:bodyPr anchor="b">
            <a:normAutofit fontScale="90000"/>
          </a:bodyPr>
          <a:lstStyle/>
          <a:p>
            <a:pPr algn="l"/>
            <a:r>
              <a:rPr lang="en-GB" sz="4400" b="1" dirty="0">
                <a:latin typeface="Arial" panose="020B0604020202020204" pitchFamily="34" charset="0"/>
                <a:cs typeface="Arial" panose="020B0604020202020204" pitchFamily="34" charset="0"/>
              </a:rPr>
              <a:t>Outline</a:t>
            </a:r>
            <a:endParaRPr lang="en-GB" sz="4800" b="1" dirty="0"/>
          </a:p>
        </p:txBody>
      </p:sp>
      <p:sp>
        <p:nvSpPr>
          <p:cNvPr id="3" name="Subtitle 2">
            <a:extLst>
              <a:ext uri="{FF2B5EF4-FFF2-40B4-BE49-F238E27FC236}">
                <a16:creationId xmlns:a16="http://schemas.microsoft.com/office/drawing/2014/main" id="{820BD08D-E15B-4E89-9A5F-795D68FE906B}"/>
              </a:ext>
            </a:extLst>
          </p:cNvPr>
          <p:cNvSpPr>
            <a:spLocks noGrp="1"/>
          </p:cNvSpPr>
          <p:nvPr>
            <p:ph type="subTitle" idx="1"/>
          </p:nvPr>
        </p:nvSpPr>
        <p:spPr>
          <a:xfrm>
            <a:off x="914399" y="1435313"/>
            <a:ext cx="10515601" cy="4302906"/>
          </a:xfrm>
        </p:spPr>
        <p:txBody>
          <a:bodyPr>
            <a:normAutofit fontScale="25000" lnSpcReduction="20000"/>
          </a:bodyPr>
          <a:lstStyle/>
          <a:p>
            <a:pPr algn="l"/>
            <a:r>
              <a:rPr lang="en-GB" sz="11200" dirty="0">
                <a:cs typeface="Arial" panose="020B0604020202020204" pitchFamily="34" charset="0"/>
              </a:rPr>
              <a:t>Core themes  </a:t>
            </a:r>
          </a:p>
          <a:p>
            <a:pPr marL="457200" indent="-457200" algn="l">
              <a:buFont typeface="+mj-lt"/>
              <a:buAutoNum type="arabicPeriod"/>
            </a:pPr>
            <a:r>
              <a:rPr lang="en-GB" sz="11200" dirty="0">
                <a:cs typeface="Arial" panose="020B0604020202020204" pitchFamily="34" charset="0"/>
              </a:rPr>
              <a:t>Engagement.</a:t>
            </a:r>
          </a:p>
          <a:p>
            <a:pPr marL="457200" indent="-457200" algn="l">
              <a:buFont typeface="+mj-lt"/>
              <a:buAutoNum type="arabicPeriod"/>
            </a:pPr>
            <a:r>
              <a:rPr lang="en-GB" sz="11200" dirty="0">
                <a:cs typeface="Arial" panose="020B0604020202020204" pitchFamily="34" charset="0"/>
              </a:rPr>
              <a:t>Placement support.</a:t>
            </a:r>
          </a:p>
          <a:p>
            <a:pPr marL="457200" indent="-457200" algn="l">
              <a:buFont typeface="+mj-lt"/>
              <a:buAutoNum type="arabicPeriod"/>
            </a:pPr>
            <a:r>
              <a:rPr lang="en-GB" sz="11200" dirty="0">
                <a:cs typeface="Arial" panose="020B0604020202020204" pitchFamily="34" charset="0"/>
              </a:rPr>
              <a:t>Therapeutic support.</a:t>
            </a:r>
          </a:p>
          <a:p>
            <a:pPr marL="457200" indent="-457200" algn="l">
              <a:buFont typeface="+mj-lt"/>
              <a:buAutoNum type="arabicPeriod"/>
            </a:pPr>
            <a:endParaRPr lang="en-GB" sz="11200" dirty="0">
              <a:cs typeface="Arial" panose="020B0604020202020204" pitchFamily="34" charset="0"/>
            </a:endParaRPr>
          </a:p>
          <a:p>
            <a:pPr marL="457200" indent="-457200" algn="l">
              <a:buFont typeface="+mj-lt"/>
              <a:buAutoNum type="arabicPeriod"/>
            </a:pPr>
            <a:endParaRPr lang="en-GB" sz="11200" dirty="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endParaRPr lang="en-GB" sz="9600" dirty="0">
              <a:latin typeface="Arial" panose="020B0604020202020204" pitchFamily="34" charset="0"/>
              <a:cs typeface="Arial" panose="020B0604020202020204" pitchFamily="34" charset="0"/>
            </a:endParaRPr>
          </a:p>
          <a:p>
            <a:r>
              <a:rPr lang="en-GB" sz="11200" dirty="0">
                <a:cs typeface="Arial" panose="020B0604020202020204" pitchFamily="34" charset="0"/>
              </a:rPr>
              <a:t>Donna’s perspective</a:t>
            </a: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dirty="0">
              <a:latin typeface="Arial" panose="020B0604020202020204" pitchFamily="34" charset="0"/>
              <a:cs typeface="Arial" panose="020B0604020202020204" pitchFamily="34" charset="0"/>
            </a:endParaRPr>
          </a:p>
          <a:p>
            <a:pPr algn="l"/>
            <a:endParaRPr lang="en-GB" sz="800" dirty="0"/>
          </a:p>
          <a:p>
            <a:pPr algn="l"/>
            <a:endParaRPr lang="en-GB" sz="800" dirty="0"/>
          </a:p>
          <a:p>
            <a:pPr algn="l"/>
            <a:endParaRPr lang="en-GB" sz="800" dirty="0"/>
          </a:p>
          <a:p>
            <a:pPr algn="l"/>
            <a:endParaRPr lang="en-GB" sz="800" dirty="0"/>
          </a:p>
          <a:p>
            <a:pPr algn="l"/>
            <a:endParaRPr lang="en-GB" sz="800" dirty="0"/>
          </a:p>
          <a:p>
            <a:pPr algn="l"/>
            <a:endParaRPr lang="en-GB" sz="800" dirty="0"/>
          </a:p>
          <a:p>
            <a:pPr algn="l"/>
            <a:endParaRPr lang="en-GB" sz="800" dirty="0"/>
          </a:p>
        </p:txBody>
      </p:sp>
      <p:graphicFrame>
        <p:nvGraphicFramePr>
          <p:cNvPr id="4" name="Diagram 3">
            <a:extLst>
              <a:ext uri="{FF2B5EF4-FFF2-40B4-BE49-F238E27FC236}">
                <a16:creationId xmlns:a16="http://schemas.microsoft.com/office/drawing/2014/main" id="{B87C9948-6CD6-4213-8AA7-0B8D52E0A73D}"/>
              </a:ext>
            </a:extLst>
          </p:cNvPr>
          <p:cNvGraphicFramePr/>
          <p:nvPr>
            <p:extLst/>
          </p:nvPr>
        </p:nvGraphicFramePr>
        <p:xfrm>
          <a:off x="2674595" y="4041984"/>
          <a:ext cx="4177663" cy="1380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9161073D-112C-41F2-94EC-0EA97EDCB168}"/>
              </a:ext>
            </a:extLst>
          </p:cNvPr>
          <p:cNvCxnSpPr>
            <a:cxnSpLocks/>
          </p:cNvCxnSpPr>
          <p:nvPr/>
        </p:nvCxnSpPr>
        <p:spPr>
          <a:xfrm>
            <a:off x="8099853" y="5872347"/>
            <a:ext cx="333014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79AED9-70E0-43CF-82A5-EAFA2BC90264}"/>
              </a:ext>
            </a:extLst>
          </p:cNvPr>
          <p:cNvCxnSpPr>
            <a:cxnSpLocks/>
          </p:cNvCxnSpPr>
          <p:nvPr/>
        </p:nvCxnSpPr>
        <p:spPr>
          <a:xfrm flipH="1">
            <a:off x="1176663" y="5872347"/>
            <a:ext cx="299586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3754A39-954D-4912-B9B0-61722055BCAB}"/>
              </a:ext>
            </a:extLst>
          </p:cNvPr>
          <p:cNvGrpSpPr/>
          <p:nvPr/>
        </p:nvGrpSpPr>
        <p:grpSpPr>
          <a:xfrm>
            <a:off x="8418071" y="3945729"/>
            <a:ext cx="2198667" cy="1573211"/>
            <a:chOff x="3933498" y="0"/>
            <a:chExt cx="1401471" cy="840882"/>
          </a:xfrm>
          <a:solidFill>
            <a:schemeClr val="accent6">
              <a:lumMod val="60000"/>
              <a:lumOff val="40000"/>
            </a:schemeClr>
          </a:solidFill>
        </p:grpSpPr>
        <p:sp>
          <p:nvSpPr>
            <p:cNvPr id="17" name="Rectangle: Rounded Corners 16">
              <a:extLst>
                <a:ext uri="{FF2B5EF4-FFF2-40B4-BE49-F238E27FC236}">
                  <a16:creationId xmlns:a16="http://schemas.microsoft.com/office/drawing/2014/main" id="{2BF2326D-0CA0-4626-A053-9C29BB70FD57}"/>
                </a:ext>
              </a:extLst>
            </p:cNvPr>
            <p:cNvSpPr/>
            <p:nvPr/>
          </p:nvSpPr>
          <p:spPr>
            <a:xfrm>
              <a:off x="3933498" y="0"/>
              <a:ext cx="1401471" cy="840882"/>
            </a:xfrm>
            <a:prstGeom prst="roundRect">
              <a:avLst>
                <a:gd name="adj" fmla="val 10000"/>
              </a:avLst>
            </a:prstGeom>
            <a:ln>
              <a:solidFill>
                <a:srgbClr val="00B050"/>
              </a:solidFill>
            </a:ln>
          </p:spPr>
          <p:style>
            <a:lnRef idx="1">
              <a:schemeClr val="accent6"/>
            </a:lnRef>
            <a:fillRef idx="2">
              <a:schemeClr val="accent6"/>
            </a:fillRef>
            <a:effectRef idx="1">
              <a:schemeClr val="accent6"/>
            </a:effectRef>
            <a:fontRef idx="minor">
              <a:schemeClr val="dk1"/>
            </a:fontRef>
          </p:style>
        </p:sp>
        <p:sp>
          <p:nvSpPr>
            <p:cNvPr id="18" name="Rectangle: Rounded Corners 4">
              <a:extLst>
                <a:ext uri="{FF2B5EF4-FFF2-40B4-BE49-F238E27FC236}">
                  <a16:creationId xmlns:a16="http://schemas.microsoft.com/office/drawing/2014/main" id="{D787987D-B6F1-4812-A413-8FEE2A29AE69}"/>
                </a:ext>
              </a:extLst>
            </p:cNvPr>
            <p:cNvSpPr txBox="1"/>
            <p:nvPr/>
          </p:nvSpPr>
          <p:spPr>
            <a:xfrm>
              <a:off x="3958127" y="24629"/>
              <a:ext cx="1352213" cy="791624"/>
            </a:xfrm>
            <a:prstGeom prst="rect">
              <a:avLst/>
            </a:prstGeom>
            <a:ln>
              <a:solidFill>
                <a:srgbClr val="00B050"/>
              </a:solidFill>
            </a:ln>
          </p:spPr>
          <p:style>
            <a:lnRef idx="1">
              <a:schemeClr val="accent6"/>
            </a:lnRef>
            <a:fillRef idx="2">
              <a:schemeClr val="accent6"/>
            </a:fillRef>
            <a:effectRef idx="1">
              <a:schemeClr val="accent6"/>
            </a:effectRef>
            <a:fontRef idx="minor">
              <a:schemeClr val="dk1"/>
            </a:fontRef>
          </p:style>
          <p:txBody>
            <a:bodyPr spcFirstLastPara="0" vert="horz" wrap="square" lIns="80010" tIns="80010" rIns="8001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Where we want to be</a:t>
              </a:r>
            </a:p>
          </p:txBody>
        </p:sp>
      </p:grpSp>
    </p:spTree>
    <p:extLst>
      <p:ext uri="{BB962C8B-B14F-4D97-AF65-F5344CB8AC3E}">
        <p14:creationId xmlns:p14="http://schemas.microsoft.com/office/powerpoint/2010/main" val="3146719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245A7-CC57-4657-A4BF-81433EC654F3}"/>
              </a:ext>
            </a:extLst>
          </p:cNvPr>
          <p:cNvPicPr/>
          <p:nvPr/>
        </p:nvPicPr>
        <p:blipFill rotWithShape="1">
          <a:blip r:embed="rId2" cstate="print">
            <a:extLst>
              <a:ext uri="{28A0092B-C50C-407E-A947-70E740481C1C}">
                <a14:useLocalDpi xmlns:a14="http://schemas.microsoft.com/office/drawing/2010/main" val="0"/>
              </a:ext>
            </a:extLst>
          </a:blip>
          <a:srcRect l="11190" t="11424" r="58343" b="66319"/>
          <a:stretch/>
        </p:blipFill>
        <p:spPr bwMode="auto">
          <a:xfrm>
            <a:off x="8087361" y="4840831"/>
            <a:ext cx="3495040" cy="1436144"/>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p:txBody>
          <a:bodyPr/>
          <a:lstStyle/>
          <a:p>
            <a:r>
              <a:rPr lang="en-GB" dirty="0" smtClean="0"/>
              <a:t>Introduction</a:t>
            </a:r>
            <a:endParaRPr lang="en-GB" dirty="0"/>
          </a:p>
        </p:txBody>
      </p:sp>
      <p:sp>
        <p:nvSpPr>
          <p:cNvPr id="3" name="Content Placeholder 2">
            <a:extLst>
              <a:ext uri="{FF2B5EF4-FFF2-40B4-BE49-F238E27FC236}">
                <a16:creationId xmlns:a16="http://schemas.microsoft.com/office/drawing/2014/main" id="{D4CEF053-17EF-4B4C-ACD2-C83E4818E190}"/>
              </a:ext>
            </a:extLst>
          </p:cNvPr>
          <p:cNvSpPr>
            <a:spLocks noGrp="1"/>
          </p:cNvSpPr>
          <p:nvPr>
            <p:ph idx="1"/>
          </p:nvPr>
        </p:nvSpPr>
        <p:spPr>
          <a:xfrm>
            <a:off x="677334" y="1706881"/>
            <a:ext cx="8596668" cy="4334482"/>
          </a:xfrm>
        </p:spPr>
        <p:txBody>
          <a:bodyPr>
            <a:normAutofit/>
          </a:bodyPr>
          <a:lstStyle/>
          <a:p>
            <a:r>
              <a:rPr lang="en-GB" dirty="0" smtClean="0"/>
              <a:t>Dr Mac Heath, DCS Milton Keynes and chair of ASGLB</a:t>
            </a:r>
            <a:endParaRPr lang="en-GB" dirty="0"/>
          </a:p>
        </p:txBody>
      </p:sp>
    </p:spTree>
    <p:extLst>
      <p:ext uri="{BB962C8B-B14F-4D97-AF65-F5344CB8AC3E}">
        <p14:creationId xmlns:p14="http://schemas.microsoft.com/office/powerpoint/2010/main" val="1092059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text, sign, sky, outdoor&#10;&#10;Description automatically generated">
            <a:extLst>
              <a:ext uri="{FF2B5EF4-FFF2-40B4-BE49-F238E27FC236}">
                <a16:creationId xmlns:a16="http://schemas.microsoft.com/office/drawing/2014/main" id="{C87C9548-D2C9-4B86-9730-AEB168127E6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9596" r="12036"/>
          <a:stretch/>
        </p:blipFill>
        <p:spPr>
          <a:xfrm>
            <a:off x="108284" y="1600396"/>
            <a:ext cx="4766093" cy="5012651"/>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2CDC76F3-6FC6-4257-9CE7-AF77AA1A8937}"/>
              </a:ext>
            </a:extLst>
          </p:cNvPr>
          <p:cNvSpPr>
            <a:spLocks noGrp="1"/>
          </p:cNvSpPr>
          <p:nvPr>
            <p:ph type="ctrTitle"/>
          </p:nvPr>
        </p:nvSpPr>
        <p:spPr>
          <a:xfrm>
            <a:off x="376440" y="269996"/>
            <a:ext cx="8659275" cy="1017383"/>
          </a:xfrm>
        </p:spPr>
        <p:txBody>
          <a:bodyPr anchor="b">
            <a:normAutofit/>
          </a:bodyPr>
          <a:lstStyle/>
          <a:p>
            <a:pPr algn="l"/>
            <a:r>
              <a:rPr lang="en-GB" sz="4000" b="1" dirty="0">
                <a:latin typeface="Arial" panose="020B0604020202020204" pitchFamily="34" charset="0"/>
                <a:cs typeface="Arial" panose="020B0604020202020204" pitchFamily="34" charset="0"/>
              </a:rPr>
              <a:t>Engagement </a:t>
            </a:r>
            <a:r>
              <a:rPr lang="en-GB" sz="4000" dirty="0">
                <a:latin typeface="Arial" panose="020B0604020202020204" pitchFamily="34" charset="0"/>
                <a:cs typeface="Arial" panose="020B0604020202020204" pitchFamily="34" charset="0"/>
              </a:rPr>
              <a:t>- where we were</a:t>
            </a:r>
          </a:p>
        </p:txBody>
      </p:sp>
      <p:sp>
        <p:nvSpPr>
          <p:cNvPr id="3" name="Subtitle 2">
            <a:extLst>
              <a:ext uri="{FF2B5EF4-FFF2-40B4-BE49-F238E27FC236}">
                <a16:creationId xmlns:a16="http://schemas.microsoft.com/office/drawing/2014/main" id="{095B99A2-A933-47AD-846E-E9F27F7D4360}"/>
              </a:ext>
            </a:extLst>
          </p:cNvPr>
          <p:cNvSpPr>
            <a:spLocks noGrp="1"/>
          </p:cNvSpPr>
          <p:nvPr>
            <p:ph type="subTitle" idx="1"/>
          </p:nvPr>
        </p:nvSpPr>
        <p:spPr>
          <a:xfrm>
            <a:off x="5459832" y="1709527"/>
            <a:ext cx="6206513" cy="2652063"/>
          </a:xfrm>
        </p:spPr>
        <p:txBody>
          <a:bodyPr>
            <a:normAutofit fontScale="25000" lnSpcReduction="20000"/>
          </a:bodyPr>
          <a:lstStyle/>
          <a:p>
            <a:pPr marL="342900" indent="-342900" algn="just">
              <a:buFont typeface="Arial" panose="020B0604020202020204" pitchFamily="34" charset="0"/>
              <a:buChar char="•"/>
            </a:pPr>
            <a:r>
              <a:rPr lang="en-GB" sz="10400" dirty="0">
                <a:cs typeface="Arial" panose="020B0604020202020204" pitchFamily="34" charset="0"/>
              </a:rPr>
              <a:t>Initially we had very little support for carers once SGO had been granted for kinship carers. </a:t>
            </a:r>
          </a:p>
          <a:p>
            <a:pPr marL="342900" indent="-342900" algn="just">
              <a:buFont typeface="Arial" panose="020B0604020202020204" pitchFamily="34" charset="0"/>
              <a:buChar char="•"/>
            </a:pPr>
            <a:r>
              <a:rPr lang="en-GB" sz="10400" dirty="0">
                <a:cs typeface="Arial" panose="020B0604020202020204" pitchFamily="34" charset="0"/>
              </a:rPr>
              <a:t>Once a child arrangement order or special guardianship order had been granted, carers were required to come back through the front door if they required advice, applications for ASF or signposting to services.</a:t>
            </a:r>
          </a:p>
          <a:p>
            <a:pPr algn="just"/>
            <a:r>
              <a:rPr lang="en-GB" sz="10400" b="1" dirty="0">
                <a:solidFill>
                  <a:schemeClr val="accent1">
                    <a:lumMod val="75000"/>
                  </a:schemeClr>
                </a:solidFill>
                <a:cs typeface="Arial" panose="020B0604020202020204" pitchFamily="34" charset="0"/>
              </a:rPr>
              <a:t>Donnas Perspective:</a:t>
            </a:r>
          </a:p>
          <a:p>
            <a:pPr marL="342900" indent="-342900" algn="just">
              <a:buFont typeface="Arial" panose="020B0604020202020204" pitchFamily="34" charset="0"/>
              <a:buChar char="•"/>
            </a:pPr>
            <a:r>
              <a:rPr lang="en-GB" sz="10400" dirty="0">
                <a:solidFill>
                  <a:schemeClr val="accent1">
                    <a:lumMod val="75000"/>
                  </a:schemeClr>
                </a:solidFill>
                <a:cs typeface="Arial" panose="020B0604020202020204" pitchFamily="34" charset="0"/>
              </a:rPr>
              <a:t>Little engagement post order granted. </a:t>
            </a:r>
          </a:p>
          <a:p>
            <a:pPr marL="342900" indent="-342900" algn="just">
              <a:buFont typeface="Arial" panose="020B0604020202020204" pitchFamily="34" charset="0"/>
              <a:buChar char="•"/>
            </a:pPr>
            <a:r>
              <a:rPr lang="en-GB" sz="10400" dirty="0">
                <a:solidFill>
                  <a:schemeClr val="accent1">
                    <a:lumMod val="75000"/>
                  </a:schemeClr>
                </a:solidFill>
                <a:cs typeface="Arial" panose="020B0604020202020204" pitchFamily="34" charset="0"/>
              </a:rPr>
              <a:t>Feeling “lost” with no named contact.</a:t>
            </a:r>
          </a:p>
          <a:p>
            <a:pPr marL="342900" indent="-342900" algn="just">
              <a:buFont typeface="Arial" panose="020B0604020202020204" pitchFamily="34" charset="0"/>
              <a:buChar char="•"/>
            </a:pPr>
            <a:r>
              <a:rPr lang="en-GB" sz="10400" dirty="0">
                <a:solidFill>
                  <a:schemeClr val="accent1">
                    <a:lumMod val="75000"/>
                  </a:schemeClr>
                </a:solidFill>
                <a:cs typeface="Arial" panose="020B0604020202020204" pitchFamily="34" charset="0"/>
              </a:rPr>
              <a:t>“Fight” to even talk to the right person.</a:t>
            </a:r>
          </a:p>
          <a:p>
            <a:pPr marL="342900" indent="-342900" algn="just">
              <a:buFont typeface="Arial" panose="020B0604020202020204" pitchFamily="34" charset="0"/>
              <a:buChar char="•"/>
            </a:pPr>
            <a:r>
              <a:rPr lang="en-GB" sz="10400" dirty="0">
                <a:solidFill>
                  <a:schemeClr val="accent1">
                    <a:lumMod val="75000"/>
                  </a:schemeClr>
                </a:solidFill>
                <a:cs typeface="Arial" panose="020B0604020202020204" pitchFamily="34" charset="0"/>
              </a:rPr>
              <a:t>No chance to talk or be vulnerable.</a:t>
            </a:r>
          </a:p>
          <a:p>
            <a:pPr algn="l"/>
            <a:endParaRPr lang="en-GB" dirty="0">
              <a:solidFill>
                <a:srgbClr val="0070C0"/>
              </a:solidFill>
              <a:latin typeface="Arial" panose="020B0604020202020204" pitchFamily="34" charset="0"/>
              <a:cs typeface="Arial" panose="020B0604020202020204" pitchFamily="34" charset="0"/>
            </a:endParaRPr>
          </a:p>
          <a:p>
            <a:pPr algn="l"/>
            <a:endParaRPr lang="en-GB" sz="1300" dirty="0"/>
          </a:p>
        </p:txBody>
      </p:sp>
      <p:sp>
        <p:nvSpPr>
          <p:cNvPr id="6" name="TextBox 5">
            <a:extLst>
              <a:ext uri="{FF2B5EF4-FFF2-40B4-BE49-F238E27FC236}">
                <a16:creationId xmlns:a16="http://schemas.microsoft.com/office/drawing/2014/main" id="{743BBA6A-7485-4322-AF8B-7A21DFBE2D9A}"/>
              </a:ext>
            </a:extLst>
          </p:cNvPr>
          <p:cNvSpPr txBox="1"/>
          <p:nvPr/>
        </p:nvSpPr>
        <p:spPr>
          <a:xfrm>
            <a:off x="9898233" y="6657945"/>
            <a:ext cx="2293767" cy="307777"/>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abusesanctuary.blogspot.com/2007/01/one-technique-used-by-abusers-sensibly.html">
                  <a:extLst>
                    <a:ext uri="{A12FA001-AC4F-418D-AE19-62706E023703}">
                      <ahyp:hlinkClr xmlns:ahyp="http://schemas.microsoft.com/office/drawing/2018/hyperlinkcolor" xmlns="" val="tx"/>
                    </a:ext>
                  </a:extLst>
                </a:hlinkClick>
              </a:rPr>
              <a:t>This Photo</a:t>
            </a:r>
            <a:r>
              <a:rPr kumimoji="0" lang="en-GB"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GB"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nd/3.0/">
                  <a:extLst>
                    <a:ext uri="{A12FA001-AC4F-418D-AE19-62706E023703}">
                      <ahyp:hlinkClr xmlns:ahyp="http://schemas.microsoft.com/office/drawing/2018/hyperlinkcolor" xmlns="" val="tx"/>
                    </a:ext>
                  </a:extLst>
                </a:hlinkClick>
              </a:rPr>
              <a:t>CC BY-NC-ND</a:t>
            </a:r>
            <a:endParaRPr kumimoji="0" lang="en-GB"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26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D2167A-C372-4AAC-A62A-74FBAF484DFA}"/>
              </a:ext>
            </a:extLst>
          </p:cNvPr>
          <p:cNvSpPr>
            <a:spLocks noGrp="1"/>
          </p:cNvSpPr>
          <p:nvPr>
            <p:ph type="subTitle" idx="1"/>
          </p:nvPr>
        </p:nvSpPr>
        <p:spPr>
          <a:xfrm>
            <a:off x="915987" y="1520806"/>
            <a:ext cx="10508775" cy="4664387"/>
          </a:xfrm>
        </p:spPr>
        <p:txBody>
          <a:bodyPr vert="horz" lIns="91440" tIns="45720" rIns="91440" bIns="45720" rtlCol="0" anchor="t">
            <a:noAutofit/>
          </a:bodyPr>
          <a:lstStyle/>
          <a:p>
            <a:pPr algn="l"/>
            <a:r>
              <a:rPr lang="en-US" sz="2600" b="1" dirty="0">
                <a:solidFill>
                  <a:schemeClr val="bg1"/>
                </a:solidFill>
                <a:cs typeface="Arial" panose="020B0604020202020204" pitchFamily="34" charset="0"/>
              </a:rPr>
              <a:t>Mailing list</a:t>
            </a:r>
            <a:endParaRPr lang="en-US" sz="2600" dirty="0">
              <a:solidFill>
                <a:schemeClr val="bg1"/>
              </a:solidFill>
              <a:cs typeface="Arial" panose="020B0604020202020204" pitchFamily="34" charset="0"/>
            </a:endParaRPr>
          </a:p>
          <a:p>
            <a:pPr marL="342900" indent="-342900" algn="l">
              <a:buFont typeface="Arial" panose="020B0604020202020204" pitchFamily="34" charset="0"/>
              <a:buChar char="•"/>
            </a:pPr>
            <a:r>
              <a:rPr lang="en-US" sz="2600" dirty="0">
                <a:solidFill>
                  <a:schemeClr val="bg1"/>
                </a:solidFill>
                <a:cs typeface="Arial" panose="020B0604020202020204" pitchFamily="34" charset="0"/>
              </a:rPr>
              <a:t>To date we have 240 carers signed up to the mailing list. </a:t>
            </a:r>
          </a:p>
          <a:p>
            <a:pPr algn="l"/>
            <a:endParaRPr lang="en-US" b="1" dirty="0">
              <a:solidFill>
                <a:schemeClr val="bg1"/>
              </a:solidFill>
              <a:latin typeface="Arial" panose="020B0604020202020204" pitchFamily="34" charset="0"/>
              <a:cs typeface="Arial" panose="020B0604020202020204" pitchFamily="34" charset="0"/>
            </a:endParaRPr>
          </a:p>
          <a:p>
            <a:pPr algn="l"/>
            <a:r>
              <a:rPr lang="en-US" b="1" dirty="0">
                <a:solidFill>
                  <a:schemeClr val="bg1"/>
                </a:solidFill>
                <a:latin typeface="Arial" panose="020B0604020202020204" pitchFamily="34" charset="0"/>
                <a:cs typeface="Arial" panose="020B0604020202020204" pitchFamily="34" charset="0"/>
              </a:rPr>
              <a:t>Survey</a:t>
            </a:r>
          </a:p>
          <a:p>
            <a:pPr marL="457200" indent="-457200" algn="l">
              <a:buFont typeface="Arial" panose="020B0604020202020204" pitchFamily="34" charset="0"/>
              <a:buChar char="•"/>
            </a:pPr>
            <a:r>
              <a:rPr lang="en-GB" sz="2600" dirty="0">
                <a:solidFill>
                  <a:schemeClr val="bg1"/>
                </a:solidFill>
                <a:cs typeface="Arial" panose="020B0604020202020204" pitchFamily="34" charset="0"/>
              </a:rPr>
              <a:t>Increase in support and training opportunities to support them as kinship carers.</a:t>
            </a:r>
          </a:p>
          <a:p>
            <a:pPr marL="457200" indent="-457200" algn="l">
              <a:buFont typeface="Arial" panose="020B0604020202020204" pitchFamily="34" charset="0"/>
              <a:buChar char="•"/>
            </a:pPr>
            <a:r>
              <a:rPr lang="en-GB" sz="2600" dirty="0">
                <a:solidFill>
                  <a:schemeClr val="bg1"/>
                </a:solidFill>
                <a:cs typeface="Arial" panose="020B0604020202020204" pitchFamily="34" charset="0"/>
              </a:rPr>
              <a:t>Therapeutic support for their children. </a:t>
            </a:r>
          </a:p>
          <a:p>
            <a:pPr marL="457200" indent="-457200" algn="l">
              <a:buFont typeface="Arial" panose="020B0604020202020204" pitchFamily="34" charset="0"/>
              <a:buChar char="•"/>
            </a:pPr>
            <a:r>
              <a:rPr lang="en-GB" sz="2600" dirty="0">
                <a:solidFill>
                  <a:schemeClr val="bg1"/>
                </a:solidFill>
                <a:cs typeface="Arial" panose="020B0604020202020204" pitchFamily="34" charset="0"/>
              </a:rPr>
              <a:t>Having a single point of contact for advice.</a:t>
            </a:r>
          </a:p>
          <a:p>
            <a:pPr marL="457200" indent="-457200" algn="l">
              <a:buFont typeface="Arial" panose="020B0604020202020204" pitchFamily="34" charset="0"/>
              <a:buChar char="•"/>
            </a:pPr>
            <a:r>
              <a:rPr lang="en-GB" sz="2600" dirty="0">
                <a:solidFill>
                  <a:schemeClr val="bg1"/>
                </a:solidFill>
                <a:cs typeface="Arial" panose="020B0604020202020204" pitchFamily="34" charset="0"/>
              </a:rPr>
              <a:t>Support and guidance around contact.</a:t>
            </a:r>
            <a:endParaRPr lang="en-US" sz="2600" b="1" dirty="0">
              <a:solidFill>
                <a:schemeClr val="bg1"/>
              </a:solidFill>
              <a:cs typeface="Arial" panose="020B0604020202020204" pitchFamily="34" charset="0"/>
            </a:endParaRPr>
          </a:p>
        </p:txBody>
      </p:sp>
      <p:sp>
        <p:nvSpPr>
          <p:cNvPr id="10" name="Title 1">
            <a:extLst>
              <a:ext uri="{FF2B5EF4-FFF2-40B4-BE49-F238E27FC236}">
                <a16:creationId xmlns:a16="http://schemas.microsoft.com/office/drawing/2014/main" id="{D421E4C1-6C07-463A-B6AD-621F4DB89E93}"/>
              </a:ext>
            </a:extLst>
          </p:cNvPr>
          <p:cNvSpPr>
            <a:spLocks noGrp="1"/>
          </p:cNvSpPr>
          <p:nvPr>
            <p:ph type="ctrTitle"/>
          </p:nvPr>
        </p:nvSpPr>
        <p:spPr>
          <a:xfrm>
            <a:off x="915987" y="387350"/>
            <a:ext cx="7927223" cy="960187"/>
          </a:xfrm>
        </p:spPr>
        <p:txBody>
          <a:bodyPr anchor="b">
            <a:normAutofit/>
          </a:bodyPr>
          <a:lstStyle/>
          <a:p>
            <a:pPr algn="l"/>
            <a:r>
              <a:rPr lang="en-GB" sz="4000" b="1" dirty="0">
                <a:solidFill>
                  <a:schemeClr val="bg1"/>
                </a:solidFill>
                <a:latin typeface="Arial" panose="020B0604020202020204" pitchFamily="34" charset="0"/>
                <a:cs typeface="Arial" panose="020B0604020202020204" pitchFamily="34" charset="0"/>
              </a:rPr>
              <a:t>Engagement </a:t>
            </a:r>
            <a:r>
              <a:rPr lang="en-GB" sz="4000" dirty="0">
                <a:solidFill>
                  <a:schemeClr val="bg1"/>
                </a:solidFill>
                <a:latin typeface="Arial" panose="020B0604020202020204" pitchFamily="34" charset="0"/>
                <a:cs typeface="Arial" panose="020B0604020202020204" pitchFamily="34" charset="0"/>
              </a:rPr>
              <a:t>- where we are</a:t>
            </a:r>
          </a:p>
        </p:txBody>
      </p:sp>
    </p:spTree>
    <p:extLst>
      <p:ext uri="{BB962C8B-B14F-4D97-AF65-F5344CB8AC3E}">
        <p14:creationId xmlns:p14="http://schemas.microsoft.com/office/powerpoint/2010/main" val="36754318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F4D6-6258-4B0A-A054-172F23A788C0}"/>
              </a:ext>
            </a:extLst>
          </p:cNvPr>
          <p:cNvSpPr>
            <a:spLocks noGrp="1"/>
          </p:cNvSpPr>
          <p:nvPr>
            <p:ph type="ctrTitle"/>
          </p:nvPr>
        </p:nvSpPr>
        <p:spPr>
          <a:xfrm>
            <a:off x="845905" y="668574"/>
            <a:ext cx="9144000" cy="477839"/>
          </a:xfrm>
        </p:spPr>
        <p:txBody>
          <a:bodyPr>
            <a:noAutofit/>
          </a:bodyPr>
          <a:lstStyle/>
          <a:p>
            <a:pPr algn="l"/>
            <a:r>
              <a:rPr lang="en-US" sz="4000" b="1" kern="1200" dirty="0">
                <a:solidFill>
                  <a:schemeClr val="bg1"/>
                </a:solidFill>
                <a:latin typeface="Arial" panose="020B0604020202020204" pitchFamily="34" charset="0"/>
                <a:cs typeface="Arial" panose="020B0604020202020204" pitchFamily="34" charset="0"/>
              </a:rPr>
              <a:t>Engagement </a:t>
            </a:r>
            <a:r>
              <a:rPr lang="en-US" sz="4000" kern="1200" dirty="0">
                <a:solidFill>
                  <a:schemeClr val="bg1"/>
                </a:solidFill>
                <a:latin typeface="Arial" panose="020B0604020202020204" pitchFamily="34" charset="0"/>
                <a:cs typeface="Arial" panose="020B0604020202020204" pitchFamily="34" charset="0"/>
              </a:rPr>
              <a:t>- where we are now</a:t>
            </a:r>
            <a:endParaRPr lang="en-GB" sz="40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0B9B51F-F12E-4C83-8DD9-8512B7C2D6C0}"/>
              </a:ext>
            </a:extLst>
          </p:cNvPr>
          <p:cNvSpPr>
            <a:spLocks noGrp="1"/>
          </p:cNvSpPr>
          <p:nvPr>
            <p:ph type="subTitle" idx="1"/>
          </p:nvPr>
        </p:nvSpPr>
        <p:spPr>
          <a:xfrm>
            <a:off x="845905" y="1302251"/>
            <a:ext cx="10500189" cy="5252662"/>
          </a:xfrm>
        </p:spPr>
        <p:txBody>
          <a:bodyPr>
            <a:normAutofit fontScale="92500" lnSpcReduction="10000"/>
          </a:bodyPr>
          <a:lstStyle/>
          <a:p>
            <a:pPr marL="457200" indent="-457200" algn="l">
              <a:buFont typeface="Arial" panose="020B0604020202020204" pitchFamily="34" charset="0"/>
              <a:buChar char="•"/>
            </a:pPr>
            <a:r>
              <a:rPr lang="en-GB" sz="2800" dirty="0">
                <a:solidFill>
                  <a:schemeClr val="bg1"/>
                </a:solidFill>
                <a:cs typeface="Arial" panose="020B0604020202020204" pitchFamily="34" charset="0"/>
              </a:rPr>
              <a:t>Kinship carers now have a single person to contact for advice within the Family and Friends team. The Caseworker completes all ASF applications for kinship families. </a:t>
            </a:r>
          </a:p>
          <a:p>
            <a:pPr marL="457200" indent="-457200" algn="l">
              <a:buFont typeface="Arial" panose="020B0604020202020204" pitchFamily="34" charset="0"/>
              <a:buChar char="•"/>
            </a:pPr>
            <a:r>
              <a:rPr lang="en-GB" sz="2800" dirty="0">
                <a:solidFill>
                  <a:schemeClr val="bg1"/>
                </a:solidFill>
                <a:cs typeface="Arial" panose="020B0604020202020204" pitchFamily="34" charset="0"/>
              </a:rPr>
              <a:t>Written on every support plan is the telephone number and email of the family and friends team. </a:t>
            </a:r>
          </a:p>
          <a:p>
            <a:pPr marL="457200" indent="-457200" algn="l">
              <a:buFont typeface="Arial" panose="020B0604020202020204" pitchFamily="34" charset="0"/>
              <a:buChar char="•"/>
            </a:pPr>
            <a:r>
              <a:rPr lang="en-GB" sz="2800" dirty="0">
                <a:solidFill>
                  <a:schemeClr val="bg1"/>
                </a:solidFill>
                <a:cs typeface="Arial" panose="020B0604020202020204" pitchFamily="34" charset="0"/>
              </a:rPr>
              <a:t>We have supported carers to establish 5 support groups across East Sussex. They run on a monthly basis and are advertised through our mailing list. </a:t>
            </a:r>
          </a:p>
          <a:p>
            <a:pPr algn="l"/>
            <a:r>
              <a:rPr lang="en-GB" sz="2800" b="1" dirty="0">
                <a:solidFill>
                  <a:schemeClr val="accent1">
                    <a:lumMod val="75000"/>
                  </a:schemeClr>
                </a:solidFill>
                <a:cs typeface="Arial" panose="020B0604020202020204" pitchFamily="34" charset="0"/>
              </a:rPr>
              <a:t>Donnas Perspective</a:t>
            </a:r>
          </a:p>
          <a:p>
            <a:pPr marL="457200" indent="-457200" algn="l">
              <a:buFont typeface="Arial" panose="020B0604020202020204" pitchFamily="34" charset="0"/>
              <a:buChar char="•"/>
            </a:pPr>
            <a:r>
              <a:rPr lang="en-GB" sz="2800" dirty="0">
                <a:solidFill>
                  <a:schemeClr val="accent1">
                    <a:lumMod val="75000"/>
                  </a:schemeClr>
                </a:solidFill>
              </a:rPr>
              <a:t>Consulted – surveys.</a:t>
            </a:r>
          </a:p>
          <a:p>
            <a:pPr marL="457200" indent="-457200" algn="l">
              <a:buFont typeface="Arial" panose="020B0604020202020204" pitchFamily="34" charset="0"/>
              <a:buChar char="•"/>
            </a:pPr>
            <a:r>
              <a:rPr lang="en-GB" sz="2800" dirty="0">
                <a:solidFill>
                  <a:schemeClr val="accent1">
                    <a:lumMod val="75000"/>
                  </a:schemeClr>
                </a:solidFill>
              </a:rPr>
              <a:t>LA rep @ kinship celebration day.</a:t>
            </a:r>
          </a:p>
          <a:p>
            <a:pPr marL="457200" indent="-457200" algn="l">
              <a:buFont typeface="Arial" panose="020B0604020202020204" pitchFamily="34" charset="0"/>
              <a:buChar char="•"/>
            </a:pPr>
            <a:r>
              <a:rPr lang="en-GB" sz="2800" dirty="0">
                <a:solidFill>
                  <a:schemeClr val="accent1">
                    <a:lumMod val="75000"/>
                  </a:schemeClr>
                </a:solidFill>
              </a:rPr>
              <a:t>Support from Kinship – i.e. WhatsApp groups / virtual support groups. </a:t>
            </a:r>
          </a:p>
          <a:p>
            <a:pPr marL="457200" indent="-457200" algn="l">
              <a:buFont typeface="Arial" panose="020B0604020202020204" pitchFamily="34" charset="0"/>
              <a:buChar char="•"/>
            </a:pPr>
            <a:r>
              <a:rPr lang="en-GB" sz="2800" dirty="0">
                <a:solidFill>
                  <a:schemeClr val="accent1">
                    <a:lumMod val="75000"/>
                  </a:schemeClr>
                </a:solidFill>
              </a:rPr>
              <a:t>“Bridge” with kinship and LA.</a:t>
            </a:r>
          </a:p>
          <a:p>
            <a:pPr marL="457200" indent="-457200" algn="l">
              <a:buFont typeface="Arial" panose="020B0604020202020204" pitchFamily="34" charset="0"/>
              <a:buChar char="•"/>
            </a:pPr>
            <a:endParaRPr lang="en-GB" sz="2800" dirty="0">
              <a:solidFill>
                <a:schemeClr val="bg1"/>
              </a:solidFill>
              <a:latin typeface="Arial" panose="020B0604020202020204" pitchFamily="34" charset="0"/>
              <a:cs typeface="Arial" panose="020B0604020202020204" pitchFamily="34" charset="0"/>
            </a:endParaRPr>
          </a:p>
          <a:p>
            <a:endParaRPr lang="en-GB" sz="800" dirty="0">
              <a:solidFill>
                <a:srgbClr val="FFFFFF"/>
              </a:solidFill>
            </a:endParaRPr>
          </a:p>
          <a:p>
            <a:endParaRPr lang="en-GB" sz="800" dirty="0">
              <a:solidFill>
                <a:srgbClr val="FFFFFF"/>
              </a:solidFill>
            </a:endParaRPr>
          </a:p>
        </p:txBody>
      </p:sp>
    </p:spTree>
    <p:extLst>
      <p:ext uri="{BB962C8B-B14F-4D97-AF65-F5344CB8AC3E}">
        <p14:creationId xmlns:p14="http://schemas.microsoft.com/office/powerpoint/2010/main" val="33862957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F4D6-6258-4B0A-A054-172F23A788C0}"/>
              </a:ext>
            </a:extLst>
          </p:cNvPr>
          <p:cNvSpPr>
            <a:spLocks noGrp="1"/>
          </p:cNvSpPr>
          <p:nvPr>
            <p:ph type="ctrTitle"/>
          </p:nvPr>
        </p:nvSpPr>
        <p:spPr>
          <a:xfrm>
            <a:off x="845905" y="1217215"/>
            <a:ext cx="10500188" cy="100598"/>
          </a:xfrm>
        </p:spPr>
        <p:txBody>
          <a:bodyPr>
            <a:noAutofit/>
          </a:bodyPr>
          <a:lstStyle/>
          <a:p>
            <a:pPr algn="l"/>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GB" sz="3600" b="1" kern="1200" dirty="0">
                <a:solidFill>
                  <a:schemeClr val="bg1"/>
                </a:solidFill>
                <a:latin typeface="Arial" panose="020B0604020202020204" pitchFamily="34" charset="0"/>
                <a:cs typeface="Arial" panose="020B0604020202020204" pitchFamily="34" charset="0"/>
              </a:rPr>
              <a:t>P</a:t>
            </a:r>
            <a:r>
              <a:rPr lang="en-GB" sz="3600" b="1" dirty="0">
                <a:solidFill>
                  <a:schemeClr val="bg1"/>
                </a:solidFill>
                <a:latin typeface="Arial" panose="020B0604020202020204" pitchFamily="34" charset="0"/>
                <a:cs typeface="Arial" panose="020B0604020202020204" pitchFamily="34" charset="0"/>
              </a:rPr>
              <a:t>lacement / Early Support - </a:t>
            </a:r>
            <a:r>
              <a:rPr lang="en-GB" sz="3600" dirty="0">
                <a:solidFill>
                  <a:schemeClr val="bg1"/>
                </a:solidFill>
                <a:latin typeface="Arial" panose="020B0604020202020204" pitchFamily="34" charset="0"/>
                <a:cs typeface="Arial" panose="020B0604020202020204" pitchFamily="34" charset="0"/>
              </a:rPr>
              <a:t>where we were </a:t>
            </a:r>
            <a:endParaRPr lang="en-GB" sz="36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0B9B51F-F12E-4C83-8DD9-8512B7C2D6C0}"/>
              </a:ext>
            </a:extLst>
          </p:cNvPr>
          <p:cNvSpPr>
            <a:spLocks noGrp="1"/>
          </p:cNvSpPr>
          <p:nvPr>
            <p:ph type="subTitle" idx="1"/>
          </p:nvPr>
        </p:nvSpPr>
        <p:spPr>
          <a:xfrm>
            <a:off x="845904" y="1605338"/>
            <a:ext cx="10500189" cy="5060157"/>
          </a:xfrm>
        </p:spPr>
        <p:txBody>
          <a:bodyPr>
            <a:normAutofit/>
          </a:bodyPr>
          <a:lstStyle/>
          <a:p>
            <a:pPr marL="457200" indent="-457200" algn="l">
              <a:buFont typeface="Arial" panose="020B0604020202020204" pitchFamily="34" charset="0"/>
              <a:buChar char="•"/>
            </a:pPr>
            <a:r>
              <a:rPr lang="en-GB" sz="2600" dirty="0">
                <a:solidFill>
                  <a:schemeClr val="bg1"/>
                </a:solidFill>
              </a:rPr>
              <a:t>Limited support.</a:t>
            </a:r>
          </a:p>
          <a:p>
            <a:pPr marL="457200" indent="-457200" algn="l">
              <a:buFont typeface="Arial" panose="020B0604020202020204" pitchFamily="34" charset="0"/>
              <a:buChar char="•"/>
            </a:pPr>
            <a:r>
              <a:rPr lang="en-GB" sz="2600" dirty="0">
                <a:solidFill>
                  <a:schemeClr val="bg1"/>
                </a:solidFill>
              </a:rPr>
              <a:t>Resources not directed.</a:t>
            </a:r>
          </a:p>
          <a:p>
            <a:pPr marL="457200" indent="-457200" algn="l">
              <a:buFont typeface="Arial" panose="020B0604020202020204" pitchFamily="34" charset="0"/>
              <a:buChar char="•"/>
            </a:pPr>
            <a:r>
              <a:rPr lang="en-GB" sz="2600" dirty="0">
                <a:solidFill>
                  <a:schemeClr val="bg1"/>
                </a:solidFill>
              </a:rPr>
              <a:t>Limited specialism / training opportunities.</a:t>
            </a:r>
          </a:p>
          <a:p>
            <a:pPr algn="l"/>
            <a:r>
              <a:rPr lang="en-GB" sz="2600" b="1" dirty="0">
                <a:solidFill>
                  <a:schemeClr val="accent1">
                    <a:lumMod val="75000"/>
                  </a:schemeClr>
                </a:solidFill>
              </a:rPr>
              <a:t>Donnas perspective:</a:t>
            </a:r>
          </a:p>
          <a:p>
            <a:pPr marL="457200" indent="-457200" algn="l">
              <a:buFont typeface="Arial" panose="020B0604020202020204" pitchFamily="34" charset="0"/>
              <a:buChar char="•"/>
            </a:pPr>
            <a:r>
              <a:rPr lang="en-GB" sz="2600" dirty="0">
                <a:solidFill>
                  <a:schemeClr val="accent1">
                    <a:lumMod val="75000"/>
                  </a:schemeClr>
                </a:solidFill>
              </a:rPr>
              <a:t>What now? </a:t>
            </a:r>
          </a:p>
          <a:p>
            <a:pPr marL="457200" indent="-457200" algn="l">
              <a:buFont typeface="Arial" panose="020B0604020202020204" pitchFamily="34" charset="0"/>
              <a:buChar char="•"/>
            </a:pPr>
            <a:r>
              <a:rPr lang="en-GB" sz="2600" dirty="0">
                <a:solidFill>
                  <a:schemeClr val="accent1">
                    <a:lumMod val="75000"/>
                  </a:schemeClr>
                </a:solidFill>
              </a:rPr>
              <a:t>Little communication.</a:t>
            </a:r>
          </a:p>
          <a:p>
            <a:pPr marL="457200" indent="-457200" algn="l">
              <a:buFont typeface="Arial" panose="020B0604020202020204" pitchFamily="34" charset="0"/>
              <a:buChar char="•"/>
            </a:pPr>
            <a:r>
              <a:rPr lang="en-GB" sz="2600" dirty="0">
                <a:solidFill>
                  <a:schemeClr val="accent1">
                    <a:lumMod val="75000"/>
                  </a:schemeClr>
                </a:solidFill>
              </a:rPr>
              <a:t>Different social workers.</a:t>
            </a:r>
          </a:p>
          <a:p>
            <a:pPr marL="457200" indent="-457200" algn="l">
              <a:buFont typeface="Arial" panose="020B0604020202020204" pitchFamily="34" charset="0"/>
              <a:buChar char="•"/>
            </a:pPr>
            <a:r>
              <a:rPr lang="en-GB" sz="2600" dirty="0">
                <a:solidFill>
                  <a:schemeClr val="accent1">
                    <a:lumMod val="75000"/>
                  </a:schemeClr>
                </a:solidFill>
              </a:rPr>
              <a:t>“Retelling story”</a:t>
            </a:r>
          </a:p>
          <a:p>
            <a:pPr marL="457200" indent="-457200" algn="l">
              <a:buFont typeface="Arial" panose="020B0604020202020204" pitchFamily="34" charset="0"/>
              <a:buChar char="•"/>
            </a:pPr>
            <a:r>
              <a:rPr lang="en-GB" sz="2600" dirty="0">
                <a:solidFill>
                  <a:schemeClr val="accent1">
                    <a:lumMod val="75000"/>
                  </a:schemeClr>
                </a:solidFill>
              </a:rPr>
              <a:t>Feeling alone.</a:t>
            </a:r>
          </a:p>
          <a:p>
            <a:pPr marL="457200" indent="-457200" algn="l">
              <a:buFont typeface="Arial" panose="020B0604020202020204" pitchFamily="34" charset="0"/>
              <a:buChar char="•"/>
            </a:pPr>
            <a:r>
              <a:rPr lang="en-GB" sz="2600" dirty="0">
                <a:solidFill>
                  <a:schemeClr val="accent1">
                    <a:lumMod val="75000"/>
                  </a:schemeClr>
                </a:solidFill>
              </a:rPr>
              <a:t>Lost in a system including education/ benefits/ health etc.</a:t>
            </a:r>
          </a:p>
          <a:p>
            <a:endParaRPr lang="en-GB" sz="800" dirty="0">
              <a:solidFill>
                <a:srgbClr val="FFFFFF"/>
              </a:solidFill>
            </a:endParaRPr>
          </a:p>
        </p:txBody>
      </p:sp>
    </p:spTree>
    <p:extLst>
      <p:ext uri="{BB962C8B-B14F-4D97-AF65-F5344CB8AC3E}">
        <p14:creationId xmlns:p14="http://schemas.microsoft.com/office/powerpoint/2010/main" val="18711928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F4D6-6258-4B0A-A054-172F23A788C0}"/>
              </a:ext>
            </a:extLst>
          </p:cNvPr>
          <p:cNvSpPr>
            <a:spLocks noGrp="1"/>
          </p:cNvSpPr>
          <p:nvPr>
            <p:ph type="ctrTitle"/>
          </p:nvPr>
        </p:nvSpPr>
        <p:spPr>
          <a:xfrm>
            <a:off x="845904" y="1089680"/>
            <a:ext cx="10500189" cy="89416"/>
          </a:xfrm>
        </p:spPr>
        <p:txBody>
          <a:bodyPr>
            <a:noAutofit/>
          </a:bodyPr>
          <a:lstStyle/>
          <a:p>
            <a:pPr algn="l"/>
            <a:r>
              <a:rPr lang="en-US" sz="4400" u="sng" kern="1200" dirty="0">
                <a:solidFill>
                  <a:srgbClr val="FFFFFF"/>
                </a:solidFill>
                <a:latin typeface="Arial" panose="020B0604020202020204" pitchFamily="34" charset="0"/>
                <a:cs typeface="Arial" panose="020B0604020202020204" pitchFamily="34" charset="0"/>
              </a:rPr>
              <a:t/>
            </a:r>
            <a:br>
              <a:rPr lang="en-US" sz="4400" u="sng" kern="1200" dirty="0">
                <a:solidFill>
                  <a:srgbClr val="FFFFFF"/>
                </a:solidFill>
                <a:latin typeface="Arial" panose="020B0604020202020204" pitchFamily="34" charset="0"/>
                <a:cs typeface="Arial" panose="020B0604020202020204" pitchFamily="34" charset="0"/>
              </a:rPr>
            </a:br>
            <a:r>
              <a:rPr lang="en-US" sz="4000" b="1" kern="1200" dirty="0">
                <a:solidFill>
                  <a:schemeClr val="bg1"/>
                </a:solidFill>
                <a:latin typeface="Arial" panose="020B0604020202020204" pitchFamily="34" charset="0"/>
                <a:cs typeface="Arial" panose="020B0604020202020204" pitchFamily="34" charset="0"/>
              </a:rPr>
              <a:t>Placement Support  -</a:t>
            </a:r>
            <a:r>
              <a:rPr lang="en-US" sz="4000" kern="1200" dirty="0">
                <a:solidFill>
                  <a:schemeClr val="bg1"/>
                </a:solidFill>
                <a:latin typeface="Arial" panose="020B0604020202020204" pitchFamily="34" charset="0"/>
                <a:cs typeface="Arial" panose="020B0604020202020204" pitchFamily="34" charset="0"/>
              </a:rPr>
              <a:t> where we are now</a:t>
            </a:r>
            <a:endParaRPr lang="en-GB" sz="40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0B9B51F-F12E-4C83-8DD9-8512B7C2D6C0}"/>
              </a:ext>
            </a:extLst>
          </p:cNvPr>
          <p:cNvSpPr>
            <a:spLocks noGrp="1"/>
          </p:cNvSpPr>
          <p:nvPr>
            <p:ph type="subTitle" idx="1"/>
          </p:nvPr>
        </p:nvSpPr>
        <p:spPr>
          <a:xfrm>
            <a:off x="845905" y="1458660"/>
            <a:ext cx="10500189" cy="5252662"/>
          </a:xfrm>
        </p:spPr>
        <p:txBody>
          <a:bodyPr>
            <a:normAutofit fontScale="92500" lnSpcReduction="10000"/>
          </a:bodyPr>
          <a:lstStyle/>
          <a:p>
            <a:pPr marL="457200" indent="-457200" algn="just">
              <a:buFont typeface="Arial" panose="020B0604020202020204" pitchFamily="34" charset="0"/>
              <a:buChar char="•"/>
            </a:pPr>
            <a:r>
              <a:rPr lang="en-GB" sz="2800" dirty="0">
                <a:solidFill>
                  <a:schemeClr val="bg1"/>
                </a:solidFill>
                <a:cs typeface="Arial" panose="020B0604020202020204" pitchFamily="34" charset="0"/>
              </a:rPr>
              <a:t> At the conclusion of public law proceedings </a:t>
            </a:r>
            <a:r>
              <a:rPr lang="en-GB" sz="2800" b="1" dirty="0">
                <a:solidFill>
                  <a:schemeClr val="bg1"/>
                </a:solidFill>
                <a:cs typeface="Arial" panose="020B0604020202020204" pitchFamily="34" charset="0"/>
              </a:rPr>
              <a:t>every</a:t>
            </a:r>
            <a:r>
              <a:rPr lang="en-GB" sz="2800" dirty="0">
                <a:solidFill>
                  <a:schemeClr val="bg1"/>
                </a:solidFill>
                <a:cs typeface="Arial" panose="020B0604020202020204" pitchFamily="34" charset="0"/>
              </a:rPr>
              <a:t> kinship carer is  offered 6 months post support via the Caseworker in the team. </a:t>
            </a:r>
          </a:p>
          <a:p>
            <a:pPr marL="457200" indent="-457200" algn="just">
              <a:buFont typeface="Arial" panose="020B0604020202020204" pitchFamily="34" charset="0"/>
              <a:buChar char="•"/>
            </a:pPr>
            <a:r>
              <a:rPr lang="en-GB" sz="2800" dirty="0">
                <a:solidFill>
                  <a:schemeClr val="bg1"/>
                </a:solidFill>
                <a:cs typeface="Arial" panose="020B0604020202020204" pitchFamily="34" charset="0"/>
              </a:rPr>
              <a:t>The Caseworker will also work alongside the Locality Social Worker if a placement is at risk of breakdown. </a:t>
            </a:r>
          </a:p>
          <a:p>
            <a:pPr marL="457200" indent="-457200" algn="just">
              <a:buFont typeface="Arial" panose="020B0604020202020204" pitchFamily="34" charset="0"/>
              <a:buChar char="•"/>
            </a:pPr>
            <a:r>
              <a:rPr lang="en-GB" sz="2800" dirty="0">
                <a:solidFill>
                  <a:schemeClr val="bg1"/>
                </a:solidFill>
                <a:cs typeface="Arial" panose="020B0604020202020204" pitchFamily="34" charset="0"/>
              </a:rPr>
              <a:t>Community resources:</a:t>
            </a:r>
          </a:p>
          <a:p>
            <a:pPr algn="just"/>
            <a:r>
              <a:rPr lang="en-GB" sz="2800" dirty="0">
                <a:solidFill>
                  <a:schemeClr val="bg1"/>
                </a:solidFill>
                <a:cs typeface="Arial" panose="020B0604020202020204" pitchFamily="34" charset="0"/>
              </a:rPr>
              <a:t>	- My Time is a</a:t>
            </a:r>
            <a:r>
              <a:rPr lang="en-GB" sz="2800" i="0" u="none" strike="noStrike" baseline="0" dirty="0">
                <a:solidFill>
                  <a:schemeClr val="bg1"/>
                </a:solidFill>
                <a:cs typeface="Arial" panose="020B0604020202020204" pitchFamily="34" charset="0"/>
              </a:rPr>
              <a:t> peer-based service supporting the emotional 	wellbeing of children and young people</a:t>
            </a:r>
            <a:r>
              <a:rPr lang="en-GB" sz="2800" dirty="0">
                <a:solidFill>
                  <a:schemeClr val="bg1"/>
                </a:solidFill>
                <a:cs typeface="Arial" panose="020B0604020202020204" pitchFamily="34" charset="0"/>
              </a:rPr>
              <a:t>. They</a:t>
            </a:r>
            <a:r>
              <a:rPr lang="en-GB" sz="2800" i="0" u="none" strike="noStrike" baseline="0" dirty="0">
                <a:solidFill>
                  <a:schemeClr val="bg1"/>
                </a:solidFill>
                <a:cs typeface="Arial" panose="020B0604020202020204" pitchFamily="34" charset="0"/>
              </a:rPr>
              <a:t> have now set up 	groups tailored for kinship children. </a:t>
            </a:r>
          </a:p>
          <a:p>
            <a:pPr algn="just"/>
            <a:r>
              <a:rPr lang="en-GB" sz="2800" dirty="0">
                <a:solidFill>
                  <a:schemeClr val="bg1"/>
                </a:solidFill>
                <a:cs typeface="Arial" panose="020B0604020202020204" pitchFamily="34" charset="0"/>
              </a:rPr>
              <a:t>	- Sessions solely for kinship children and their carers including 	fun in the woods and craft events.</a:t>
            </a:r>
          </a:p>
          <a:p>
            <a:pPr marL="457200" indent="-457200" algn="just">
              <a:buFont typeface="Arial" panose="020B0604020202020204" pitchFamily="34" charset="0"/>
              <a:buChar char="•"/>
            </a:pPr>
            <a:r>
              <a:rPr lang="en-GB" sz="2800" dirty="0">
                <a:solidFill>
                  <a:schemeClr val="bg1"/>
                </a:solidFill>
                <a:cs typeface="Arial" panose="020B0604020202020204" pitchFamily="34" charset="0"/>
              </a:rPr>
              <a:t>Collaboration with the charity </a:t>
            </a:r>
            <a:r>
              <a:rPr lang="en-GB" sz="2800" b="1" dirty="0">
                <a:solidFill>
                  <a:schemeClr val="accent2"/>
                </a:solidFill>
                <a:cs typeface="Arial" panose="020B0604020202020204" pitchFamily="34" charset="0"/>
              </a:rPr>
              <a:t>Kinship. </a:t>
            </a:r>
            <a:r>
              <a:rPr lang="en-GB" sz="2800" dirty="0">
                <a:solidFill>
                  <a:schemeClr val="bg1"/>
                </a:solidFill>
                <a:cs typeface="Arial" panose="020B0604020202020204" pitchFamily="34" charset="0"/>
              </a:rPr>
              <a:t>Every carer is offered a subscription to kinship and dependent on need some are offered additional one to one support from kinship</a:t>
            </a:r>
            <a:endParaRPr lang="en-GB" sz="2800" dirty="0">
              <a:solidFill>
                <a:srgbClr val="FFFFFF"/>
              </a:solidFill>
              <a:cs typeface="Arial" panose="020B0604020202020204" pitchFamily="34" charset="0"/>
            </a:endParaRPr>
          </a:p>
          <a:p>
            <a:endParaRPr lang="en-GB" sz="800" dirty="0">
              <a:solidFill>
                <a:srgbClr val="FFFFFF"/>
              </a:solidFill>
            </a:endParaRPr>
          </a:p>
          <a:p>
            <a:endParaRPr lang="en-GB" sz="800" dirty="0">
              <a:solidFill>
                <a:srgbClr val="FFFFFF"/>
              </a:solidFill>
            </a:endParaRPr>
          </a:p>
        </p:txBody>
      </p:sp>
    </p:spTree>
    <p:extLst>
      <p:ext uri="{BB962C8B-B14F-4D97-AF65-F5344CB8AC3E}">
        <p14:creationId xmlns:p14="http://schemas.microsoft.com/office/powerpoint/2010/main" val="16167931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F4D6-6258-4B0A-A054-172F23A788C0}"/>
              </a:ext>
            </a:extLst>
          </p:cNvPr>
          <p:cNvSpPr>
            <a:spLocks noGrp="1"/>
          </p:cNvSpPr>
          <p:nvPr>
            <p:ph type="ctrTitle"/>
          </p:nvPr>
        </p:nvSpPr>
        <p:spPr>
          <a:xfrm>
            <a:off x="1002316" y="1438596"/>
            <a:ext cx="10596126" cy="354110"/>
          </a:xfrm>
        </p:spPr>
        <p:txBody>
          <a:bodyPr>
            <a:noAutofit/>
          </a:bodyPr>
          <a:lstStyle/>
          <a:p>
            <a:pPr algn="l"/>
            <a:r>
              <a:rPr lang="en-US" sz="4400" u="sng" kern="1200" dirty="0">
                <a:solidFill>
                  <a:srgbClr val="FFFFFF"/>
                </a:solidFill>
                <a:latin typeface="Arial" panose="020B0604020202020204" pitchFamily="34" charset="0"/>
                <a:cs typeface="Arial" panose="020B0604020202020204" pitchFamily="34" charset="0"/>
              </a:rPr>
              <a:t/>
            </a:r>
            <a:br>
              <a:rPr lang="en-US" sz="4400" u="sng" kern="1200" dirty="0">
                <a:solidFill>
                  <a:srgbClr val="FFFFFF"/>
                </a:solidFill>
                <a:latin typeface="Arial" panose="020B0604020202020204" pitchFamily="34" charset="0"/>
                <a:cs typeface="Arial" panose="020B0604020202020204" pitchFamily="34" charset="0"/>
              </a:rPr>
            </a:br>
            <a:r>
              <a:rPr lang="en-US" sz="4000" b="1" kern="1200" dirty="0">
                <a:solidFill>
                  <a:schemeClr val="bg1"/>
                </a:solidFill>
                <a:latin typeface="Arial" panose="020B0604020202020204" pitchFamily="34" charset="0"/>
                <a:cs typeface="Arial" panose="020B0604020202020204" pitchFamily="34" charset="0"/>
              </a:rPr>
              <a:t>Placement Support  </a:t>
            </a:r>
            <a:r>
              <a:rPr lang="en-US" sz="4000" kern="1200" dirty="0">
                <a:solidFill>
                  <a:schemeClr val="bg1"/>
                </a:solidFill>
                <a:latin typeface="Arial" panose="020B0604020202020204" pitchFamily="34" charset="0"/>
                <a:cs typeface="Arial" panose="020B0604020202020204" pitchFamily="34" charset="0"/>
              </a:rPr>
              <a:t>- where we are now</a:t>
            </a:r>
            <a:endParaRPr lang="en-GB" sz="40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0B9B51F-F12E-4C83-8DD9-8512B7C2D6C0}"/>
              </a:ext>
            </a:extLst>
          </p:cNvPr>
          <p:cNvSpPr>
            <a:spLocks noGrp="1"/>
          </p:cNvSpPr>
          <p:nvPr>
            <p:ph type="subTitle" idx="1"/>
          </p:nvPr>
        </p:nvSpPr>
        <p:spPr>
          <a:xfrm>
            <a:off x="845905" y="2298031"/>
            <a:ext cx="10500189" cy="4256881"/>
          </a:xfrm>
        </p:spPr>
        <p:txBody>
          <a:bodyPr>
            <a:normAutofit/>
          </a:bodyPr>
          <a:lstStyle/>
          <a:p>
            <a:pPr algn="just"/>
            <a:r>
              <a:rPr lang="en-GB" sz="2600" b="1" dirty="0" smtClean="0">
                <a:solidFill>
                  <a:schemeClr val="accent1">
                    <a:lumMod val="75000"/>
                  </a:schemeClr>
                </a:solidFill>
                <a:cs typeface="Arial" panose="020B0604020202020204" pitchFamily="34" charset="0"/>
              </a:rPr>
              <a:t>Donna’s </a:t>
            </a:r>
            <a:r>
              <a:rPr lang="en-GB" sz="2600" b="1" dirty="0">
                <a:solidFill>
                  <a:schemeClr val="accent1">
                    <a:lumMod val="75000"/>
                  </a:schemeClr>
                </a:solidFill>
                <a:cs typeface="Arial" panose="020B0604020202020204" pitchFamily="34" charset="0"/>
              </a:rPr>
              <a:t>perspective:</a:t>
            </a:r>
          </a:p>
          <a:p>
            <a:pPr marL="457200" indent="-457200" algn="just">
              <a:buFont typeface="Arial" panose="020B0604020202020204" pitchFamily="34" charset="0"/>
              <a:buChar char="•"/>
            </a:pPr>
            <a:r>
              <a:rPr lang="en-GB" sz="2600" dirty="0">
                <a:solidFill>
                  <a:schemeClr val="accent1">
                    <a:lumMod val="75000"/>
                  </a:schemeClr>
                </a:solidFill>
                <a:cs typeface="Arial" panose="020B0604020202020204" pitchFamily="34" charset="0"/>
              </a:rPr>
              <a:t>Named workers.</a:t>
            </a:r>
          </a:p>
          <a:p>
            <a:pPr marL="457200" indent="-457200" algn="just">
              <a:buFont typeface="Arial" panose="020B0604020202020204" pitchFamily="34" charset="0"/>
              <a:buChar char="•"/>
            </a:pPr>
            <a:r>
              <a:rPr lang="en-GB" sz="2600" dirty="0">
                <a:solidFill>
                  <a:schemeClr val="accent1">
                    <a:lumMod val="75000"/>
                  </a:schemeClr>
                </a:solidFill>
                <a:cs typeface="Arial" panose="020B0604020202020204" pitchFamily="34" charset="0"/>
              </a:rPr>
              <a:t>Charities like Kinship offering a range of support both practical and emotional.</a:t>
            </a:r>
          </a:p>
          <a:p>
            <a:pPr marL="457200" indent="-457200" algn="just">
              <a:buFont typeface="Arial" panose="020B0604020202020204" pitchFamily="34" charset="0"/>
              <a:buChar char="•"/>
            </a:pPr>
            <a:r>
              <a:rPr lang="en-GB" sz="2600" dirty="0">
                <a:solidFill>
                  <a:schemeClr val="accent1">
                    <a:lumMod val="75000"/>
                  </a:schemeClr>
                </a:solidFill>
                <a:cs typeface="Arial" panose="020B0604020202020204" pitchFamily="34" charset="0"/>
              </a:rPr>
              <a:t>Opportunities to meet other kinship families.</a:t>
            </a:r>
          </a:p>
          <a:p>
            <a:pPr marL="457200" indent="-457200" algn="just">
              <a:buFont typeface="Arial" panose="020B0604020202020204" pitchFamily="34" charset="0"/>
              <a:buChar char="•"/>
            </a:pPr>
            <a:r>
              <a:rPr lang="en-GB" sz="2600" dirty="0">
                <a:solidFill>
                  <a:schemeClr val="accent1">
                    <a:lumMod val="75000"/>
                  </a:schemeClr>
                </a:solidFill>
                <a:cs typeface="Arial" panose="020B0604020202020204" pitchFamily="34" charset="0"/>
              </a:rPr>
              <a:t>Attendance at knowledge workshops to grow understanding.</a:t>
            </a:r>
          </a:p>
          <a:p>
            <a:pPr marL="457200" indent="-457200" algn="just">
              <a:buFont typeface="Arial" panose="020B0604020202020204" pitchFamily="34" charset="0"/>
              <a:buChar char="•"/>
            </a:pPr>
            <a:endParaRPr lang="en-GB" sz="800" dirty="0">
              <a:solidFill>
                <a:srgbClr val="FFFFFF"/>
              </a:solidFill>
            </a:endParaRPr>
          </a:p>
          <a:p>
            <a:endParaRPr lang="en-GB" sz="800" dirty="0">
              <a:solidFill>
                <a:srgbClr val="FFFFFF"/>
              </a:solidFill>
            </a:endParaRPr>
          </a:p>
        </p:txBody>
      </p:sp>
      <p:pic>
        <p:nvPicPr>
          <p:cNvPr id="6" name="Picture 2" descr="Children and families – East Sussex County Council">
            <a:extLst>
              <a:ext uri="{FF2B5EF4-FFF2-40B4-BE49-F238E27FC236}">
                <a16:creationId xmlns:a16="http://schemas.microsoft.com/office/drawing/2014/main" id="{F8B889AF-099A-4AB1-9723-0CA1B83A0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226" y="5770324"/>
            <a:ext cx="1245736" cy="97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2323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F4D6-6258-4B0A-A054-172F23A788C0}"/>
              </a:ext>
            </a:extLst>
          </p:cNvPr>
          <p:cNvSpPr>
            <a:spLocks noGrp="1"/>
          </p:cNvSpPr>
          <p:nvPr>
            <p:ph type="ctrTitle"/>
          </p:nvPr>
        </p:nvSpPr>
        <p:spPr>
          <a:xfrm>
            <a:off x="845905" y="1217214"/>
            <a:ext cx="9144000" cy="477839"/>
          </a:xfrm>
        </p:spPr>
        <p:txBody>
          <a:bodyPr>
            <a:noAutofit/>
          </a:bodyPr>
          <a:lstStyle/>
          <a:p>
            <a:pPr algn="l"/>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Therapeutic Support</a:t>
            </a:r>
            <a:r>
              <a:rPr lang="en-GB" sz="3600" dirty="0">
                <a:solidFill>
                  <a:schemeClr val="bg1"/>
                </a:solidFill>
                <a:latin typeface="Arial" panose="020B0604020202020204" pitchFamily="34" charset="0"/>
                <a:cs typeface="Arial" panose="020B0604020202020204" pitchFamily="34" charset="0"/>
              </a:rPr>
              <a:t>- where we were</a:t>
            </a:r>
            <a:endParaRPr lang="en-GB" sz="36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0B9B51F-F12E-4C83-8DD9-8512B7C2D6C0}"/>
              </a:ext>
            </a:extLst>
          </p:cNvPr>
          <p:cNvSpPr>
            <a:spLocks noGrp="1"/>
          </p:cNvSpPr>
          <p:nvPr>
            <p:ph type="subTitle" idx="1"/>
          </p:nvPr>
        </p:nvSpPr>
        <p:spPr>
          <a:xfrm>
            <a:off x="845905" y="2023611"/>
            <a:ext cx="10500189" cy="5252662"/>
          </a:xfrm>
        </p:spPr>
        <p:txBody>
          <a:bodyPr>
            <a:normAutofit/>
          </a:bodyPr>
          <a:lstStyle/>
          <a:p>
            <a:pPr marL="457200" indent="-457200" algn="l">
              <a:buFont typeface="Arial" panose="020B0604020202020204" pitchFamily="34" charset="0"/>
              <a:buChar char="•"/>
            </a:pPr>
            <a:r>
              <a:rPr lang="en-GB" sz="2600" dirty="0">
                <a:solidFill>
                  <a:schemeClr val="bg1"/>
                </a:solidFill>
              </a:rPr>
              <a:t>Training for kinship carers was the same as that offered to foster carers Limited “in-house” opportunities.</a:t>
            </a:r>
          </a:p>
          <a:p>
            <a:pPr marL="457200" indent="-457200" algn="l">
              <a:buFont typeface="Arial" panose="020B0604020202020204" pitchFamily="34" charset="0"/>
              <a:buChar char="•"/>
            </a:pPr>
            <a:r>
              <a:rPr lang="en-GB" sz="2600" dirty="0">
                <a:solidFill>
                  <a:schemeClr val="bg1"/>
                </a:solidFill>
              </a:rPr>
              <a:t>Limited ASF applications.</a:t>
            </a:r>
          </a:p>
          <a:p>
            <a:pPr algn="l"/>
            <a:r>
              <a:rPr lang="en-GB" sz="2600" b="1" dirty="0" smtClean="0">
                <a:solidFill>
                  <a:schemeClr val="accent1">
                    <a:lumMod val="75000"/>
                  </a:schemeClr>
                </a:solidFill>
              </a:rPr>
              <a:t>Donna’s </a:t>
            </a:r>
            <a:r>
              <a:rPr lang="en-GB" sz="2600" b="1" dirty="0">
                <a:solidFill>
                  <a:schemeClr val="accent1">
                    <a:lumMod val="75000"/>
                  </a:schemeClr>
                </a:solidFill>
              </a:rPr>
              <a:t>perspective</a:t>
            </a:r>
          </a:p>
          <a:p>
            <a:pPr marL="457200" indent="-457200" algn="l">
              <a:buFont typeface="Arial" panose="020B0604020202020204" pitchFamily="34" charset="0"/>
              <a:buChar char="•"/>
            </a:pPr>
            <a:r>
              <a:rPr lang="en-GB" sz="2600" dirty="0">
                <a:solidFill>
                  <a:schemeClr val="accent1">
                    <a:lumMod val="75000"/>
                  </a:schemeClr>
                </a:solidFill>
              </a:rPr>
              <a:t>No clear understanding of where we could get support.</a:t>
            </a:r>
          </a:p>
          <a:p>
            <a:pPr marL="457200" indent="-457200" algn="l">
              <a:buFont typeface="Arial" panose="020B0604020202020204" pitchFamily="34" charset="0"/>
              <a:buChar char="•"/>
            </a:pPr>
            <a:r>
              <a:rPr lang="en-GB" sz="2600" dirty="0">
                <a:solidFill>
                  <a:schemeClr val="accent1">
                    <a:lumMod val="75000"/>
                  </a:schemeClr>
                </a:solidFill>
              </a:rPr>
              <a:t>Limited support to consider children's behaviours.</a:t>
            </a:r>
          </a:p>
          <a:p>
            <a:pPr marL="457200" indent="-457200" algn="l">
              <a:buFont typeface="Arial" panose="020B0604020202020204" pitchFamily="34" charset="0"/>
              <a:buChar char="•"/>
            </a:pPr>
            <a:r>
              <a:rPr lang="en-GB" sz="2600" dirty="0">
                <a:solidFill>
                  <a:schemeClr val="accent1">
                    <a:lumMod val="75000"/>
                  </a:schemeClr>
                </a:solidFill>
              </a:rPr>
              <a:t>Felt like there was limited transparency.</a:t>
            </a:r>
          </a:p>
          <a:p>
            <a:pPr marL="457200" indent="-457200" algn="l">
              <a:buFont typeface="Arial" panose="020B0604020202020204" pitchFamily="34" charset="0"/>
              <a:buChar char="•"/>
            </a:pPr>
            <a:r>
              <a:rPr lang="en-GB" sz="2600" dirty="0">
                <a:solidFill>
                  <a:schemeClr val="accent1">
                    <a:lumMod val="75000"/>
                  </a:schemeClr>
                </a:solidFill>
              </a:rPr>
              <a:t>Limited understanding that due to the lack of support around practical issues felt that therapeutic interventions got “lost”.</a:t>
            </a:r>
          </a:p>
          <a:p>
            <a:pPr marL="457200" indent="-457200" algn="l">
              <a:buFont typeface="Arial" panose="020B0604020202020204" pitchFamily="34" charset="0"/>
              <a:buChar char="•"/>
            </a:pPr>
            <a:r>
              <a:rPr lang="en-GB" sz="2600" dirty="0">
                <a:solidFill>
                  <a:schemeClr val="accent1">
                    <a:lumMod val="75000"/>
                  </a:schemeClr>
                </a:solidFill>
              </a:rPr>
              <a:t>Lack of a whole system understanding.</a:t>
            </a:r>
          </a:p>
          <a:p>
            <a:endParaRPr lang="en-GB" sz="800" dirty="0">
              <a:solidFill>
                <a:srgbClr val="FFFFFF"/>
              </a:solidFill>
            </a:endParaRPr>
          </a:p>
        </p:txBody>
      </p:sp>
    </p:spTree>
    <p:extLst>
      <p:ext uri="{BB962C8B-B14F-4D97-AF65-F5344CB8AC3E}">
        <p14:creationId xmlns:p14="http://schemas.microsoft.com/office/powerpoint/2010/main" val="30173403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F4D6-6258-4B0A-A054-172F23A788C0}"/>
              </a:ext>
            </a:extLst>
          </p:cNvPr>
          <p:cNvSpPr>
            <a:spLocks noGrp="1"/>
          </p:cNvSpPr>
          <p:nvPr>
            <p:ph type="ctrTitle"/>
          </p:nvPr>
        </p:nvSpPr>
        <p:spPr>
          <a:xfrm>
            <a:off x="845905" y="796109"/>
            <a:ext cx="9144000" cy="477839"/>
          </a:xfrm>
        </p:spPr>
        <p:txBody>
          <a:bodyPr>
            <a:noAutofit/>
          </a:bodyPr>
          <a:lstStyle/>
          <a:p>
            <a:pPr algn="l"/>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Therapeutic - </a:t>
            </a:r>
            <a:r>
              <a:rPr lang="en-GB" sz="3600" dirty="0">
                <a:solidFill>
                  <a:schemeClr val="bg1"/>
                </a:solidFill>
                <a:latin typeface="Arial" panose="020B0604020202020204" pitchFamily="34" charset="0"/>
                <a:cs typeface="Arial" panose="020B0604020202020204" pitchFamily="34" charset="0"/>
              </a:rPr>
              <a:t>where we are </a:t>
            </a:r>
            <a:endParaRPr lang="en-GB" sz="36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0B9B51F-F12E-4C83-8DD9-8512B7C2D6C0}"/>
              </a:ext>
            </a:extLst>
          </p:cNvPr>
          <p:cNvSpPr>
            <a:spLocks noGrp="1"/>
          </p:cNvSpPr>
          <p:nvPr>
            <p:ph type="subTitle" idx="1"/>
          </p:nvPr>
        </p:nvSpPr>
        <p:spPr>
          <a:xfrm>
            <a:off x="845905" y="1482190"/>
            <a:ext cx="10500189" cy="5252662"/>
          </a:xfrm>
        </p:spPr>
        <p:txBody>
          <a:bodyPr>
            <a:normAutofit/>
          </a:bodyPr>
          <a:lstStyle/>
          <a:p>
            <a:pPr marL="457200" indent="-457200" algn="l">
              <a:buFont typeface="Arial" panose="020B0604020202020204" pitchFamily="34" charset="0"/>
              <a:buChar char="•"/>
            </a:pPr>
            <a:r>
              <a:rPr lang="en-GB" sz="2600" dirty="0">
                <a:solidFill>
                  <a:schemeClr val="bg1"/>
                </a:solidFill>
              </a:rPr>
              <a:t>We have now developed training within our team solely for kinship carers regardless of whether the order was obtained through private or public law. </a:t>
            </a:r>
          </a:p>
          <a:p>
            <a:pPr marL="457200" indent="-457200" algn="l">
              <a:buFont typeface="Arial" panose="020B0604020202020204" pitchFamily="34" charset="0"/>
              <a:buChar char="•"/>
            </a:pPr>
            <a:r>
              <a:rPr lang="en-GB" sz="2600" dirty="0">
                <a:solidFill>
                  <a:schemeClr val="bg1"/>
                </a:solidFill>
              </a:rPr>
              <a:t>Workshops currently being offered-</a:t>
            </a:r>
          </a:p>
          <a:p>
            <a:pPr marL="457200" indent="-457200" algn="l">
              <a:buFontTx/>
              <a:buChar char="-"/>
            </a:pPr>
            <a:r>
              <a:rPr lang="en-GB" sz="2600" dirty="0">
                <a:solidFill>
                  <a:schemeClr val="bg1"/>
                </a:solidFill>
              </a:rPr>
              <a:t>Caring for kinship children which covers trauma and therapeutic parenting.</a:t>
            </a:r>
          </a:p>
          <a:p>
            <a:pPr marL="457200" indent="-457200" algn="l">
              <a:buFontTx/>
              <a:buChar char="-"/>
            </a:pPr>
            <a:r>
              <a:rPr lang="en-GB" sz="2600" dirty="0">
                <a:solidFill>
                  <a:schemeClr val="bg1"/>
                </a:solidFill>
              </a:rPr>
              <a:t>Life story.</a:t>
            </a:r>
          </a:p>
          <a:p>
            <a:pPr marL="457200" indent="-457200" algn="l">
              <a:buFont typeface="Arial" panose="020B0604020202020204" pitchFamily="34" charset="0"/>
              <a:buChar char="•"/>
            </a:pPr>
            <a:r>
              <a:rPr lang="en-GB" sz="2600" dirty="0">
                <a:solidFill>
                  <a:schemeClr val="bg1"/>
                </a:solidFill>
              </a:rPr>
              <a:t>Kinship providing virtual knowledge sessions.</a:t>
            </a:r>
          </a:p>
          <a:p>
            <a:pPr algn="l"/>
            <a:r>
              <a:rPr lang="en-GB" sz="2600" b="1" dirty="0" smtClean="0">
                <a:solidFill>
                  <a:schemeClr val="accent1">
                    <a:lumMod val="75000"/>
                  </a:schemeClr>
                </a:solidFill>
              </a:rPr>
              <a:t>Donna’s </a:t>
            </a:r>
            <a:r>
              <a:rPr lang="en-GB" sz="2600" b="1" dirty="0">
                <a:solidFill>
                  <a:schemeClr val="accent1">
                    <a:lumMod val="75000"/>
                  </a:schemeClr>
                </a:solidFill>
              </a:rPr>
              <a:t>Perspective</a:t>
            </a:r>
          </a:p>
          <a:p>
            <a:pPr marL="457200" indent="-457200" algn="l">
              <a:buFont typeface="Arial" panose="020B0604020202020204" pitchFamily="34" charset="0"/>
              <a:buChar char="•"/>
            </a:pPr>
            <a:r>
              <a:rPr lang="en-GB" sz="2600" dirty="0">
                <a:solidFill>
                  <a:schemeClr val="accent1">
                    <a:lumMod val="75000"/>
                  </a:schemeClr>
                </a:solidFill>
              </a:rPr>
              <a:t>Knowing who to ask.</a:t>
            </a:r>
          </a:p>
          <a:p>
            <a:pPr marL="457200" indent="-457200" algn="l">
              <a:buFont typeface="Arial" panose="020B0604020202020204" pitchFamily="34" charset="0"/>
              <a:buChar char="•"/>
            </a:pPr>
            <a:r>
              <a:rPr lang="en-GB" sz="2600" dirty="0">
                <a:solidFill>
                  <a:schemeClr val="accent1">
                    <a:lumMod val="75000"/>
                  </a:schemeClr>
                </a:solidFill>
              </a:rPr>
              <a:t>Hearing from other kinship carers.</a:t>
            </a:r>
          </a:p>
          <a:p>
            <a:pPr algn="l"/>
            <a:endParaRPr lang="en-GB" sz="2600" dirty="0">
              <a:solidFill>
                <a:srgbClr val="00B0F0"/>
              </a:solidFill>
            </a:endParaRPr>
          </a:p>
          <a:p>
            <a:endParaRPr lang="en-GB" sz="800" dirty="0">
              <a:solidFill>
                <a:srgbClr val="FFFFFF"/>
              </a:solidFill>
            </a:endParaRPr>
          </a:p>
        </p:txBody>
      </p:sp>
    </p:spTree>
    <p:extLst>
      <p:ext uri="{BB962C8B-B14F-4D97-AF65-F5344CB8AC3E}">
        <p14:creationId xmlns:p14="http://schemas.microsoft.com/office/powerpoint/2010/main" val="23940256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F4D6-6258-4B0A-A054-172F23A788C0}"/>
              </a:ext>
            </a:extLst>
          </p:cNvPr>
          <p:cNvSpPr>
            <a:spLocks noGrp="1"/>
          </p:cNvSpPr>
          <p:nvPr>
            <p:ph type="ctrTitle"/>
          </p:nvPr>
        </p:nvSpPr>
        <p:spPr>
          <a:xfrm>
            <a:off x="845905" y="699856"/>
            <a:ext cx="9144000" cy="477839"/>
          </a:xfrm>
        </p:spPr>
        <p:txBody>
          <a:bodyPr>
            <a:noAutofit/>
          </a:bodyPr>
          <a:lstStyle/>
          <a:p>
            <a:pPr algn="l"/>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US" sz="4400" u="sng" kern="1200" dirty="0">
                <a:solidFill>
                  <a:schemeClr val="bg1"/>
                </a:solidFill>
                <a:latin typeface="Arial" panose="020B0604020202020204" pitchFamily="34" charset="0"/>
                <a:cs typeface="Arial" panose="020B0604020202020204" pitchFamily="34" charset="0"/>
              </a:rPr>
              <a:t/>
            </a:r>
            <a:br>
              <a:rPr lang="en-US" sz="4400" u="sng" kern="1200"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Therapeutic  </a:t>
            </a:r>
            <a:r>
              <a:rPr lang="en-GB" sz="3600" dirty="0">
                <a:solidFill>
                  <a:schemeClr val="bg1"/>
                </a:solidFill>
                <a:latin typeface="Arial" panose="020B0604020202020204" pitchFamily="34" charset="0"/>
                <a:cs typeface="Arial" panose="020B0604020202020204" pitchFamily="34" charset="0"/>
              </a:rPr>
              <a:t>- where we want to be</a:t>
            </a:r>
          </a:p>
        </p:txBody>
      </p:sp>
      <p:sp>
        <p:nvSpPr>
          <p:cNvPr id="3" name="Subtitle 2">
            <a:extLst>
              <a:ext uri="{FF2B5EF4-FFF2-40B4-BE49-F238E27FC236}">
                <a16:creationId xmlns:a16="http://schemas.microsoft.com/office/drawing/2014/main" id="{10B9B51F-F12E-4C83-8DD9-8512B7C2D6C0}"/>
              </a:ext>
            </a:extLst>
          </p:cNvPr>
          <p:cNvSpPr>
            <a:spLocks noGrp="1"/>
          </p:cNvSpPr>
          <p:nvPr>
            <p:ph type="subTitle" idx="1"/>
          </p:nvPr>
        </p:nvSpPr>
        <p:spPr>
          <a:xfrm>
            <a:off x="761684" y="1482190"/>
            <a:ext cx="10500189" cy="5252662"/>
          </a:xfrm>
        </p:spPr>
        <p:txBody>
          <a:bodyPr>
            <a:normAutofit/>
          </a:bodyPr>
          <a:lstStyle/>
          <a:p>
            <a:pPr marL="457200" indent="-457200" algn="l">
              <a:buFont typeface="Arial" panose="020B0604020202020204" pitchFamily="34" charset="0"/>
              <a:buChar char="•"/>
            </a:pPr>
            <a:r>
              <a:rPr lang="en-GB" sz="2600" dirty="0">
                <a:solidFill>
                  <a:schemeClr val="bg1"/>
                </a:solidFill>
              </a:rPr>
              <a:t>Continue to engage with carers.</a:t>
            </a:r>
          </a:p>
          <a:p>
            <a:pPr marL="457200" indent="-457200" algn="l">
              <a:buFont typeface="Arial" panose="020B0604020202020204" pitchFamily="34" charset="0"/>
              <a:buChar char="•"/>
            </a:pPr>
            <a:r>
              <a:rPr lang="en-GB" sz="2600" dirty="0">
                <a:solidFill>
                  <a:schemeClr val="bg1"/>
                </a:solidFill>
              </a:rPr>
              <a:t>Continue and enhance training opportunities / capacity for team.</a:t>
            </a:r>
          </a:p>
          <a:p>
            <a:pPr algn="l"/>
            <a:r>
              <a:rPr lang="en-GB" sz="2600" b="1" dirty="0" smtClean="0">
                <a:solidFill>
                  <a:schemeClr val="accent1">
                    <a:lumMod val="75000"/>
                  </a:schemeClr>
                </a:solidFill>
              </a:rPr>
              <a:t>Donna’s </a:t>
            </a:r>
            <a:r>
              <a:rPr lang="en-GB" sz="2600" b="1" dirty="0">
                <a:solidFill>
                  <a:schemeClr val="accent1">
                    <a:lumMod val="75000"/>
                  </a:schemeClr>
                </a:solidFill>
              </a:rPr>
              <a:t>perspective</a:t>
            </a:r>
          </a:p>
          <a:p>
            <a:pPr marL="457200" indent="-457200" algn="just">
              <a:buFont typeface="Arial" panose="020B0604020202020204" pitchFamily="34" charset="0"/>
              <a:buChar char="•"/>
            </a:pPr>
            <a:r>
              <a:rPr lang="en-GB" sz="2600" dirty="0">
                <a:solidFill>
                  <a:schemeClr val="accent1">
                    <a:lumMod val="75000"/>
                  </a:schemeClr>
                </a:solidFill>
              </a:rPr>
              <a:t>Support for all children.</a:t>
            </a:r>
          </a:p>
          <a:p>
            <a:pPr marL="457200" indent="-457200" algn="just">
              <a:buFont typeface="Arial" panose="020B0604020202020204" pitchFamily="34" charset="0"/>
              <a:buChar char="•"/>
            </a:pPr>
            <a:r>
              <a:rPr lang="en-GB" sz="2600" dirty="0">
                <a:solidFill>
                  <a:schemeClr val="accent1">
                    <a:lumMod val="75000"/>
                  </a:schemeClr>
                </a:solidFill>
              </a:rPr>
              <a:t>Speedier access to support.</a:t>
            </a:r>
          </a:p>
          <a:p>
            <a:pPr marL="457200" indent="-457200" algn="just">
              <a:buFont typeface="Arial" panose="020B0604020202020204" pitchFamily="34" charset="0"/>
              <a:buChar char="•"/>
            </a:pPr>
            <a:r>
              <a:rPr lang="en-GB" sz="2600" dirty="0">
                <a:solidFill>
                  <a:schemeClr val="accent1">
                    <a:lumMod val="75000"/>
                  </a:schemeClr>
                </a:solidFill>
              </a:rPr>
              <a:t>Whole family support.</a:t>
            </a:r>
          </a:p>
          <a:p>
            <a:pPr marL="457200" indent="-457200" algn="just">
              <a:buFont typeface="Arial" panose="020B0604020202020204" pitchFamily="34" charset="0"/>
              <a:buChar char="•"/>
            </a:pPr>
            <a:r>
              <a:rPr lang="en-GB" sz="2600" dirty="0">
                <a:solidFill>
                  <a:schemeClr val="accent1">
                    <a:lumMod val="75000"/>
                  </a:schemeClr>
                </a:solidFill>
              </a:rPr>
              <a:t>Post intervention support/ follow up.</a:t>
            </a:r>
          </a:p>
          <a:p>
            <a:pPr marL="457200" indent="-457200" algn="just">
              <a:buFont typeface="Arial" panose="020B0604020202020204" pitchFamily="34" charset="0"/>
              <a:buChar char="•"/>
            </a:pPr>
            <a:r>
              <a:rPr lang="en-GB" sz="2600" dirty="0">
                <a:solidFill>
                  <a:schemeClr val="accent1">
                    <a:lumMod val="75000"/>
                  </a:schemeClr>
                </a:solidFill>
              </a:rPr>
              <a:t>Recognition of need for practical support to get ready for other interventions.</a:t>
            </a:r>
          </a:p>
          <a:p>
            <a:endParaRPr lang="en-GB" sz="800" dirty="0">
              <a:solidFill>
                <a:srgbClr val="FFFFFF"/>
              </a:solidFill>
            </a:endParaRPr>
          </a:p>
        </p:txBody>
      </p:sp>
    </p:spTree>
    <p:extLst>
      <p:ext uri="{BB962C8B-B14F-4D97-AF65-F5344CB8AC3E}">
        <p14:creationId xmlns:p14="http://schemas.microsoft.com/office/powerpoint/2010/main" val="16741414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1DEA-F823-4E7D-A67B-B5CCFF7780C2}"/>
              </a:ext>
            </a:extLst>
          </p:cNvPr>
          <p:cNvSpPr>
            <a:spLocks noGrp="1"/>
          </p:cNvSpPr>
          <p:nvPr>
            <p:ph type="ctrTitle"/>
          </p:nvPr>
        </p:nvSpPr>
        <p:spPr>
          <a:xfrm>
            <a:off x="1283639" y="411576"/>
            <a:ext cx="9144000" cy="819454"/>
          </a:xfrm>
        </p:spPr>
        <p:txBody>
          <a:bodyPr>
            <a:normAutofit/>
          </a:bodyPr>
          <a:lstStyle/>
          <a:p>
            <a:pPr algn="l"/>
            <a:r>
              <a:rPr lang="en-GB" sz="4000" b="1" dirty="0">
                <a:solidFill>
                  <a:schemeClr val="bg1"/>
                </a:solidFill>
                <a:latin typeface="Arial" panose="020B0604020202020204" pitchFamily="34" charset="0"/>
                <a:cs typeface="Arial" panose="020B0604020202020204" pitchFamily="34" charset="0"/>
              </a:rPr>
              <a:t>Evidence</a:t>
            </a:r>
          </a:p>
        </p:txBody>
      </p:sp>
      <p:sp>
        <p:nvSpPr>
          <p:cNvPr id="3" name="Subtitle 2">
            <a:extLst>
              <a:ext uri="{FF2B5EF4-FFF2-40B4-BE49-F238E27FC236}">
                <a16:creationId xmlns:a16="http://schemas.microsoft.com/office/drawing/2014/main" id="{642F32A4-B94C-4A54-A460-59D26F344F0C}"/>
              </a:ext>
            </a:extLst>
          </p:cNvPr>
          <p:cNvSpPr>
            <a:spLocks noGrp="1"/>
          </p:cNvSpPr>
          <p:nvPr>
            <p:ph type="subTitle" idx="1"/>
          </p:nvPr>
        </p:nvSpPr>
        <p:spPr>
          <a:xfrm>
            <a:off x="1283639" y="1441773"/>
            <a:ext cx="9144000" cy="4376790"/>
          </a:xfrm>
        </p:spPr>
        <p:txBody>
          <a:bodyPr>
            <a:noAutofit/>
          </a:bodyPr>
          <a:lstStyle/>
          <a:p>
            <a:pPr algn="l"/>
            <a:r>
              <a:rPr lang="en-GB" sz="2600" b="1" dirty="0">
                <a:solidFill>
                  <a:schemeClr val="bg1"/>
                </a:solidFill>
              </a:rPr>
              <a:t>Applications to ASF </a:t>
            </a:r>
            <a:r>
              <a:rPr lang="en-GB" sz="2600" dirty="0">
                <a:solidFill>
                  <a:schemeClr val="bg1"/>
                </a:solidFill>
              </a:rPr>
              <a:t>for SGO carers prior to having a designated worker for ASF:</a:t>
            </a:r>
          </a:p>
          <a:p>
            <a:pPr marL="457200" indent="-457200" algn="l">
              <a:buFont typeface="Arial" panose="020B0604020202020204" pitchFamily="34" charset="0"/>
              <a:buChar char="•"/>
            </a:pPr>
            <a:r>
              <a:rPr lang="en-GB" sz="2600" dirty="0">
                <a:solidFill>
                  <a:schemeClr val="bg1"/>
                </a:solidFill>
              </a:rPr>
              <a:t>2018/19-  26 applications made.</a:t>
            </a:r>
          </a:p>
          <a:p>
            <a:pPr marL="457200" indent="-457200" algn="l">
              <a:buFont typeface="Arial" panose="020B0604020202020204" pitchFamily="34" charset="0"/>
              <a:buChar char="•"/>
            </a:pPr>
            <a:r>
              <a:rPr lang="en-GB" sz="2600" dirty="0">
                <a:solidFill>
                  <a:schemeClr val="bg1"/>
                </a:solidFill>
              </a:rPr>
              <a:t>2019/20-  18 applications made.</a:t>
            </a:r>
          </a:p>
          <a:p>
            <a:pPr marL="457200" indent="-457200" algn="l">
              <a:buFont typeface="Arial" panose="020B0604020202020204" pitchFamily="34" charset="0"/>
              <a:buChar char="•"/>
            </a:pPr>
            <a:r>
              <a:rPr lang="en-GB" sz="2600" dirty="0">
                <a:solidFill>
                  <a:schemeClr val="bg1"/>
                </a:solidFill>
              </a:rPr>
              <a:t>The Family and Friends team became responsible for ASF applications in April 2020 and to date we have made 52 applications.</a:t>
            </a:r>
          </a:p>
          <a:p>
            <a:pPr algn="l"/>
            <a:r>
              <a:rPr lang="en-GB" sz="2600" b="1" dirty="0">
                <a:solidFill>
                  <a:schemeClr val="bg1"/>
                </a:solidFill>
              </a:rPr>
              <a:t>Placements </a:t>
            </a:r>
          </a:p>
          <a:p>
            <a:pPr marL="457200" indent="-457200" algn="l">
              <a:buFont typeface="Arial" panose="020B0604020202020204" pitchFamily="34" charset="0"/>
              <a:buChar char="•"/>
            </a:pPr>
            <a:r>
              <a:rPr lang="en-GB" sz="2600" dirty="0">
                <a:solidFill>
                  <a:schemeClr val="bg1"/>
                </a:solidFill>
              </a:rPr>
              <a:t>2019/20 there was 16 SGO Breakdowns.</a:t>
            </a:r>
          </a:p>
          <a:p>
            <a:pPr marL="457200" indent="-457200" algn="l">
              <a:buFont typeface="Arial" panose="020B0604020202020204" pitchFamily="34" charset="0"/>
              <a:buChar char="•"/>
            </a:pPr>
            <a:r>
              <a:rPr lang="en-GB" sz="2600" dirty="0">
                <a:solidFill>
                  <a:schemeClr val="bg1"/>
                </a:solidFill>
              </a:rPr>
              <a:t>2020/21 there was 17 SGO Breakdowns.</a:t>
            </a:r>
          </a:p>
          <a:p>
            <a:pPr marL="457200" indent="-457200" algn="l">
              <a:buFont typeface="Arial" panose="020B0604020202020204" pitchFamily="34" charset="0"/>
              <a:buChar char="•"/>
            </a:pPr>
            <a:r>
              <a:rPr lang="en-GB" sz="2600" dirty="0">
                <a:solidFill>
                  <a:schemeClr val="bg1"/>
                </a:solidFill>
              </a:rPr>
              <a:t>2021 to date, there has been 11 SGO breakdowns.</a:t>
            </a:r>
          </a:p>
        </p:txBody>
      </p:sp>
    </p:spTree>
    <p:extLst>
      <p:ext uri="{BB962C8B-B14F-4D97-AF65-F5344CB8AC3E}">
        <p14:creationId xmlns:p14="http://schemas.microsoft.com/office/powerpoint/2010/main" val="4651486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outdoor, child&#10;&#10;Description automatically generated">
            <a:extLst>
              <a:ext uri="{FF2B5EF4-FFF2-40B4-BE49-F238E27FC236}">
                <a16:creationId xmlns:a16="http://schemas.microsoft.com/office/drawing/2014/main" id="{9666BA2A-FCDA-46E1-89C5-08B34590C23E}"/>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t="14193" r="2784"/>
          <a:stretch/>
        </p:blipFill>
        <p:spPr>
          <a:xfrm>
            <a:off x="0" y="0"/>
            <a:ext cx="12192000" cy="6944170"/>
          </a:xfrm>
          <a:prstGeom prst="rect">
            <a:avLst/>
          </a:prstGeom>
        </p:spPr>
      </p:pic>
      <p:pic>
        <p:nvPicPr>
          <p:cNvPr id="8" name="Picture 7" descr="Logo&#10;&#10;Description automatically generated">
            <a:extLst>
              <a:ext uri="{FF2B5EF4-FFF2-40B4-BE49-F238E27FC236}">
                <a16:creationId xmlns:a16="http://schemas.microsoft.com/office/drawing/2014/main" id="{B3857B8E-7346-4A40-8A59-18086AFBE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962" y="297366"/>
            <a:ext cx="2275713" cy="2275713"/>
          </a:xfrm>
          <a:prstGeom prst="rect">
            <a:avLst/>
          </a:prstGeom>
        </p:spPr>
      </p:pic>
      <p:sp>
        <p:nvSpPr>
          <p:cNvPr id="9" name="TextBox 8">
            <a:extLst>
              <a:ext uri="{FF2B5EF4-FFF2-40B4-BE49-F238E27FC236}">
                <a16:creationId xmlns:a16="http://schemas.microsoft.com/office/drawing/2014/main" id="{AFA31FB3-9EF2-4F54-B909-8E2B3894F4A8}"/>
              </a:ext>
            </a:extLst>
          </p:cNvPr>
          <p:cNvSpPr txBox="1"/>
          <p:nvPr/>
        </p:nvSpPr>
        <p:spPr>
          <a:xfrm>
            <a:off x="456402" y="449765"/>
            <a:ext cx="8379027" cy="8833187"/>
          </a:xfrm>
          <a:prstGeom prst="rect">
            <a:avLst/>
          </a:prstGeom>
          <a:noFill/>
        </p:spPr>
        <p:txBody>
          <a:bodyPr wrap="square" lIns="91440" tIns="45720" rIns="91440" bIns="45720" rtlCol="0" anchor="t">
            <a:spAutoFit/>
          </a:bodyPr>
          <a:lstStyle/>
          <a:p>
            <a:r>
              <a:rPr lang="en-US" sz="7200" b="1" dirty="0">
                <a:ea typeface="+mn-lt"/>
                <a:cs typeface="+mn-lt"/>
              </a:rPr>
              <a:t>Special Guardianship: more children, increasing focus</a:t>
            </a:r>
            <a:endParaRPr lang="en-US" sz="3200" b="1" dirty="0">
              <a:ea typeface="+mn-lt"/>
              <a:cs typeface="+mn-lt"/>
            </a:endParaRPr>
          </a:p>
          <a:p>
            <a:endParaRPr lang="en-US" sz="3200" b="1" dirty="0">
              <a:ea typeface="+mn-lt"/>
              <a:cs typeface="+mn-lt"/>
            </a:endParaRPr>
          </a:p>
          <a:p>
            <a:r>
              <a:rPr lang="en-US" sz="3200" b="1" dirty="0">
                <a:ea typeface="+mn-lt"/>
                <a:cs typeface="+mn-lt"/>
              </a:rPr>
              <a:t>Lucy Peake </a:t>
            </a:r>
          </a:p>
          <a:p>
            <a:r>
              <a:rPr lang="en-US" sz="3200" b="1" dirty="0">
                <a:ea typeface="+mn-lt"/>
                <a:cs typeface="+mn-lt"/>
              </a:rPr>
              <a:t>Chief Executive </a:t>
            </a:r>
          </a:p>
          <a:p>
            <a:r>
              <a:rPr lang="en-US" sz="3200" b="1" dirty="0">
                <a:ea typeface="+mn-lt"/>
                <a:cs typeface="+mn-lt"/>
              </a:rPr>
              <a:t>lucy.peake@kinship.org.uk</a:t>
            </a:r>
          </a:p>
          <a:p>
            <a:r>
              <a:rPr lang="en-US" sz="3200" b="1" dirty="0">
                <a:ea typeface="+mn-lt"/>
                <a:cs typeface="+mn-lt"/>
              </a:rPr>
              <a:t>@drlucypeake</a:t>
            </a:r>
          </a:p>
          <a:p>
            <a:endParaRPr lang="en-US" sz="3200" b="1" dirty="0">
              <a:ea typeface="+mn-lt"/>
              <a:cs typeface="+mn-lt"/>
            </a:endParaRPr>
          </a:p>
          <a:p>
            <a:r>
              <a:rPr lang="en-US" sz="8000" b="1" dirty="0">
                <a:ea typeface="+mn-lt"/>
                <a:cs typeface="+mn-lt"/>
              </a:rPr>
              <a:t> </a:t>
            </a:r>
          </a:p>
          <a:p>
            <a:endParaRPr lang="en-US" sz="8000" b="1" dirty="0">
              <a:solidFill>
                <a:schemeClr val="bg1"/>
              </a:solidFill>
              <a:latin typeface="Raleway" panose="020B0503030101060003" pitchFamily="34" charset="77"/>
            </a:endParaRPr>
          </a:p>
        </p:txBody>
      </p:sp>
      <p:sp>
        <p:nvSpPr>
          <p:cNvPr id="7" name="TextBox 6">
            <a:extLst>
              <a:ext uri="{FF2B5EF4-FFF2-40B4-BE49-F238E27FC236}">
                <a16:creationId xmlns:a16="http://schemas.microsoft.com/office/drawing/2014/main" id="{7118474D-B6FB-A941-A746-8E3D535ABD04}"/>
              </a:ext>
            </a:extLst>
          </p:cNvPr>
          <p:cNvSpPr txBox="1"/>
          <p:nvPr/>
        </p:nvSpPr>
        <p:spPr>
          <a:xfrm>
            <a:off x="1158869" y="3123179"/>
            <a:ext cx="7420067" cy="2308324"/>
          </a:xfrm>
          <a:prstGeom prst="rect">
            <a:avLst/>
          </a:prstGeom>
          <a:noFill/>
        </p:spPr>
        <p:txBody>
          <a:bodyPr wrap="square" lIns="91440" tIns="45720" rIns="91440" bIns="45720" rtlCol="0" anchor="t">
            <a:spAutoFit/>
          </a:bodyPr>
          <a:lstStyle/>
          <a:p>
            <a:endParaRPr lang="en-US" sz="4800" dirty="0">
              <a:solidFill>
                <a:schemeClr val="bg1"/>
              </a:solidFill>
              <a:ea typeface="+mn-lt"/>
              <a:cs typeface="+mn-lt"/>
            </a:endParaRPr>
          </a:p>
          <a:p>
            <a:endParaRPr lang="en-US" sz="4800" dirty="0">
              <a:ea typeface="+mn-lt"/>
              <a:cs typeface="+mn-lt"/>
            </a:endParaRPr>
          </a:p>
          <a:p>
            <a:endParaRPr lang="en-US" sz="4800" dirty="0">
              <a:solidFill>
                <a:srgbClr val="1C2245"/>
              </a:solidFill>
              <a:latin typeface="Raleway" panose="020B0503030101060003" pitchFamily="34" charset="77"/>
            </a:endParaRPr>
          </a:p>
        </p:txBody>
      </p:sp>
      <p:sp>
        <p:nvSpPr>
          <p:cNvPr id="6" name="TextBox 5">
            <a:extLst>
              <a:ext uri="{FF2B5EF4-FFF2-40B4-BE49-F238E27FC236}">
                <a16:creationId xmlns:a16="http://schemas.microsoft.com/office/drawing/2014/main" id="{AFA31FB3-9EF2-4F54-B909-8E2B3894F4A8}"/>
              </a:ext>
            </a:extLst>
          </p:cNvPr>
          <p:cNvSpPr txBox="1"/>
          <p:nvPr/>
        </p:nvSpPr>
        <p:spPr>
          <a:xfrm>
            <a:off x="509410" y="449766"/>
            <a:ext cx="8379027" cy="8833187"/>
          </a:xfrm>
          <a:prstGeom prst="rect">
            <a:avLst/>
          </a:prstGeom>
          <a:noFill/>
        </p:spPr>
        <p:txBody>
          <a:bodyPr wrap="square" lIns="91440" tIns="45720" rIns="91440" bIns="45720" rtlCol="0" anchor="t">
            <a:spAutoFit/>
          </a:bodyPr>
          <a:lstStyle/>
          <a:p>
            <a:r>
              <a:rPr lang="en-US" sz="7200" b="1" dirty="0">
                <a:solidFill>
                  <a:schemeClr val="bg1"/>
                </a:solidFill>
                <a:ea typeface="+mn-lt"/>
                <a:cs typeface="+mn-lt"/>
              </a:rPr>
              <a:t>Special Guardianship: more children, increasing focus</a:t>
            </a:r>
            <a:endParaRPr lang="en-US" sz="3200" b="1" dirty="0">
              <a:solidFill>
                <a:schemeClr val="bg1"/>
              </a:solidFill>
              <a:ea typeface="+mn-lt"/>
              <a:cs typeface="+mn-lt"/>
            </a:endParaRPr>
          </a:p>
          <a:p>
            <a:endParaRPr lang="en-US" sz="3200" b="1" dirty="0">
              <a:solidFill>
                <a:schemeClr val="bg1"/>
              </a:solidFill>
              <a:ea typeface="+mn-lt"/>
              <a:cs typeface="+mn-lt"/>
            </a:endParaRPr>
          </a:p>
          <a:p>
            <a:r>
              <a:rPr lang="en-US" sz="3200" b="1" dirty="0">
                <a:solidFill>
                  <a:schemeClr val="bg1"/>
                </a:solidFill>
                <a:ea typeface="+mn-lt"/>
                <a:cs typeface="+mn-lt"/>
              </a:rPr>
              <a:t>Lucy Peake </a:t>
            </a:r>
          </a:p>
          <a:p>
            <a:r>
              <a:rPr lang="en-US" sz="3200" b="1" dirty="0">
                <a:solidFill>
                  <a:schemeClr val="bg1"/>
                </a:solidFill>
                <a:ea typeface="+mn-lt"/>
                <a:cs typeface="+mn-lt"/>
              </a:rPr>
              <a:t>Chief Executive </a:t>
            </a:r>
          </a:p>
          <a:p>
            <a:r>
              <a:rPr lang="en-US" sz="3200" b="1" dirty="0">
                <a:solidFill>
                  <a:schemeClr val="bg1"/>
                </a:solidFill>
                <a:ea typeface="+mn-lt"/>
                <a:cs typeface="+mn-lt"/>
              </a:rPr>
              <a:t>lucy.peake@kinship.org.uk</a:t>
            </a:r>
          </a:p>
          <a:p>
            <a:r>
              <a:rPr lang="en-US" sz="3200" b="1" dirty="0">
                <a:solidFill>
                  <a:schemeClr val="bg1"/>
                </a:solidFill>
                <a:ea typeface="+mn-lt"/>
                <a:cs typeface="+mn-lt"/>
              </a:rPr>
              <a:t>@drlucypeake</a:t>
            </a:r>
          </a:p>
          <a:p>
            <a:endParaRPr lang="en-US" sz="3200" b="1" dirty="0">
              <a:solidFill>
                <a:schemeClr val="bg1"/>
              </a:solidFill>
              <a:ea typeface="+mn-lt"/>
              <a:cs typeface="+mn-lt"/>
            </a:endParaRPr>
          </a:p>
          <a:p>
            <a:r>
              <a:rPr lang="en-US" sz="8000" b="1" dirty="0">
                <a:solidFill>
                  <a:schemeClr val="bg1"/>
                </a:solidFill>
                <a:ea typeface="+mn-lt"/>
                <a:cs typeface="+mn-lt"/>
              </a:rPr>
              <a:t> </a:t>
            </a:r>
          </a:p>
          <a:p>
            <a:endParaRPr lang="en-US" sz="8000" b="1" dirty="0">
              <a:solidFill>
                <a:schemeClr val="bg1"/>
              </a:solidFill>
              <a:latin typeface="Raleway" panose="020B0503030101060003" pitchFamily="34" charset="77"/>
            </a:endParaRPr>
          </a:p>
        </p:txBody>
      </p:sp>
    </p:spTree>
    <p:extLst>
      <p:ext uri="{BB962C8B-B14F-4D97-AF65-F5344CB8AC3E}">
        <p14:creationId xmlns:p14="http://schemas.microsoft.com/office/powerpoint/2010/main" val="2249000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5D69-3BAC-4427-8970-24C044355758}"/>
              </a:ext>
            </a:extLst>
          </p:cNvPr>
          <p:cNvSpPr>
            <a:spLocks noGrp="1"/>
          </p:cNvSpPr>
          <p:nvPr>
            <p:ph type="title"/>
          </p:nvPr>
        </p:nvSpPr>
        <p:spPr>
          <a:xfrm>
            <a:off x="835649" y="8720"/>
            <a:ext cx="10520702" cy="1325563"/>
          </a:xfrm>
        </p:spPr>
        <p:txBody>
          <a:bodyPr>
            <a:normAutofit/>
          </a:bodyPr>
          <a:lstStyle/>
          <a:p>
            <a:r>
              <a:rPr lang="en-GB" sz="4000" b="1" dirty="0">
                <a:solidFill>
                  <a:schemeClr val="bg1"/>
                </a:solidFill>
                <a:latin typeface="Arial" panose="020B0604020202020204" pitchFamily="34" charset="0"/>
                <a:cs typeface="Arial" panose="020B0604020202020204" pitchFamily="34" charset="0"/>
              </a:rPr>
              <a:t>Where We Want To Be</a:t>
            </a:r>
          </a:p>
        </p:txBody>
      </p:sp>
      <p:sp>
        <p:nvSpPr>
          <p:cNvPr id="3" name="Content Placeholder 2">
            <a:extLst>
              <a:ext uri="{FF2B5EF4-FFF2-40B4-BE49-F238E27FC236}">
                <a16:creationId xmlns:a16="http://schemas.microsoft.com/office/drawing/2014/main" id="{FFEAB72A-2635-4BD5-8EED-2BE4B3A51755}"/>
              </a:ext>
            </a:extLst>
          </p:cNvPr>
          <p:cNvSpPr>
            <a:spLocks noGrp="1"/>
          </p:cNvSpPr>
          <p:nvPr>
            <p:ph idx="1"/>
          </p:nvPr>
        </p:nvSpPr>
        <p:spPr>
          <a:xfrm>
            <a:off x="721895" y="1059710"/>
            <a:ext cx="11265568" cy="4738580"/>
          </a:xfrm>
        </p:spPr>
        <p:txBody>
          <a:bodyPr>
            <a:noAutofit/>
          </a:bodyPr>
          <a:lstStyle/>
          <a:p>
            <a:r>
              <a:rPr lang="en-GB" sz="2600" dirty="0">
                <a:solidFill>
                  <a:schemeClr val="bg1"/>
                </a:solidFill>
                <a:cs typeface="Arial" panose="020B0604020202020204" pitchFamily="34" charset="0"/>
              </a:rPr>
              <a:t>Investment in further workshops.</a:t>
            </a:r>
          </a:p>
          <a:p>
            <a:r>
              <a:rPr lang="en-GB" sz="2600" dirty="0">
                <a:solidFill>
                  <a:schemeClr val="bg1"/>
                </a:solidFill>
                <a:cs typeface="Arial" panose="020B0604020202020204" pitchFamily="34" charset="0"/>
              </a:rPr>
              <a:t>Further investment in preparation training.</a:t>
            </a:r>
          </a:p>
          <a:p>
            <a:r>
              <a:rPr lang="en-GB" sz="2600" dirty="0">
                <a:solidFill>
                  <a:schemeClr val="bg1"/>
                </a:solidFill>
                <a:cs typeface="Arial" panose="020B0604020202020204" pitchFamily="34" charset="0"/>
              </a:rPr>
              <a:t>Building evidence for reasons to invest.</a:t>
            </a:r>
          </a:p>
          <a:p>
            <a:r>
              <a:rPr lang="en-GB" sz="2600" dirty="0">
                <a:solidFill>
                  <a:schemeClr val="bg1"/>
                </a:solidFill>
                <a:cs typeface="Arial" panose="020B0604020202020204" pitchFamily="34" charset="0"/>
              </a:rPr>
              <a:t>Continue and grow engagement with carers.</a:t>
            </a:r>
          </a:p>
          <a:p>
            <a:pPr marL="0" indent="0">
              <a:buNone/>
            </a:pPr>
            <a:r>
              <a:rPr lang="en-GB" sz="2600" b="1" dirty="0" smtClean="0">
                <a:solidFill>
                  <a:schemeClr val="accent1">
                    <a:lumMod val="75000"/>
                  </a:schemeClr>
                </a:solidFill>
                <a:cs typeface="Arial" panose="020B0604020202020204" pitchFamily="34" charset="0"/>
              </a:rPr>
              <a:t>Donna’s </a:t>
            </a:r>
            <a:r>
              <a:rPr lang="en-GB" sz="2600" b="1" dirty="0">
                <a:solidFill>
                  <a:schemeClr val="accent1">
                    <a:lumMod val="75000"/>
                  </a:schemeClr>
                </a:solidFill>
                <a:cs typeface="Arial" panose="020B0604020202020204" pitchFamily="34" charset="0"/>
              </a:rPr>
              <a:t>perspective:</a:t>
            </a:r>
          </a:p>
          <a:p>
            <a:r>
              <a:rPr lang="en-GB" sz="2600" dirty="0">
                <a:solidFill>
                  <a:schemeClr val="accent1">
                    <a:lumMod val="75000"/>
                  </a:schemeClr>
                </a:solidFill>
                <a:cs typeface="Arial" panose="020B0604020202020204" pitchFamily="34" charset="0"/>
              </a:rPr>
              <a:t>Respite / “drop in sessions”.</a:t>
            </a:r>
          </a:p>
          <a:p>
            <a:r>
              <a:rPr lang="en-GB" sz="2600" dirty="0">
                <a:solidFill>
                  <a:schemeClr val="accent1">
                    <a:lumMod val="75000"/>
                  </a:schemeClr>
                </a:solidFill>
                <a:cs typeface="Arial" panose="020B0604020202020204" pitchFamily="34" charset="0"/>
              </a:rPr>
              <a:t>Whole system knowledge of kinship families.</a:t>
            </a:r>
          </a:p>
          <a:p>
            <a:r>
              <a:rPr lang="en-GB" sz="2600" dirty="0">
                <a:solidFill>
                  <a:schemeClr val="accent1">
                    <a:lumMod val="75000"/>
                  </a:schemeClr>
                </a:solidFill>
                <a:cs typeface="Arial" panose="020B0604020202020204" pitchFamily="34" charset="0"/>
              </a:rPr>
              <a:t>Placement “pack” provided – policies/ procedures.</a:t>
            </a:r>
          </a:p>
          <a:p>
            <a:r>
              <a:rPr lang="en-GB" sz="2600" dirty="0">
                <a:solidFill>
                  <a:schemeClr val="accent1">
                    <a:lumMod val="75000"/>
                  </a:schemeClr>
                </a:solidFill>
                <a:cs typeface="Arial" panose="020B0604020202020204" pitchFamily="34" charset="0"/>
              </a:rPr>
              <a:t>Post </a:t>
            </a:r>
            <a:r>
              <a:rPr lang="en-GB" sz="2600" dirty="0" err="1">
                <a:solidFill>
                  <a:schemeClr val="accent1">
                    <a:lumMod val="75000"/>
                  </a:schemeClr>
                </a:solidFill>
                <a:cs typeface="Arial" panose="020B0604020202020204" pitchFamily="34" charset="0"/>
              </a:rPr>
              <a:t>sgo</a:t>
            </a:r>
            <a:r>
              <a:rPr lang="en-GB" sz="2600" dirty="0">
                <a:solidFill>
                  <a:schemeClr val="accent1">
                    <a:lumMod val="75000"/>
                  </a:schemeClr>
                </a:solidFill>
                <a:cs typeface="Arial" panose="020B0604020202020204" pitchFamily="34" charset="0"/>
              </a:rPr>
              <a:t> “kit” provided – community support, what to expect, who to ask.</a:t>
            </a:r>
          </a:p>
          <a:p>
            <a:r>
              <a:rPr lang="en-GB" sz="2600" dirty="0">
                <a:solidFill>
                  <a:schemeClr val="accent1">
                    <a:lumMod val="75000"/>
                  </a:schemeClr>
                </a:solidFill>
                <a:cs typeface="Arial" panose="020B0604020202020204" pitchFamily="34" charset="0"/>
              </a:rPr>
              <a:t>Independent support advice and guidance to grow.</a:t>
            </a:r>
          </a:p>
          <a:p>
            <a:r>
              <a:rPr lang="en-GB" sz="2600" dirty="0">
                <a:solidFill>
                  <a:schemeClr val="accent1">
                    <a:lumMod val="75000"/>
                  </a:schemeClr>
                </a:solidFill>
                <a:cs typeface="Arial" panose="020B0604020202020204" pitchFamily="34" charset="0"/>
              </a:rPr>
              <a:t>Reviews not just about finances – what about changing needs of children.</a:t>
            </a:r>
          </a:p>
        </p:txBody>
      </p:sp>
    </p:spTree>
    <p:extLst>
      <p:ext uri="{BB962C8B-B14F-4D97-AF65-F5344CB8AC3E}">
        <p14:creationId xmlns:p14="http://schemas.microsoft.com/office/powerpoint/2010/main" val="13493602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F8D0-007F-40BE-BEAD-499B52E3EA27}"/>
              </a:ext>
            </a:extLst>
          </p:cNvPr>
          <p:cNvSpPr>
            <a:spLocks noGrp="1"/>
          </p:cNvSpPr>
          <p:nvPr>
            <p:ph type="title"/>
          </p:nvPr>
        </p:nvSpPr>
        <p:spPr/>
        <p:txBody>
          <a:bodyPr/>
          <a:lstStyle/>
          <a:p>
            <a:endParaRPr lang="en-GB" dirty="0"/>
          </a:p>
        </p:txBody>
      </p:sp>
      <p:pic>
        <p:nvPicPr>
          <p:cNvPr id="4" name="B9AEDAB1-63EB-4199-903D-CA896631B122">
            <a:extLst>
              <a:ext uri="{FF2B5EF4-FFF2-40B4-BE49-F238E27FC236}">
                <a16:creationId xmlns:a16="http://schemas.microsoft.com/office/drawing/2014/main" id="{2CB569E2-6C67-4F5A-AF86-9025CDB62CF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1621"/>
          <a:stretch/>
        </p:blipFill>
        <p:spPr bwMode="auto">
          <a:xfrm>
            <a:off x="0" y="0"/>
            <a:ext cx="6605337" cy="69029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00BEBEEC-D70F-4045-B5DC-C947C8FB61E5">
            <a:extLst>
              <a:ext uri="{FF2B5EF4-FFF2-40B4-BE49-F238E27FC236}">
                <a16:creationId xmlns:a16="http://schemas.microsoft.com/office/drawing/2014/main" id="{90AA145A-DDD7-4FAA-BE50-72282DFA589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7000"/>
                    </a14:imgEffect>
                  </a14:imgLayer>
                </a14:imgProps>
              </a:ext>
              <a:ext uri="{28A0092B-C50C-407E-A947-70E740481C1C}">
                <a14:useLocalDpi xmlns:a14="http://schemas.microsoft.com/office/drawing/2010/main" val="0"/>
              </a:ext>
            </a:extLst>
          </a:blip>
          <a:srcRect l="19549" t="-510" r="-19549" b="22189"/>
          <a:stretch/>
        </p:blipFill>
        <p:spPr bwMode="auto">
          <a:xfrm>
            <a:off x="6605338" y="-44930"/>
            <a:ext cx="7230978" cy="69029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86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8B93D2-D8DF-4372-BBFA-3A75753BB2CE}"/>
              </a:ext>
            </a:extLst>
          </p:cNvPr>
          <p:cNvSpPr>
            <a:spLocks noGrp="1"/>
          </p:cNvSpPr>
          <p:nvPr>
            <p:ph type="ctrTitle"/>
          </p:nvPr>
        </p:nvSpPr>
        <p:spPr>
          <a:xfrm>
            <a:off x="1870997" y="1607809"/>
            <a:ext cx="9236026" cy="2876680"/>
          </a:xfrm>
        </p:spPr>
        <p:txBody>
          <a:bodyPr anchor="b">
            <a:normAutofit/>
          </a:bodyPr>
          <a:lstStyle/>
          <a:p>
            <a:pPr algn="l"/>
            <a:r>
              <a:rPr lang="en-GB" sz="6600">
                <a:solidFill>
                  <a:srgbClr val="FFFFFF"/>
                </a:solidFill>
              </a:rPr>
              <a:t>BHCC Kinship Care Team</a:t>
            </a:r>
          </a:p>
        </p:txBody>
      </p:sp>
      <p:sp>
        <p:nvSpPr>
          <p:cNvPr id="3" name="Subtitle 2">
            <a:extLst>
              <a:ext uri="{FF2B5EF4-FFF2-40B4-BE49-F238E27FC236}">
                <a16:creationId xmlns:a16="http://schemas.microsoft.com/office/drawing/2014/main" id="{8136AE5F-6815-44EB-AEDC-337C302B1233}"/>
              </a:ext>
            </a:extLst>
          </p:cNvPr>
          <p:cNvSpPr>
            <a:spLocks noGrp="1"/>
          </p:cNvSpPr>
          <p:nvPr>
            <p:ph type="subTitle" idx="1"/>
          </p:nvPr>
        </p:nvSpPr>
        <p:spPr>
          <a:xfrm>
            <a:off x="1987499" y="4810308"/>
            <a:ext cx="9003022" cy="1076551"/>
          </a:xfrm>
        </p:spPr>
        <p:txBody>
          <a:bodyPr>
            <a:normAutofit/>
          </a:bodyPr>
          <a:lstStyle/>
          <a:p>
            <a:pPr algn="l"/>
            <a:r>
              <a:rPr lang="en-GB" dirty="0"/>
              <a:t>Ann Horne, Team Manager, Kinship Care Team</a:t>
            </a:r>
          </a:p>
        </p:txBody>
      </p:sp>
    </p:spTree>
    <p:extLst>
      <p:ext uri="{BB962C8B-B14F-4D97-AF65-F5344CB8AC3E}">
        <p14:creationId xmlns:p14="http://schemas.microsoft.com/office/powerpoint/2010/main" val="1266476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A05E04-5AE8-4D78-9DBC-16959506001B}"/>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The Team</a:t>
            </a:r>
          </a:p>
        </p:txBody>
      </p:sp>
      <p:graphicFrame>
        <p:nvGraphicFramePr>
          <p:cNvPr id="5" name="Content Placeholder 2">
            <a:extLst>
              <a:ext uri="{FF2B5EF4-FFF2-40B4-BE49-F238E27FC236}">
                <a16:creationId xmlns:a16="http://schemas.microsoft.com/office/drawing/2014/main" id="{E146D2BC-C809-4EC9-94DA-684007E21FEA}"/>
              </a:ext>
            </a:extLst>
          </p:cNvPr>
          <p:cNvGraphicFramePr>
            <a:graphicFrameLocks noGrp="1"/>
          </p:cNvGraphicFramePr>
          <p:nvPr>
            <p:ph idx="1"/>
            <p:extLst>
              <p:ext uri="{D42A27DB-BD31-4B8C-83A1-F6EECF244321}">
                <p14:modId xmlns:p14="http://schemas.microsoft.com/office/powerpoint/2010/main" val="367804517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7946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0E50B4-79E9-461A-ABF5-DA59BCD94324}"/>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Assessment of Potential Carers</a:t>
            </a:r>
          </a:p>
        </p:txBody>
      </p:sp>
      <p:graphicFrame>
        <p:nvGraphicFramePr>
          <p:cNvPr id="5" name="Content Placeholder 2">
            <a:extLst>
              <a:ext uri="{FF2B5EF4-FFF2-40B4-BE49-F238E27FC236}">
                <a16:creationId xmlns:a16="http://schemas.microsoft.com/office/drawing/2014/main" id="{3080417B-F899-4BD9-83B3-FE3A91977407}"/>
              </a:ext>
            </a:extLst>
          </p:cNvPr>
          <p:cNvGraphicFramePr>
            <a:graphicFrameLocks noGrp="1"/>
          </p:cNvGraphicFramePr>
          <p:nvPr>
            <p:ph idx="1"/>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853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C87F28-C441-491A-9D00-5682DBAEAD81}"/>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Assessment of Potential Carers</a:t>
            </a:r>
          </a:p>
        </p:txBody>
      </p:sp>
      <p:graphicFrame>
        <p:nvGraphicFramePr>
          <p:cNvPr id="5" name="Content Placeholder 2">
            <a:extLst>
              <a:ext uri="{FF2B5EF4-FFF2-40B4-BE49-F238E27FC236}">
                <a16:creationId xmlns:a16="http://schemas.microsoft.com/office/drawing/2014/main" id="{1FAB819C-91D4-4886-B967-D9E79E7AB398}"/>
              </a:ext>
            </a:extLst>
          </p:cNvPr>
          <p:cNvGraphicFramePr>
            <a:graphicFrameLocks noGrp="1"/>
          </p:cNvGraphicFramePr>
          <p:nvPr>
            <p:ph idx="1"/>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141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1A452D-9AC7-4180-84C8-3DFBFF826A11}"/>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Post-Order Support – Principles </a:t>
            </a:r>
          </a:p>
        </p:txBody>
      </p:sp>
      <p:graphicFrame>
        <p:nvGraphicFramePr>
          <p:cNvPr id="5" name="Content Placeholder 2">
            <a:extLst>
              <a:ext uri="{FF2B5EF4-FFF2-40B4-BE49-F238E27FC236}">
                <a16:creationId xmlns:a16="http://schemas.microsoft.com/office/drawing/2014/main" id="{03D2569F-22B6-4F9F-8A07-F9074BFF6694}"/>
              </a:ext>
            </a:extLst>
          </p:cNvPr>
          <p:cNvGraphicFramePr>
            <a:graphicFrameLocks noGrp="1"/>
          </p:cNvGraphicFramePr>
          <p:nvPr>
            <p:ph idx="1"/>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710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311DAB-DE67-449B-8982-1BC8509CF0BA}"/>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Post-Order Support - Principles</a:t>
            </a:r>
          </a:p>
        </p:txBody>
      </p:sp>
      <p:graphicFrame>
        <p:nvGraphicFramePr>
          <p:cNvPr id="5" name="Content Placeholder 2">
            <a:extLst>
              <a:ext uri="{FF2B5EF4-FFF2-40B4-BE49-F238E27FC236}">
                <a16:creationId xmlns:a16="http://schemas.microsoft.com/office/drawing/2014/main" id="{60BC62A6-346C-4262-BE86-DCBA7041A907}"/>
              </a:ext>
            </a:extLst>
          </p:cNvPr>
          <p:cNvGraphicFramePr>
            <a:graphicFrameLocks noGrp="1"/>
          </p:cNvGraphicFramePr>
          <p:nvPr>
            <p:ph idx="1"/>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026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4EE5B3-78B2-4688-B875-38979D87D595}"/>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Post-Order Support - Details</a:t>
            </a:r>
          </a:p>
        </p:txBody>
      </p:sp>
      <p:graphicFrame>
        <p:nvGraphicFramePr>
          <p:cNvPr id="5" name="Content Placeholder 2">
            <a:extLst>
              <a:ext uri="{FF2B5EF4-FFF2-40B4-BE49-F238E27FC236}">
                <a16:creationId xmlns:a16="http://schemas.microsoft.com/office/drawing/2014/main" id="{0A859409-7077-4C30-BA0B-03E2CAE03C27}"/>
              </a:ext>
            </a:extLst>
          </p:cNvPr>
          <p:cNvGraphicFramePr>
            <a:graphicFrameLocks noGrp="1"/>
          </p:cNvGraphicFramePr>
          <p:nvPr>
            <p:ph idx="1"/>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551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33C728-6827-42FF-86BB-5DA77AD65769}"/>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Post-Order Support - Details</a:t>
            </a:r>
          </a:p>
        </p:txBody>
      </p:sp>
      <p:graphicFrame>
        <p:nvGraphicFramePr>
          <p:cNvPr id="5" name="Content Placeholder 2">
            <a:extLst>
              <a:ext uri="{FF2B5EF4-FFF2-40B4-BE49-F238E27FC236}">
                <a16:creationId xmlns:a16="http://schemas.microsoft.com/office/drawing/2014/main" id="{6A35A0E4-1A80-4D1C-B2E1-CBB59CFF1EA0}"/>
              </a:ext>
            </a:extLst>
          </p:cNvPr>
          <p:cNvGraphicFramePr>
            <a:graphicFrameLocks noGrp="1"/>
          </p:cNvGraphicFramePr>
          <p:nvPr>
            <p:ph idx="1"/>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511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3D73-318E-41F1-BA4B-D94A25B9A5CA}"/>
              </a:ext>
            </a:extLst>
          </p:cNvPr>
          <p:cNvSpPr>
            <a:spLocks noGrp="1"/>
          </p:cNvSpPr>
          <p:nvPr>
            <p:ph type="title"/>
          </p:nvPr>
        </p:nvSpPr>
        <p:spPr>
          <a:xfrm>
            <a:off x="874421" y="604912"/>
            <a:ext cx="10832868" cy="5375264"/>
          </a:xfrm>
        </p:spPr>
        <p:txBody>
          <a:bodyPr anchor="t">
            <a:normAutofit fontScale="90000"/>
          </a:bodyPr>
          <a:lstStyle/>
          <a:p>
            <a:pPr>
              <a:lnSpc>
                <a:spcPct val="100000"/>
              </a:lnSpc>
              <a:spcAft>
                <a:spcPts val="1500"/>
              </a:spcAft>
            </a:pPr>
            <a:r>
              <a:rPr lang="en-GB" sz="4000" b="1" dirty="0">
                <a:latin typeface="Raleway" panose="020B0503030101060003" pitchFamily="34" charset="77"/>
                <a:ea typeface="Times New Roman" panose="02020603050405020304" pitchFamily="18" charset="0"/>
              </a:rPr>
              <a:t>Special guardianship is rising </a:t>
            </a:r>
            <a:r>
              <a:rPr lang="en-GB" sz="1800" dirty="0">
                <a:latin typeface="Raleway" panose="020B0803030101060003" pitchFamily="34" charset="0"/>
              </a:rPr>
              <a:t/>
            </a:r>
            <a:br>
              <a:rPr lang="en-GB" sz="1800" dirty="0">
                <a:latin typeface="Raleway" panose="020B0803030101060003" pitchFamily="34" charset="0"/>
              </a:rPr>
            </a:br>
            <a:r>
              <a:rPr lang="en-GB" sz="2800" dirty="0">
                <a:effectLst/>
                <a:latin typeface="Arial" panose="020B0604020202020204" pitchFamily="34" charset="0"/>
                <a:ea typeface="Calibri" panose="020F0502020204030204" pitchFamily="34" charset="0"/>
                <a:cs typeface="Arial" panose="020B0604020202020204" pitchFamily="34" charset="0"/>
              </a:rPr>
              <a:t>More children leaving care on a Special Guardianship Order than Adoption Order for third consecutive year</a:t>
            </a:r>
            <a:br>
              <a:rPr lang="en-GB" sz="2800" dirty="0">
                <a:effectLst/>
                <a:latin typeface="Arial" panose="020B0604020202020204" pitchFamily="34" charset="0"/>
                <a:ea typeface="Calibri" panose="020F0502020204030204" pitchFamily="34" charset="0"/>
                <a:cs typeface="Arial" panose="020B0604020202020204" pitchFamily="34" charset="0"/>
              </a:rPr>
            </a:br>
            <a:r>
              <a:rPr lang="en-GB" sz="2700" b="1" dirty="0">
                <a:latin typeface="Raleway Black" panose="020B0A03030101060003" pitchFamily="34" charset="0"/>
                <a:ea typeface="Times New Roman" panose="02020603050405020304" pitchFamily="18" charset="0"/>
              </a:rPr>
              <a:t/>
            </a:r>
            <a:br>
              <a:rPr lang="en-GB" sz="2700" b="1" dirty="0">
                <a:latin typeface="Raleway Black" panose="020B0A03030101060003" pitchFamily="34" charset="0"/>
                <a:ea typeface="Times New Roman" panose="02020603050405020304" pitchFamily="18" charset="0"/>
              </a:rPr>
            </a:br>
            <a:r>
              <a:rPr lang="en-GB" sz="2700" b="1" dirty="0">
                <a:latin typeface="Raleway Light" panose="020B0403030101060003" pitchFamily="34" charset="0"/>
                <a:ea typeface="Times New Roman" panose="02020603050405020304" pitchFamily="18" charset="0"/>
              </a:rPr>
              <a:t/>
            </a:r>
            <a:br>
              <a:rPr lang="en-GB" sz="2700" b="1" dirty="0">
                <a:latin typeface="Raleway Light" panose="020B0403030101060003" pitchFamily="34" charset="0"/>
                <a:ea typeface="Times New Roman" panose="02020603050405020304" pitchFamily="18" charset="0"/>
              </a:rPr>
            </a:br>
            <a: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SGOs</a:t>
            </a:r>
            <a:b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r>
            <a:b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2021 </a:t>
            </a:r>
            <a:r>
              <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rPr>
              <a:t>3,800</a:t>
            </a:r>
            <a:r>
              <a:rPr lang="en-GB" sz="2800" dirty="0">
                <a:solidFill>
                  <a:srgbClr val="0B0C0C"/>
                </a:solidFill>
                <a:effectLst/>
                <a:latin typeface="Arial" panose="020B0604020202020204" pitchFamily="34" charset="0"/>
                <a:ea typeface="Calibri" panose="020F0502020204030204" pitchFamily="34" charset="0"/>
                <a:cs typeface="Arial" panose="020B0604020202020204" pitchFamily="34" charset="0"/>
              </a:rPr>
              <a:t> (up 2%)</a:t>
            </a:r>
            <a:br>
              <a:rPr lang="en-GB" sz="2800" dirty="0">
                <a:solidFill>
                  <a:srgbClr val="0B0C0C"/>
                </a:solidFill>
                <a:effectLst/>
                <a:latin typeface="Arial" panose="020B0604020202020204" pitchFamily="34" charset="0"/>
                <a:ea typeface="Calibri" panose="020F0502020204030204" pitchFamily="34" charset="0"/>
                <a:cs typeface="Arial" panose="020B0604020202020204" pitchFamily="34" charset="0"/>
              </a:rPr>
            </a:br>
            <a:r>
              <a:rPr lang="en-GB" sz="2800" dirty="0">
                <a:solidFill>
                  <a:srgbClr val="0B0C0C"/>
                </a:solidFill>
                <a:effectLst/>
                <a:latin typeface="Arial" panose="020B0604020202020204" pitchFamily="34" charset="0"/>
                <a:ea typeface="Calibri" panose="020F0502020204030204" pitchFamily="34" charset="0"/>
                <a:cs typeface="Arial" panose="020B0604020202020204" pitchFamily="34" charset="0"/>
              </a:rPr>
              <a:t/>
            </a:r>
            <a:br>
              <a:rPr lang="en-GB" sz="2800" dirty="0">
                <a:solidFill>
                  <a:srgbClr val="0B0C0C"/>
                </a:solidFill>
                <a:effectLst/>
                <a:latin typeface="Arial" panose="020B0604020202020204" pitchFamily="34" charset="0"/>
                <a:ea typeface="Calibri" panose="020F0502020204030204" pitchFamily="34" charset="0"/>
                <a:cs typeface="Arial" panose="020B0604020202020204" pitchFamily="34" charset="0"/>
              </a:rPr>
            </a:br>
            <a:r>
              <a:rPr lang="en-GB" sz="2800" dirty="0">
                <a:effectLst/>
                <a:latin typeface="Arial" panose="020B0604020202020204" pitchFamily="34" charset="0"/>
                <a:ea typeface="Calibri" panose="020F0502020204030204" pitchFamily="34" charset="0"/>
                <a:cs typeface="Arial" panose="020B0604020202020204" pitchFamily="34" charset="0"/>
              </a:rPr>
              <a:t>2020 </a:t>
            </a:r>
            <a:r>
              <a:rPr lang="en-GB" sz="2800" b="1" dirty="0">
                <a:effectLst/>
                <a:latin typeface="Arial" panose="020B0604020202020204" pitchFamily="34" charset="0"/>
                <a:ea typeface="Calibri" panose="020F0502020204030204" pitchFamily="34" charset="0"/>
                <a:cs typeface="Arial" panose="020B0604020202020204" pitchFamily="34" charset="0"/>
              </a:rPr>
              <a:t>3,700</a:t>
            </a:r>
            <a:br>
              <a:rPr lang="en-GB" sz="2800" b="1" dirty="0">
                <a:effectLst/>
                <a:latin typeface="Arial" panose="020B0604020202020204" pitchFamily="34" charset="0"/>
                <a:ea typeface="Calibri" panose="020F0502020204030204" pitchFamily="34" charset="0"/>
                <a:cs typeface="Arial" panose="020B0604020202020204" pitchFamily="34" charset="0"/>
              </a:rPr>
            </a:br>
            <a:r>
              <a:rPr lang="en-GB" sz="2800" b="1" dirty="0">
                <a:effectLst/>
                <a:latin typeface="Arial" panose="020B0604020202020204" pitchFamily="34" charset="0"/>
                <a:ea typeface="Calibri" panose="020F0502020204030204" pitchFamily="34" charset="0"/>
                <a:cs typeface="Arial" panose="020B0604020202020204" pitchFamily="34" charset="0"/>
              </a:rPr>
              <a:t/>
            </a:r>
            <a:br>
              <a:rPr lang="en-GB" sz="2800" b="1" dirty="0">
                <a:effectLst/>
                <a:latin typeface="Arial" panose="020B0604020202020204" pitchFamily="34" charset="0"/>
                <a:ea typeface="Calibri" panose="020F0502020204030204" pitchFamily="34" charset="0"/>
                <a:cs typeface="Arial" panose="020B0604020202020204" pitchFamily="34" charset="0"/>
              </a:rPr>
            </a:br>
            <a:r>
              <a:rPr lang="en-GB" sz="2800" dirty="0">
                <a:effectLst/>
                <a:latin typeface="Arial" panose="020B0604020202020204" pitchFamily="34" charset="0"/>
                <a:ea typeface="Calibri" panose="020F0502020204030204" pitchFamily="34" charset="0"/>
                <a:cs typeface="Arial" panose="020B0604020202020204" pitchFamily="34" charset="0"/>
              </a:rPr>
              <a:t>2019 </a:t>
            </a:r>
            <a:r>
              <a:rPr lang="en-GB" sz="2800" b="1" dirty="0">
                <a:effectLst/>
                <a:latin typeface="Arial" panose="020B0604020202020204" pitchFamily="34" charset="0"/>
                <a:ea typeface="Calibri" panose="020F0502020204030204" pitchFamily="34" charset="0"/>
                <a:cs typeface="Arial" panose="020B0604020202020204" pitchFamily="34" charset="0"/>
              </a:rPr>
              <a:t>3,870</a:t>
            </a:r>
            <a:br>
              <a:rPr lang="en-GB" sz="2800" b="1" dirty="0">
                <a:effectLst/>
                <a:latin typeface="Arial" panose="020B0604020202020204" pitchFamily="34" charset="0"/>
                <a:ea typeface="Calibri" panose="020F0502020204030204" pitchFamily="34" charset="0"/>
                <a:cs typeface="Arial" panose="020B0604020202020204" pitchFamily="34" charset="0"/>
              </a:rPr>
            </a:br>
            <a:endParaRPr lang="en-GB" sz="2800" dirty="0">
              <a:latin typeface="Raleway" panose="020B0803030101060003" pitchFamily="34" charset="0"/>
            </a:endParaRPr>
          </a:p>
        </p:txBody>
      </p:sp>
      <p:pic>
        <p:nvPicPr>
          <p:cNvPr id="5" name="Picture 4" descr="Logo&#10;&#10;Description automatically generated">
            <a:extLst>
              <a:ext uri="{FF2B5EF4-FFF2-40B4-BE49-F238E27FC236}">
                <a16:creationId xmlns:a16="http://schemas.microsoft.com/office/drawing/2014/main" id="{C299F5A5-288D-AA48-A2A5-2E15098BDC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8852" y="5100137"/>
            <a:ext cx="1318437" cy="1318437"/>
          </a:xfrm>
          <a:prstGeom prst="rect">
            <a:avLst/>
          </a:prstGeom>
        </p:spPr>
      </p:pic>
      <p:sp>
        <p:nvSpPr>
          <p:cNvPr id="8" name="Title 1">
            <a:extLst>
              <a:ext uri="{FF2B5EF4-FFF2-40B4-BE49-F238E27FC236}">
                <a16:creationId xmlns:a16="http://schemas.microsoft.com/office/drawing/2014/main" id="{FF2954D2-1BC2-664A-817F-2E4DB55BD486}"/>
              </a:ext>
            </a:extLst>
          </p:cNvPr>
          <p:cNvSpPr txBox="1">
            <a:spLocks/>
          </p:cNvSpPr>
          <p:nvPr/>
        </p:nvSpPr>
        <p:spPr>
          <a:xfrm>
            <a:off x="6485206" y="2039815"/>
            <a:ext cx="4832373" cy="396017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endPar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a:spcAft>
                <a:spcPts val="1500"/>
              </a:spcAft>
            </a:pPr>
            <a:r>
              <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rPr>
              <a:t>Adoption Orders</a:t>
            </a:r>
          </a:p>
          <a:p>
            <a:pPr>
              <a:lnSpc>
                <a:spcPct val="150000"/>
              </a:lnSpc>
              <a:spcAft>
                <a:spcPts val="1500"/>
              </a:spcAft>
            </a:pPr>
            <a:r>
              <a:rPr lang="en-GB" sz="2800" dirty="0">
                <a:solidFill>
                  <a:srgbClr val="0B0C0C"/>
                </a:solidFill>
                <a:effectLst/>
                <a:latin typeface="Arial" panose="020B0604020202020204" pitchFamily="34" charset="0"/>
                <a:ea typeface="Calibri" panose="020F0502020204030204" pitchFamily="34" charset="0"/>
                <a:cs typeface="Arial" panose="020B0604020202020204" pitchFamily="34" charset="0"/>
              </a:rPr>
              <a:t>2021 </a:t>
            </a:r>
            <a:r>
              <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rPr>
              <a:t>2,870</a:t>
            </a:r>
            <a:r>
              <a:rPr lang="en-GB" sz="2800" dirty="0">
                <a:solidFill>
                  <a:srgbClr val="0B0C0C"/>
                </a:solidFill>
                <a:effectLst/>
                <a:latin typeface="Arial" panose="020B0604020202020204" pitchFamily="34" charset="0"/>
                <a:ea typeface="Calibri" panose="020F0502020204030204" pitchFamily="34" charset="0"/>
                <a:cs typeface="Arial" panose="020B0604020202020204" pitchFamily="34" charset="0"/>
              </a:rPr>
              <a:t> (down 18%) </a:t>
            </a:r>
            <a:endParaRPr lang="en-GB" sz="2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2800" dirty="0">
                <a:effectLst/>
                <a:latin typeface="Arial" panose="020B0604020202020204" pitchFamily="34" charset="0"/>
                <a:ea typeface="Calibri" panose="020F0502020204030204" pitchFamily="34" charset="0"/>
                <a:cs typeface="Arial" panose="020B0604020202020204" pitchFamily="34" charset="0"/>
              </a:rPr>
              <a:t>2020 </a:t>
            </a:r>
            <a:r>
              <a:rPr lang="en-GB" sz="2800" b="1" dirty="0">
                <a:effectLst/>
                <a:latin typeface="Arial" panose="020B0604020202020204" pitchFamily="34" charset="0"/>
                <a:ea typeface="Calibri" panose="020F0502020204030204" pitchFamily="34" charset="0"/>
                <a:cs typeface="Arial" panose="020B0604020202020204" pitchFamily="34" charset="0"/>
              </a:rPr>
              <a:t>3,440 </a:t>
            </a:r>
            <a:r>
              <a:rPr lang="en-GB" sz="2800" dirty="0">
                <a:solidFill>
                  <a:srgbClr val="0B0C0C"/>
                </a:solidFill>
                <a:effectLst/>
                <a:latin typeface="Arial" panose="020B0604020202020204" pitchFamily="34" charset="0"/>
                <a:ea typeface="Calibri" panose="020F0502020204030204" pitchFamily="34" charset="0"/>
                <a:cs typeface="Arial" panose="020B0604020202020204" pitchFamily="34" charset="0"/>
              </a:rPr>
              <a:t> </a:t>
            </a:r>
            <a:r>
              <a:rPr lang="en-GB" sz="280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800"/>
              </a:spcAft>
            </a:pPr>
            <a:r>
              <a:rPr lang="en-GB" sz="2800" dirty="0">
                <a:effectLst/>
                <a:latin typeface="Arial" panose="020B0604020202020204" pitchFamily="34" charset="0"/>
                <a:ea typeface="Calibri" panose="020F0502020204030204" pitchFamily="34" charset="0"/>
                <a:cs typeface="Arial" panose="020B0604020202020204" pitchFamily="34" charset="0"/>
              </a:rPr>
              <a:t>2019 </a:t>
            </a:r>
            <a:r>
              <a:rPr lang="en-GB" sz="2800" b="1" dirty="0">
                <a:effectLst/>
                <a:latin typeface="Arial" panose="020B0604020202020204" pitchFamily="34" charset="0"/>
                <a:ea typeface="Calibri" panose="020F0502020204030204" pitchFamily="34" charset="0"/>
                <a:cs typeface="Arial" panose="020B0604020202020204" pitchFamily="34" charset="0"/>
              </a:rPr>
              <a:t>3,590</a:t>
            </a:r>
            <a:r>
              <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rPr>
              <a:t> </a:t>
            </a:r>
            <a:endParaRPr lang="en-GB"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5290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245A7-CC57-4657-A4BF-81433EC654F3}"/>
              </a:ext>
            </a:extLst>
          </p:cNvPr>
          <p:cNvPicPr/>
          <p:nvPr/>
        </p:nvPicPr>
        <p:blipFill rotWithShape="1">
          <a:blip r:embed="rId2" cstate="print">
            <a:extLst>
              <a:ext uri="{28A0092B-C50C-407E-A947-70E740481C1C}">
                <a14:useLocalDpi xmlns:a14="http://schemas.microsoft.com/office/drawing/2010/main" val="0"/>
              </a:ext>
            </a:extLst>
          </a:blip>
          <a:srcRect l="11190" t="11424" r="58343" b="66319"/>
          <a:stretch/>
        </p:blipFill>
        <p:spPr bwMode="auto">
          <a:xfrm>
            <a:off x="8087361" y="4840831"/>
            <a:ext cx="3495040" cy="1436144"/>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p:txBody>
          <a:bodyPr/>
          <a:lstStyle/>
          <a:p>
            <a:r>
              <a:rPr lang="en-GB" dirty="0" smtClean="0"/>
              <a:t>Q&amp; A panel</a:t>
            </a:r>
            <a:endParaRPr lang="en-GB" dirty="0"/>
          </a:p>
        </p:txBody>
      </p:sp>
      <p:sp>
        <p:nvSpPr>
          <p:cNvPr id="5" name="Content Placeholder 2">
            <a:extLst>
              <a:ext uri="{FF2B5EF4-FFF2-40B4-BE49-F238E27FC236}">
                <a16:creationId xmlns:a16="http://schemas.microsoft.com/office/drawing/2014/main" id="{D4CEF053-17EF-4B4C-ACD2-C83E4818E190}"/>
              </a:ext>
            </a:extLst>
          </p:cNvPr>
          <p:cNvSpPr txBox="1">
            <a:spLocks/>
          </p:cNvSpPr>
          <p:nvPr/>
        </p:nvSpPr>
        <p:spPr>
          <a:xfrm>
            <a:off x="723717" y="2382742"/>
            <a:ext cx="11468283" cy="43344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mtClean="0"/>
              <a:t>Moderator: Dr Mac Heath, DCS Milton Keynes and chair of ASGLB</a:t>
            </a:r>
          </a:p>
          <a:p>
            <a:pPr marL="0" indent="0" fontAlgn="t">
              <a:buFont typeface="Wingdings 3" charset="2"/>
              <a:buNone/>
            </a:pPr>
            <a:r>
              <a:rPr lang="en-GB" b="1" smtClean="0"/>
              <a:t>Panel: </a:t>
            </a:r>
          </a:p>
          <a:p>
            <a:pPr fontAlgn="t"/>
            <a:r>
              <a:rPr lang="en-GB" smtClean="0"/>
              <a:t>Lucy Peake, Chief Exec Kinship</a:t>
            </a:r>
          </a:p>
          <a:p>
            <a:pPr fontAlgn="t"/>
            <a:r>
              <a:rPr lang="en-GB" smtClean="0"/>
              <a:t>Lisa Apps, Practice Manager, Family and Friends &amp; FGC Team, East Sussex </a:t>
            </a:r>
          </a:p>
          <a:p>
            <a:pPr fontAlgn="t"/>
            <a:r>
              <a:rPr lang="en-GB" smtClean="0"/>
              <a:t>Donna Rainsley, special guardian for her three grandchildren</a:t>
            </a:r>
          </a:p>
          <a:p>
            <a:pPr fontAlgn="t"/>
            <a:r>
              <a:rPr lang="en-GB" smtClean="0"/>
              <a:t>Ann Horne, Pod Manager, Kinship Care Team, Brighton and Hove </a:t>
            </a:r>
          </a:p>
          <a:p>
            <a:endParaRPr lang="en-GB" dirty="0"/>
          </a:p>
        </p:txBody>
      </p:sp>
    </p:spTree>
    <p:extLst>
      <p:ext uri="{BB962C8B-B14F-4D97-AF65-F5344CB8AC3E}">
        <p14:creationId xmlns:p14="http://schemas.microsoft.com/office/powerpoint/2010/main" val="3590640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8E33-3A0C-4F52-87D8-29A16868ABAA}"/>
              </a:ext>
            </a:extLst>
          </p:cNvPr>
          <p:cNvSpPr>
            <a:spLocks noGrp="1"/>
          </p:cNvSpPr>
          <p:nvPr>
            <p:ph type="ctrTitle"/>
          </p:nvPr>
        </p:nvSpPr>
        <p:spPr>
          <a:xfrm>
            <a:off x="6746628" y="1783959"/>
            <a:ext cx="4645250" cy="2889114"/>
          </a:xfrm>
        </p:spPr>
        <p:txBody>
          <a:bodyPr anchor="b">
            <a:normAutofit/>
          </a:bodyPr>
          <a:lstStyle/>
          <a:p>
            <a:pPr algn="l"/>
            <a:r>
              <a:rPr lang="en-GB" sz="2400" b="1" dirty="0"/>
              <a:t>KEY ELEMENTS OF A SPECIAL GUARDIANSHIP SUPPORT SERVICE</a:t>
            </a:r>
            <a:br>
              <a:rPr lang="en-GB" sz="2400" b="1" dirty="0"/>
            </a:br>
            <a:r>
              <a:rPr lang="en-GB" sz="2400" b="1" dirty="0"/>
              <a:t> - based on a survey of exemplar SG support services in England</a:t>
            </a:r>
            <a:br>
              <a:rPr lang="en-GB" sz="2400" b="1" dirty="0"/>
            </a:br>
            <a:r>
              <a:rPr lang="en-GB" sz="2400" b="1" dirty="0"/>
              <a:t/>
            </a:r>
            <a:br>
              <a:rPr lang="en-GB" sz="2400" b="1" dirty="0"/>
            </a:br>
            <a:r>
              <a:rPr lang="en-GB" sz="2400" b="1" dirty="0"/>
              <a:t>Mike Hall </a:t>
            </a:r>
            <a:br>
              <a:rPr lang="en-GB" sz="2400" b="1" dirty="0"/>
            </a:br>
            <a:r>
              <a:rPr lang="en-GB" sz="2400" b="1" dirty="0"/>
              <a:t>Independent Consultant &amp; Visiting Professor, Chester University</a:t>
            </a:r>
          </a:p>
        </p:txBody>
      </p:sp>
      <p:sp>
        <p:nvSpPr>
          <p:cNvPr id="14" name="Freeform: Shape 13">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erson wearing glasses&#10;&#10;Description automatically generated with medium confidence">
            <a:extLst>
              <a:ext uri="{FF2B5EF4-FFF2-40B4-BE49-F238E27FC236}">
                <a16:creationId xmlns:a16="http://schemas.microsoft.com/office/drawing/2014/main" id="{6D65B3F9-20B1-4186-B15A-965222D42588}"/>
              </a:ext>
            </a:extLst>
          </p:cNvPr>
          <p:cNvPicPr>
            <a:picLocks noChangeAspect="1"/>
          </p:cNvPicPr>
          <p:nvPr/>
        </p:nvPicPr>
        <p:blipFill rotWithShape="1">
          <a:blip r:embed="rId2">
            <a:extLst>
              <a:ext uri="{28A0092B-C50C-407E-A947-70E740481C1C}">
                <a14:useLocalDpi xmlns:a14="http://schemas.microsoft.com/office/drawing/2010/main" val="0"/>
              </a:ext>
            </a:extLst>
          </a:blip>
          <a:srcRect l="7046"/>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9289154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 name="Freeform: Shape 25">
            <a:extLst>
              <a:ext uri="{FF2B5EF4-FFF2-40B4-BE49-F238E27FC236}">
                <a16:creationId xmlns:a16="http://schemas.microsoft.com/office/drawing/2014/main" id="{AD21898E-86C0-4C8A-A76C-DF33E844C8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27">
            <a:extLst>
              <a:ext uri="{FF2B5EF4-FFF2-40B4-BE49-F238E27FC236}">
                <a16:creationId xmlns:a16="http://schemas.microsoft.com/office/drawing/2014/main" id="{5C8F04BD-D093-45D0-B54C-50FDB308B4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9251E1-C8F3-4080-8536-A69548BB8C3B}"/>
              </a:ext>
            </a:extLst>
          </p:cNvPr>
          <p:cNvSpPr>
            <a:spLocks noGrp="1"/>
          </p:cNvSpPr>
          <p:nvPr>
            <p:ph type="title"/>
          </p:nvPr>
        </p:nvSpPr>
        <p:spPr>
          <a:xfrm>
            <a:off x="2311147" y="365760"/>
            <a:ext cx="7569706" cy="1288238"/>
          </a:xfrm>
        </p:spPr>
        <p:txBody>
          <a:bodyPr vert="horz" lIns="91440" tIns="45720" rIns="91440" bIns="45720" rtlCol="0" anchor="ctr">
            <a:normAutofit/>
          </a:bodyPr>
          <a:lstStyle/>
          <a:p>
            <a:pPr algn="ctr"/>
            <a:r>
              <a:rPr lang="en-US" sz="4100" b="1" kern="1200" dirty="0">
                <a:latin typeface="+mj-lt"/>
                <a:ea typeface="+mj-ea"/>
                <a:cs typeface="+mj-cs"/>
              </a:rPr>
              <a:t>Aims of the project  </a:t>
            </a:r>
            <a:r>
              <a:rPr lang="en-US" sz="4100" kern="1200" dirty="0">
                <a:latin typeface="+mj-lt"/>
                <a:ea typeface="+mj-ea"/>
                <a:cs typeface="+mj-cs"/>
              </a:rPr>
              <a:t/>
            </a:r>
            <a:br>
              <a:rPr lang="en-US" sz="4100" kern="1200" dirty="0">
                <a:latin typeface="+mj-lt"/>
                <a:ea typeface="+mj-ea"/>
                <a:cs typeface="+mj-cs"/>
              </a:rPr>
            </a:br>
            <a:endParaRPr lang="en-US" sz="4100" kern="1200" dirty="0">
              <a:latin typeface="+mj-lt"/>
              <a:ea typeface="+mj-ea"/>
              <a:cs typeface="+mj-cs"/>
            </a:endParaRPr>
          </a:p>
        </p:txBody>
      </p:sp>
      <p:sp>
        <p:nvSpPr>
          <p:cNvPr id="3" name="Content Placeholder 2">
            <a:extLst>
              <a:ext uri="{FF2B5EF4-FFF2-40B4-BE49-F238E27FC236}">
                <a16:creationId xmlns:a16="http://schemas.microsoft.com/office/drawing/2014/main" id="{406BA024-5A98-4F43-B207-CF72F7ED28D0}"/>
              </a:ext>
            </a:extLst>
          </p:cNvPr>
          <p:cNvSpPr>
            <a:spLocks noGrp="1"/>
          </p:cNvSpPr>
          <p:nvPr>
            <p:ph idx="1"/>
          </p:nvPr>
        </p:nvSpPr>
        <p:spPr>
          <a:xfrm>
            <a:off x="2165569" y="1956816"/>
            <a:ext cx="7860863" cy="4024884"/>
          </a:xfrm>
        </p:spPr>
        <p:txBody>
          <a:bodyPr vert="horz" lIns="91440" tIns="45720" rIns="91440" bIns="45720" rtlCol="0" anchor="t">
            <a:normAutofit/>
          </a:bodyPr>
          <a:lstStyle/>
          <a:p>
            <a:pPr marL="0" lvl="0" indent="0">
              <a:buNone/>
            </a:pPr>
            <a:r>
              <a:rPr lang="en-US" sz="2400" dirty="0"/>
              <a:t>To develop an outline service specification for an RAA/LA Special Guardian (SG) Support Service based on a review of ‘exemplar’ services currently available in England.</a:t>
            </a:r>
          </a:p>
          <a:p>
            <a:pPr marL="0" indent="0">
              <a:buNone/>
            </a:pPr>
            <a:r>
              <a:rPr lang="en-US" sz="2400" dirty="0"/>
              <a:t>To provide the DfE, Local Authorities (LAs), Regional Adoption Agencies (RAAs) and sector leaders with a benchmark against which they can review and adjust  resources and systems to make service improvements and achieve whole system change. </a:t>
            </a:r>
          </a:p>
          <a:p>
            <a:pPr marL="0" indent="0">
              <a:buNone/>
            </a:pPr>
            <a:r>
              <a:rPr lang="en-US" sz="2400" dirty="0"/>
              <a:t>(A similar exercise to develop a service specification for Adoption Support Services has been completed separately)</a:t>
            </a:r>
          </a:p>
          <a:p>
            <a:pPr marL="0" lvl="0"/>
            <a:endParaRPr lang="en-US" sz="2400" dirty="0"/>
          </a:p>
        </p:txBody>
      </p:sp>
      <p:sp>
        <p:nvSpPr>
          <p:cNvPr id="5" name="TextBox 4">
            <a:extLst>
              <a:ext uri="{FF2B5EF4-FFF2-40B4-BE49-F238E27FC236}">
                <a16:creationId xmlns:a16="http://schemas.microsoft.com/office/drawing/2014/main" id="{3BA63AF2-A44D-4922-A623-EB0511F9B9FC}"/>
              </a:ext>
            </a:extLst>
          </p:cNvPr>
          <p:cNvSpPr txBox="1"/>
          <p:nvPr/>
        </p:nvSpPr>
        <p:spPr>
          <a:xfrm>
            <a:off x="6256866" y="2010833"/>
            <a:ext cx="5096933" cy="4166130"/>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2291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74DF07-EBF4-4FEE-91AF-32E2B5EF26AA}"/>
              </a:ext>
            </a:extLst>
          </p:cNvPr>
          <p:cNvSpPr>
            <a:spLocks noGrp="1"/>
          </p:cNvSpPr>
          <p:nvPr>
            <p:ph type="title"/>
          </p:nvPr>
        </p:nvSpPr>
        <p:spPr>
          <a:xfrm>
            <a:off x="838200" y="365126"/>
            <a:ext cx="7757694" cy="1288238"/>
          </a:xfrm>
        </p:spPr>
        <p:txBody>
          <a:bodyPr anchor="b">
            <a:normAutofit/>
          </a:bodyPr>
          <a:lstStyle/>
          <a:p>
            <a:r>
              <a:rPr lang="en-GB" sz="4100" dirty="0"/>
              <a:t>Exemplar practice examples have been received from…..</a:t>
            </a:r>
          </a:p>
        </p:txBody>
      </p:sp>
      <p:sp>
        <p:nvSpPr>
          <p:cNvPr id="3" name="Content Placeholder 2">
            <a:extLst>
              <a:ext uri="{FF2B5EF4-FFF2-40B4-BE49-F238E27FC236}">
                <a16:creationId xmlns:a16="http://schemas.microsoft.com/office/drawing/2014/main" id="{94221481-E6F6-4678-8F12-9D69A15E76E0}"/>
              </a:ext>
            </a:extLst>
          </p:cNvPr>
          <p:cNvSpPr>
            <a:spLocks noGrp="1"/>
          </p:cNvSpPr>
          <p:nvPr>
            <p:ph idx="1"/>
          </p:nvPr>
        </p:nvSpPr>
        <p:spPr>
          <a:xfrm>
            <a:off x="838198" y="1956390"/>
            <a:ext cx="7322290" cy="3907465"/>
          </a:xfrm>
        </p:spPr>
        <p:txBody>
          <a:bodyPr anchor="t">
            <a:normAutofit/>
          </a:bodyPr>
          <a:lstStyle/>
          <a:p>
            <a:pPr marL="0" indent="0">
              <a:buNone/>
            </a:pPr>
            <a:r>
              <a:rPr lang="en-GB" sz="2400" b="1" dirty="0"/>
              <a:t>Statutory sector </a:t>
            </a:r>
            <a:r>
              <a:rPr lang="en-GB" sz="2400" dirty="0"/>
              <a:t>- Adopt Thames Valley, ASPIRE Adoption, Brighton and Hove, Bromley, Dudley, Hertfordshire, Kirklees, Leeds, </a:t>
            </a:r>
            <a:r>
              <a:rPr lang="en-US" sz="2400" dirty="0"/>
              <a:t>North London Adoption &amp; Fostering Consortium</a:t>
            </a:r>
            <a:endParaRPr lang="en-GB" sz="2400" dirty="0"/>
          </a:p>
          <a:p>
            <a:pPr marL="0" indent="0">
              <a:buNone/>
            </a:pPr>
            <a:r>
              <a:rPr lang="en-GB" sz="2400" b="1" dirty="0"/>
              <a:t>Voluntary sector </a:t>
            </a:r>
            <a:r>
              <a:rPr lang="en-GB" sz="2400" dirty="0"/>
              <a:t>– Kindship (Grandparents Plus), Liverpool Kinship Carers, PAC-UK/Family Action</a:t>
            </a:r>
          </a:p>
          <a:p>
            <a:pPr marL="0" indent="0">
              <a:buNone/>
            </a:pPr>
            <a:r>
              <a:rPr lang="en-GB" sz="2400" b="1" dirty="0"/>
              <a:t>Research</a:t>
            </a:r>
            <a:r>
              <a:rPr lang="en-GB" sz="2400" dirty="0"/>
              <a:t> - Paul Shuttleworth – Sussex University, Paul McGrath - UEA</a:t>
            </a:r>
          </a:p>
        </p:txBody>
      </p:sp>
    </p:spTree>
    <p:extLst>
      <p:ext uri="{BB962C8B-B14F-4D97-AF65-F5344CB8AC3E}">
        <p14:creationId xmlns:p14="http://schemas.microsoft.com/office/powerpoint/2010/main" val="17555983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6AB2F6-551D-4AAA-B7EE-597370F2C5F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mj-lt"/>
                <a:ea typeface="+mj-ea"/>
                <a:cs typeface="+mj-cs"/>
              </a:rPr>
              <a:t>The Sections are…..</a:t>
            </a:r>
          </a:p>
        </p:txBody>
      </p:sp>
      <p:graphicFrame>
        <p:nvGraphicFramePr>
          <p:cNvPr id="3" name="Table 2">
            <a:extLst>
              <a:ext uri="{FF2B5EF4-FFF2-40B4-BE49-F238E27FC236}">
                <a16:creationId xmlns:a16="http://schemas.microsoft.com/office/drawing/2014/main" id="{E7232B3C-CD90-44E8-9AC9-105288723B6D}"/>
              </a:ext>
            </a:extLst>
          </p:cNvPr>
          <p:cNvGraphicFramePr>
            <a:graphicFrameLocks noGrp="1"/>
          </p:cNvGraphicFramePr>
          <p:nvPr>
            <p:extLst/>
          </p:nvPr>
        </p:nvGraphicFramePr>
        <p:xfrm>
          <a:off x="3688080" y="669938"/>
          <a:ext cx="8503920" cy="5863396"/>
        </p:xfrm>
        <a:graphic>
          <a:graphicData uri="http://schemas.openxmlformats.org/drawingml/2006/table">
            <a:tbl>
              <a:tblPr firstRow="1" bandRow="1">
                <a:tableStyleId>{073A0DAA-6AF3-43AB-8588-CEC1D06C72B9}</a:tableStyleId>
              </a:tblPr>
              <a:tblGrid>
                <a:gridCol w="621499">
                  <a:extLst>
                    <a:ext uri="{9D8B030D-6E8A-4147-A177-3AD203B41FA5}">
                      <a16:colId xmlns:a16="http://schemas.microsoft.com/office/drawing/2014/main" val="3871002949"/>
                    </a:ext>
                  </a:extLst>
                </a:gridCol>
                <a:gridCol w="7882421">
                  <a:extLst>
                    <a:ext uri="{9D8B030D-6E8A-4147-A177-3AD203B41FA5}">
                      <a16:colId xmlns:a16="http://schemas.microsoft.com/office/drawing/2014/main" val="2867826476"/>
                    </a:ext>
                  </a:extLst>
                </a:gridCol>
              </a:tblGrid>
              <a:tr h="281042">
                <a:tc>
                  <a:txBody>
                    <a:bodyPr/>
                    <a:lstStyle/>
                    <a:p>
                      <a:endParaRPr lang="en-GB" sz="700" dirty="0">
                        <a:effectLst/>
                        <a:latin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Key Elements of a Special Guardianship Support Service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960908292"/>
                  </a:ext>
                </a:extLst>
              </a:tr>
              <a:tr h="281042">
                <a:tc>
                  <a:txBody>
                    <a:bodyPr/>
                    <a:lstStyle/>
                    <a:p>
                      <a:pPr marL="0" lvl="0" indent="0" algn="just">
                        <a:buFont typeface="+mj-lt"/>
                        <a:buNone/>
                      </a:pPr>
                      <a:r>
                        <a:rPr lang="en-GB" sz="1200" dirty="0">
                          <a:solidFill>
                            <a:schemeClr val="tx1"/>
                          </a:solidFill>
                          <a:effectLst/>
                        </a:rPr>
                        <a:t>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An understanding of the need for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3257800633"/>
                  </a:ext>
                </a:extLst>
              </a:tr>
              <a:tr h="277136">
                <a:tc>
                  <a:txBody>
                    <a:bodyPr/>
                    <a:lstStyle/>
                    <a:p>
                      <a:pPr marL="0" lvl="0" indent="0" algn="just">
                        <a:buFont typeface="+mj-lt"/>
                        <a:buNone/>
                      </a:pPr>
                      <a:r>
                        <a:rPr lang="en-GB" sz="1200" dirty="0">
                          <a:effectLst/>
                        </a:rPr>
                        <a:t>2.</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A mechanism for governance, management and service planning</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3379429724"/>
                  </a:ext>
                </a:extLst>
              </a:tr>
              <a:tr h="277136">
                <a:tc>
                  <a:txBody>
                    <a:bodyPr/>
                    <a:lstStyle/>
                    <a:p>
                      <a:pPr marL="0" lvl="0" indent="0" algn="just">
                        <a:buFont typeface="+mj-lt"/>
                        <a:buNone/>
                      </a:pPr>
                      <a:r>
                        <a:rPr lang="en-GB" sz="1200" dirty="0">
                          <a:effectLst/>
                        </a:rPr>
                        <a:t>3.</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Information for, and communication with, carers </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4029608499"/>
                  </a:ext>
                </a:extLst>
              </a:tr>
              <a:tr h="277136">
                <a:tc>
                  <a:txBody>
                    <a:bodyPr/>
                    <a:lstStyle/>
                    <a:p>
                      <a:pPr marL="0" lvl="0" indent="0" algn="just">
                        <a:buFont typeface="+mj-lt"/>
                        <a:buNone/>
                      </a:pPr>
                      <a:r>
                        <a:rPr lang="en-GB" sz="1200" dirty="0">
                          <a:effectLst/>
                        </a:rPr>
                        <a:t>4.</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Engagement and consultation with Special Guardians  </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4197931775"/>
                  </a:ext>
                </a:extLst>
              </a:tr>
              <a:tr h="277136">
                <a:tc>
                  <a:txBody>
                    <a:bodyPr/>
                    <a:lstStyle/>
                    <a:p>
                      <a:pPr marL="0" lvl="0" indent="0" algn="just">
                        <a:buFont typeface="+mj-lt"/>
                        <a:buNone/>
                      </a:pPr>
                      <a:r>
                        <a:rPr lang="en-GB" sz="1200" dirty="0">
                          <a:effectLst/>
                        </a:rPr>
                        <a:t>5.</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Communication with children &amp; young people</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4182441670"/>
                  </a:ext>
                </a:extLst>
              </a:tr>
              <a:tr h="277136">
                <a:tc>
                  <a:txBody>
                    <a:bodyPr/>
                    <a:lstStyle/>
                    <a:p>
                      <a:pPr marL="0" lvl="0" indent="0" algn="just">
                        <a:buFont typeface="+mj-lt"/>
                        <a:buNone/>
                      </a:pPr>
                      <a:r>
                        <a:rPr lang="en-GB" sz="1200" dirty="0">
                          <a:effectLst/>
                        </a:rPr>
                        <a:t>6.</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Referral and assessment systems and processes</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3184507447"/>
                  </a:ext>
                </a:extLst>
              </a:tr>
              <a:tr h="277136">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GB" sz="1200" dirty="0">
                          <a:effectLst/>
                        </a:rPr>
                        <a:t>7.</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Preplacement support to Special Guardians and children </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628739611"/>
                  </a:ext>
                </a:extLst>
              </a:tr>
              <a:tr h="277136">
                <a:tc>
                  <a:txBody>
                    <a:bodyPr/>
                    <a:lstStyle/>
                    <a:p>
                      <a:pPr marL="0" lvl="0" indent="0" algn="just">
                        <a:buFont typeface="+mj-lt"/>
                        <a:buNone/>
                      </a:pPr>
                      <a:r>
                        <a:rPr lang="en-GB" sz="1200" dirty="0">
                          <a:effectLst/>
                        </a:rPr>
                        <a:t>8.</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Support with contact arrangements and managing family relationships</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656484156"/>
                  </a:ext>
                </a:extLst>
              </a:tr>
              <a:tr h="277136">
                <a:tc>
                  <a:txBody>
                    <a:bodyPr/>
                    <a:lstStyle/>
                    <a:p>
                      <a:pPr marL="0" lvl="0" indent="0" algn="just">
                        <a:buFont typeface="+mj-lt"/>
                        <a:buNone/>
                      </a:pPr>
                      <a:r>
                        <a:rPr lang="en-GB" sz="1200" dirty="0">
                          <a:effectLst/>
                        </a:rPr>
                        <a:t>9.</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Financial advice and Support</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2515130819"/>
                  </a:ext>
                </a:extLst>
              </a:tr>
              <a:tr h="273804">
                <a:tc>
                  <a:txBody>
                    <a:bodyPr/>
                    <a:lstStyle/>
                    <a:p>
                      <a:pPr marL="0" lvl="0" indent="0" algn="just">
                        <a:buFont typeface="+mj-lt"/>
                        <a:buNone/>
                      </a:pPr>
                      <a:r>
                        <a:rPr lang="en-GB" sz="1200" dirty="0">
                          <a:effectLst/>
                        </a:rPr>
                        <a:t>10.</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Preventive/Early Intervention support for families and children’s emotional and psychological well-being</a:t>
                      </a:r>
                      <a:endParaRPr lang="en-GB" sz="1200" dirty="0">
                        <a:effectLst/>
                        <a:latin typeface="+mn-lt"/>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1674896671"/>
                  </a:ext>
                </a:extLst>
              </a:tr>
              <a:tr h="281042">
                <a:tc>
                  <a:txBody>
                    <a:bodyPr/>
                    <a:lstStyle/>
                    <a:p>
                      <a:pPr marL="0" lvl="0" indent="0" algn="just">
                        <a:buFont typeface="+mj-lt"/>
                        <a:buNone/>
                      </a:pPr>
                      <a:r>
                        <a:rPr lang="en-GB" sz="1200" dirty="0">
                          <a:effectLst/>
                        </a:rPr>
                        <a:t>11.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Specialist support for families and children’s emotional and psychological well-being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2590275917"/>
                  </a:ext>
                </a:extLst>
              </a:tr>
              <a:tr h="281042">
                <a:tc>
                  <a:txBody>
                    <a:bodyPr/>
                    <a:lstStyle/>
                    <a:p>
                      <a:pPr marL="0" lvl="0" indent="0" algn="just">
                        <a:buFont typeface="+mj-lt"/>
                        <a:buNone/>
                      </a:pPr>
                      <a:r>
                        <a:rPr lang="en-GB" sz="1200" dirty="0">
                          <a:effectLst/>
                        </a:rPr>
                        <a:t>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Services to support the transition of young people to independence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44496099"/>
                  </a:ext>
                </a:extLst>
              </a:tr>
              <a:tr h="281042">
                <a:tc>
                  <a:txBody>
                    <a:bodyPr/>
                    <a:lstStyle/>
                    <a:p>
                      <a:pPr marL="0" lvl="0" indent="0" algn="just">
                        <a:buFont typeface="+mj-lt"/>
                        <a:buNone/>
                      </a:pPr>
                      <a:r>
                        <a:rPr lang="en-GB" sz="1200" dirty="0">
                          <a:effectLst/>
                        </a:rPr>
                        <a:t>13.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Support to access services from other parts of the Local Authority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3653252906"/>
                  </a:ext>
                </a:extLst>
              </a:tr>
              <a:tr h="281042">
                <a:tc>
                  <a:txBody>
                    <a:bodyPr/>
                    <a:lstStyle/>
                    <a:p>
                      <a:pPr marL="0" lvl="0" indent="0" algn="just">
                        <a:buFont typeface="+mj-lt"/>
                        <a:buNone/>
                      </a:pPr>
                      <a:r>
                        <a:rPr lang="en-GB" sz="1200" dirty="0">
                          <a:effectLst/>
                        </a:rPr>
                        <a:t>14.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Support to accessing services from other agencies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532299025"/>
                  </a:ext>
                </a:extLst>
              </a:tr>
              <a:tr h="281042">
                <a:tc>
                  <a:txBody>
                    <a:bodyPr/>
                    <a:lstStyle/>
                    <a:p>
                      <a:pPr marL="0" lvl="0" indent="0" algn="just">
                        <a:buFont typeface="+mj-lt"/>
                        <a:buNone/>
                      </a:pPr>
                      <a:r>
                        <a:rPr lang="en-GB" sz="1200" dirty="0">
                          <a:effectLst/>
                        </a:rPr>
                        <a:t>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Commissioning systems and processes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169047168"/>
                  </a:ext>
                </a:extLst>
              </a:tr>
              <a:tr h="281042">
                <a:tc>
                  <a:txBody>
                    <a:bodyPr/>
                    <a:lstStyle/>
                    <a:p>
                      <a:pPr marL="0" lvl="0" indent="0" algn="just">
                        <a:buFont typeface="+mj-lt"/>
                        <a:buNone/>
                      </a:pPr>
                      <a:r>
                        <a:rPr lang="en-GB" sz="1200" dirty="0">
                          <a:effectLst/>
                        </a:rPr>
                        <a:t>16.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Workforce development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3372144327"/>
                  </a:ext>
                </a:extLst>
              </a:tr>
              <a:tr h="281042">
                <a:tc>
                  <a:txBody>
                    <a:bodyPr/>
                    <a:lstStyle/>
                    <a:p>
                      <a:pPr marL="0" lvl="0" indent="0" algn="just">
                        <a:buFont typeface="+mj-lt"/>
                        <a:buNone/>
                      </a:pPr>
                      <a:r>
                        <a:rPr lang="en-GB" sz="1200" dirty="0">
                          <a:effectLst/>
                        </a:rPr>
                        <a:t>17.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Monitoring and evaluation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3581220168"/>
                  </a:ext>
                </a:extLst>
              </a:tr>
              <a:tr h="281042">
                <a:tc>
                  <a:txBody>
                    <a:bodyPr/>
                    <a:lstStyle/>
                    <a:p>
                      <a:pPr marL="0" lvl="0" indent="0" algn="just">
                        <a:buFont typeface="+mj-lt"/>
                        <a:buNone/>
                      </a:pPr>
                      <a:r>
                        <a:rPr lang="en-GB" sz="1200" dirty="0">
                          <a:effectLst/>
                        </a:rPr>
                        <a:t>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Birth parent support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1112715886"/>
                  </a:ext>
                </a:extLst>
              </a:tr>
              <a:tr h="281042">
                <a:tc>
                  <a:txBody>
                    <a:bodyPr/>
                    <a:lstStyle/>
                    <a:p>
                      <a:pPr marL="0" lvl="0" indent="0">
                        <a:buFont typeface="+mj-lt"/>
                        <a:buNone/>
                      </a:pPr>
                      <a:r>
                        <a:rPr lang="en-GB" sz="1200" dirty="0">
                          <a:effectLst/>
                        </a:rPr>
                        <a:t>19.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Budget and resources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4292930471"/>
                  </a:ext>
                </a:extLst>
              </a:tr>
              <a:tr h="281042">
                <a:tc>
                  <a:txBody>
                    <a:bodyPr/>
                    <a:lstStyle/>
                    <a:p>
                      <a:pPr marL="0" lvl="0" indent="0">
                        <a:buFont typeface="+mj-lt"/>
                        <a:buNone/>
                      </a:pPr>
                      <a:r>
                        <a:rPr lang="en-GB" sz="1200" dirty="0">
                          <a:effectLst/>
                        </a:rPr>
                        <a:t>20.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tc>
                  <a:txBody>
                    <a:bodyPr/>
                    <a:lstStyle/>
                    <a:p>
                      <a:pPr>
                        <a:lnSpc>
                          <a:spcPct val="107000"/>
                        </a:lnSpc>
                        <a:spcAft>
                          <a:spcPts val="800"/>
                        </a:spcAft>
                      </a:pPr>
                      <a:r>
                        <a:rPr lang="en-GB" sz="1200" dirty="0">
                          <a:effectLst/>
                        </a:rPr>
                        <a:t>A plan for the future development of services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666" marR="46666" marT="0" marB="0"/>
                </a:tc>
                <a:extLst>
                  <a:ext uri="{0D108BD9-81ED-4DB2-BD59-A6C34878D82A}">
                    <a16:rowId xmlns:a16="http://schemas.microsoft.com/office/drawing/2014/main" val="1981876801"/>
                  </a:ext>
                </a:extLst>
              </a:tr>
            </a:tbl>
          </a:graphicData>
        </a:graphic>
      </p:graphicFrame>
    </p:spTree>
    <p:extLst>
      <p:ext uri="{BB962C8B-B14F-4D97-AF65-F5344CB8AC3E}">
        <p14:creationId xmlns:p14="http://schemas.microsoft.com/office/powerpoint/2010/main" val="4219580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FE776E-8FE4-414A-AFAB-1AB2DBF69B84}"/>
              </a:ext>
            </a:extLst>
          </p:cNvPr>
          <p:cNvSpPr>
            <a:spLocks noGrp="1"/>
          </p:cNvSpPr>
          <p:nvPr>
            <p:ph type="title"/>
          </p:nvPr>
        </p:nvSpPr>
        <p:spPr>
          <a:xfrm>
            <a:off x="804671" y="365125"/>
            <a:ext cx="3405821" cy="3117038"/>
          </a:xfrm>
        </p:spPr>
        <p:txBody>
          <a:bodyPr anchor="ctr">
            <a:normAutofit/>
          </a:bodyPr>
          <a:lstStyle/>
          <a:p>
            <a:r>
              <a:rPr lang="en-GB" b="1" dirty="0"/>
              <a:t>Each section of the document describes…</a:t>
            </a:r>
          </a:p>
        </p:txBody>
      </p:sp>
      <p:sp>
        <p:nvSpPr>
          <p:cNvPr id="3" name="Content Placeholder 2">
            <a:extLst>
              <a:ext uri="{FF2B5EF4-FFF2-40B4-BE49-F238E27FC236}">
                <a16:creationId xmlns:a16="http://schemas.microsoft.com/office/drawing/2014/main" id="{0A03881C-D6C8-45AF-8261-3FBB54B2B38D}"/>
              </a:ext>
            </a:extLst>
          </p:cNvPr>
          <p:cNvSpPr>
            <a:spLocks noGrp="1"/>
          </p:cNvSpPr>
          <p:nvPr>
            <p:ph idx="1"/>
          </p:nvPr>
        </p:nvSpPr>
        <p:spPr>
          <a:xfrm>
            <a:off x="6149208" y="205740"/>
            <a:ext cx="5863721" cy="6652259"/>
          </a:xfrm>
        </p:spPr>
        <p:txBody>
          <a:bodyPr anchor="ctr">
            <a:noAutofit/>
          </a:bodyPr>
          <a:lstStyle/>
          <a:p>
            <a:r>
              <a:rPr lang="en-GB" sz="2400" dirty="0"/>
              <a:t>Key elements of an SG support service</a:t>
            </a:r>
          </a:p>
          <a:p>
            <a:pPr marL="457200" lvl="1" indent="0">
              <a:buNone/>
            </a:pPr>
            <a:r>
              <a:rPr lang="en-GB" sz="1400" dirty="0"/>
              <a:t>E.g. Engagement with SGs, access to multi-professional services</a:t>
            </a:r>
          </a:p>
          <a:p>
            <a:r>
              <a:rPr lang="en-GB" sz="2400" dirty="0"/>
              <a:t>Why each element is needed</a:t>
            </a:r>
          </a:p>
          <a:p>
            <a:r>
              <a:rPr lang="en-GB" sz="2400" dirty="0"/>
              <a:t>What is required under statute/guidance</a:t>
            </a:r>
          </a:p>
          <a:p>
            <a:r>
              <a:rPr lang="en-GB" sz="2400" dirty="0"/>
              <a:t>What research tells us</a:t>
            </a:r>
          </a:p>
          <a:p>
            <a:r>
              <a:rPr lang="en-GB" sz="2400" dirty="0"/>
              <a:t>What is the perspective of SGs themselves</a:t>
            </a:r>
          </a:p>
          <a:p>
            <a:r>
              <a:rPr lang="en-GB" sz="2400" dirty="0"/>
              <a:t>A description of exemplar approaches and where to find them</a:t>
            </a:r>
          </a:p>
          <a:p>
            <a:r>
              <a:rPr lang="en-GB" sz="2400" dirty="0"/>
              <a:t>Backed up in the appendices with templates, policies, systems and processes</a:t>
            </a:r>
          </a:p>
          <a:p>
            <a:r>
              <a:rPr lang="en-GB" sz="2400" dirty="0"/>
              <a:t>Comment/Areas for future development</a:t>
            </a:r>
          </a:p>
        </p:txBody>
      </p:sp>
    </p:spTree>
    <p:extLst>
      <p:ext uri="{BB962C8B-B14F-4D97-AF65-F5344CB8AC3E}">
        <p14:creationId xmlns:p14="http://schemas.microsoft.com/office/powerpoint/2010/main" val="14802744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D9740E7-7530-41D6-804F-5E15B2D38EC0}"/>
              </a:ext>
            </a:extLst>
          </p:cNvPr>
          <p:cNvGraphicFramePr>
            <a:graphicFrameLocks noGrp="1"/>
          </p:cNvGraphicFramePr>
          <p:nvPr>
            <p:extLst/>
          </p:nvPr>
        </p:nvGraphicFramePr>
        <p:xfrm>
          <a:off x="147735" y="12595"/>
          <a:ext cx="11896530" cy="6883292"/>
        </p:xfrm>
        <a:graphic>
          <a:graphicData uri="http://schemas.openxmlformats.org/drawingml/2006/table">
            <a:tbl>
              <a:tblPr firstRow="1" firstCol="1" bandRow="1">
                <a:tableStyleId>{073A0DAA-6AF3-43AB-8588-CEC1D06C72B9}</a:tableStyleId>
              </a:tblPr>
              <a:tblGrid>
                <a:gridCol w="457199">
                  <a:extLst>
                    <a:ext uri="{9D8B030D-6E8A-4147-A177-3AD203B41FA5}">
                      <a16:colId xmlns:a16="http://schemas.microsoft.com/office/drawing/2014/main" val="1226175949"/>
                    </a:ext>
                  </a:extLst>
                </a:gridCol>
                <a:gridCol w="11439331">
                  <a:extLst>
                    <a:ext uri="{9D8B030D-6E8A-4147-A177-3AD203B41FA5}">
                      <a16:colId xmlns:a16="http://schemas.microsoft.com/office/drawing/2014/main" val="1288627813"/>
                    </a:ext>
                  </a:extLst>
                </a:gridCol>
              </a:tblGrid>
              <a:tr h="345658">
                <a:tc>
                  <a:txBody>
                    <a:bodyPr/>
                    <a:lstStyle/>
                    <a:p>
                      <a:pPr marL="247015">
                        <a:lnSpc>
                          <a:spcPct val="107000"/>
                        </a:lnSpc>
                        <a:spcAft>
                          <a:spcPts val="800"/>
                        </a:spcAft>
                      </a:pPr>
                      <a:r>
                        <a:rPr lang="en-US" sz="1400" dirty="0">
                          <a:effectLst/>
                        </a:rPr>
                        <a:t>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tc>
                  <a:txBody>
                    <a:bodyPr/>
                    <a:lstStyle/>
                    <a:p>
                      <a:pPr>
                        <a:lnSpc>
                          <a:spcPct val="107000"/>
                        </a:lnSpc>
                        <a:spcAft>
                          <a:spcPts val="800"/>
                        </a:spcAft>
                      </a:pPr>
                      <a:r>
                        <a:rPr lang="en-US" sz="1400" u="sng" dirty="0">
                          <a:effectLst/>
                        </a:rPr>
                        <a:t>Communication with Children &amp; Young People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extLst>
                  <a:ext uri="{0D108BD9-81ED-4DB2-BD59-A6C34878D82A}">
                    <a16:rowId xmlns:a16="http://schemas.microsoft.com/office/drawing/2014/main" val="2394176375"/>
                  </a:ext>
                </a:extLst>
              </a:tr>
              <a:tr h="654187">
                <a:tc>
                  <a:txBody>
                    <a:bodyPr/>
                    <a:lstStyle/>
                    <a:p>
                      <a:pPr marL="247015" algn="ctr">
                        <a:lnSpc>
                          <a:spcPct val="107000"/>
                        </a:lnSpc>
                        <a:spcAft>
                          <a:spcPts val="800"/>
                        </a:spcAft>
                      </a:pPr>
                      <a:r>
                        <a:rPr lang="en-US" sz="500" dirty="0">
                          <a:effectLst/>
                        </a:rPr>
                        <a:t> </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tc>
                  <a:txBody>
                    <a:bodyPr/>
                    <a:lstStyle/>
                    <a:p>
                      <a:pPr>
                        <a:lnSpc>
                          <a:spcPct val="107000"/>
                        </a:lnSpc>
                        <a:spcAft>
                          <a:spcPts val="0"/>
                        </a:spcAft>
                      </a:pPr>
                      <a:r>
                        <a:rPr lang="en-US" sz="1400" b="1" dirty="0">
                          <a:effectLst/>
                        </a:rPr>
                        <a:t>Why is this needed?</a:t>
                      </a:r>
                      <a:endParaRPr lang="en-GB" sz="1400" b="1" dirty="0">
                        <a:effectLst/>
                      </a:endParaRPr>
                    </a:p>
                    <a:p>
                      <a:pPr>
                        <a:lnSpc>
                          <a:spcPct val="107000"/>
                        </a:lnSpc>
                        <a:spcAft>
                          <a:spcPts val="800"/>
                        </a:spcAft>
                      </a:pPr>
                      <a:r>
                        <a:rPr lang="en-US" sz="1400" dirty="0">
                          <a:effectLst/>
                        </a:rPr>
                        <a:t>To develop the most relevant and effective services it is crucial both to listen to the views of individual children and to gather information from those children and young people who have experience of special guardianship and kinship care.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extLst>
                  <a:ext uri="{0D108BD9-81ED-4DB2-BD59-A6C34878D82A}">
                    <a16:rowId xmlns:a16="http://schemas.microsoft.com/office/drawing/2014/main" val="710644400"/>
                  </a:ext>
                </a:extLst>
              </a:tr>
              <a:tr h="620572">
                <a:tc>
                  <a:txBody>
                    <a:bodyPr/>
                    <a:lstStyle/>
                    <a:p>
                      <a:pPr marL="247015" algn="ctr">
                        <a:lnSpc>
                          <a:spcPct val="107000"/>
                        </a:lnSpc>
                        <a:spcAft>
                          <a:spcPts val="800"/>
                        </a:spcAft>
                      </a:pPr>
                      <a:r>
                        <a:rPr lang="en-US" sz="500" dirty="0">
                          <a:effectLst/>
                        </a:rPr>
                        <a:t> </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tc>
                  <a:txBody>
                    <a:bodyPr/>
                    <a:lstStyle/>
                    <a:p>
                      <a:pPr>
                        <a:lnSpc>
                          <a:spcPct val="100000"/>
                        </a:lnSpc>
                        <a:spcAft>
                          <a:spcPts val="0"/>
                        </a:spcAft>
                      </a:pPr>
                      <a:r>
                        <a:rPr lang="en-US" sz="1400" b="1" dirty="0">
                          <a:effectLst/>
                        </a:rPr>
                        <a:t>Government/Statutory requirements</a:t>
                      </a:r>
                      <a:endParaRPr lang="en-GB" sz="1400" b="1" dirty="0">
                        <a:effectLst/>
                      </a:endParaRPr>
                    </a:p>
                    <a:p>
                      <a:pPr>
                        <a:lnSpc>
                          <a:spcPct val="100000"/>
                        </a:lnSpc>
                        <a:spcAft>
                          <a:spcPts val="0"/>
                        </a:spcAft>
                      </a:pPr>
                      <a:r>
                        <a:rPr lang="en-GB" sz="1400" dirty="0">
                          <a:effectLst/>
                        </a:rPr>
                        <a:t>Schedule to the regulations</a:t>
                      </a:r>
                    </a:p>
                    <a:p>
                      <a:pPr>
                        <a:lnSpc>
                          <a:spcPct val="100000"/>
                        </a:lnSpc>
                        <a:spcAft>
                          <a:spcPts val="0"/>
                        </a:spcAft>
                      </a:pPr>
                      <a:r>
                        <a:rPr lang="en-US" sz="1400" dirty="0">
                          <a:effectLst/>
                        </a:rPr>
                        <a:t>103. In all cases it is important to accurately ascertain and report on the child’s wishes and feelings.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extLst>
                  <a:ext uri="{0D108BD9-81ED-4DB2-BD59-A6C34878D82A}">
                    <a16:rowId xmlns:a16="http://schemas.microsoft.com/office/drawing/2014/main" val="1756096248"/>
                  </a:ext>
                </a:extLst>
              </a:tr>
              <a:tr h="654187">
                <a:tc>
                  <a:txBody>
                    <a:bodyPr/>
                    <a:lstStyle/>
                    <a:p>
                      <a:pPr marL="247015" algn="ctr">
                        <a:lnSpc>
                          <a:spcPct val="107000"/>
                        </a:lnSpc>
                        <a:spcAft>
                          <a:spcPts val="800"/>
                        </a:spcAft>
                      </a:pPr>
                      <a:r>
                        <a:rPr lang="en-US" sz="500" dirty="0">
                          <a:effectLst/>
                        </a:rPr>
                        <a:t> </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tc>
                  <a:txBody>
                    <a:bodyPr/>
                    <a:lstStyle/>
                    <a:p>
                      <a:pPr>
                        <a:lnSpc>
                          <a:spcPct val="107000"/>
                        </a:lnSpc>
                        <a:spcAft>
                          <a:spcPts val="0"/>
                        </a:spcAft>
                      </a:pPr>
                      <a:r>
                        <a:rPr lang="en-US" sz="1400" b="1" dirty="0">
                          <a:effectLst/>
                        </a:rPr>
                        <a:t>Research/SGO/Children’s Perspective</a:t>
                      </a:r>
                      <a:endParaRPr lang="en-GB" sz="1400" b="1" dirty="0">
                        <a:effectLst/>
                      </a:endParaRPr>
                    </a:p>
                    <a:p>
                      <a:pPr algn="just">
                        <a:lnSpc>
                          <a:spcPct val="107000"/>
                        </a:lnSpc>
                        <a:spcAft>
                          <a:spcPts val="800"/>
                        </a:spcAft>
                      </a:pPr>
                      <a:r>
                        <a:rPr lang="en-GB" sz="1400" dirty="0">
                          <a:effectLst/>
                        </a:rPr>
                        <a:t>There is a dearth of evidence on children’s views. The very small number of interviews with children identified some important themes around their understanding of the Order, their life story and nature of their family relationships, and the development of a positive sense of identity. (Nuffield 2019a p10)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extLst>
                  <a:ext uri="{0D108BD9-81ED-4DB2-BD59-A6C34878D82A}">
                    <a16:rowId xmlns:a16="http://schemas.microsoft.com/office/drawing/2014/main" val="3351270617"/>
                  </a:ext>
                </a:extLst>
              </a:tr>
              <a:tr h="875512">
                <a:tc>
                  <a:txBody>
                    <a:bodyPr/>
                    <a:lstStyle/>
                    <a:p>
                      <a:pPr marL="247015" algn="ctr">
                        <a:lnSpc>
                          <a:spcPct val="107000"/>
                        </a:lnSpc>
                        <a:spcAft>
                          <a:spcPts val="800"/>
                        </a:spcAft>
                      </a:pPr>
                      <a:r>
                        <a:rPr lang="en-US" sz="500" dirty="0">
                          <a:effectLst/>
                        </a:rPr>
                        <a:t> </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tc>
                  <a:txBody>
                    <a:bodyPr/>
                    <a:lstStyle/>
                    <a:p>
                      <a:pPr>
                        <a:lnSpc>
                          <a:spcPct val="107000"/>
                        </a:lnSpc>
                        <a:spcAft>
                          <a:spcPts val="0"/>
                        </a:spcAft>
                      </a:pPr>
                      <a:r>
                        <a:rPr lang="en-US" sz="1400" b="1" dirty="0">
                          <a:effectLst/>
                        </a:rPr>
                        <a:t>Children’s Perspectives</a:t>
                      </a:r>
                      <a:endParaRPr lang="en-GB" sz="1400" b="1" dirty="0">
                        <a:effectLst/>
                      </a:endParaRPr>
                    </a:p>
                    <a:p>
                      <a:pPr>
                        <a:lnSpc>
                          <a:spcPct val="107000"/>
                        </a:lnSpc>
                        <a:spcAft>
                          <a:spcPts val="800"/>
                        </a:spcAft>
                      </a:pPr>
                      <a:r>
                        <a:rPr lang="en-GB" sz="1400" dirty="0">
                          <a:effectLst/>
                        </a:rPr>
                        <a:t>The majority of children wished their social workers had listened to them more and asked their opinions at the earliest point. However, they acknowledged that this was difficult as some information is difficult to hear. Therefore, they wanted information given to them by people, including possibly family members, that they trusted, in sensitive manner.  (Shuttleworth - In preparation)</a:t>
                      </a:r>
                    </a:p>
                  </a:txBody>
                  <a:tcPr marL="32970" marR="32970" marT="0" marB="0"/>
                </a:tc>
                <a:extLst>
                  <a:ext uri="{0D108BD9-81ED-4DB2-BD59-A6C34878D82A}">
                    <a16:rowId xmlns:a16="http://schemas.microsoft.com/office/drawing/2014/main" val="826383442"/>
                  </a:ext>
                </a:extLst>
              </a:tr>
              <a:tr h="887825">
                <a:tc>
                  <a:txBody>
                    <a:bodyPr/>
                    <a:lstStyle/>
                    <a:p>
                      <a:pPr marL="247015" algn="ctr">
                        <a:lnSpc>
                          <a:spcPct val="107000"/>
                        </a:lnSpc>
                        <a:spcAft>
                          <a:spcPts val="800"/>
                        </a:spcAft>
                      </a:pPr>
                      <a:r>
                        <a:rPr lang="en-US" sz="500" dirty="0">
                          <a:effectLst/>
                        </a:rPr>
                        <a:t> </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tc>
                  <a:txBody>
                    <a:bodyPr/>
                    <a:lstStyle/>
                    <a:p>
                      <a:pPr>
                        <a:lnSpc>
                          <a:spcPct val="107000"/>
                        </a:lnSpc>
                        <a:spcAft>
                          <a:spcPts val="90"/>
                        </a:spcAft>
                      </a:pPr>
                      <a:r>
                        <a:rPr lang="en-US" sz="1400" b="1" dirty="0">
                          <a:effectLst/>
                        </a:rPr>
                        <a:t>Carers’ perspective</a:t>
                      </a:r>
                      <a:endParaRPr lang="en-GB" sz="1400" b="1" dirty="0">
                        <a:effectLst/>
                      </a:endParaRPr>
                    </a:p>
                    <a:p>
                      <a:pPr>
                        <a:lnSpc>
                          <a:spcPct val="107000"/>
                        </a:lnSpc>
                        <a:spcAft>
                          <a:spcPts val="800"/>
                        </a:spcAft>
                      </a:pPr>
                      <a:r>
                        <a:rPr lang="en-US" sz="1400" dirty="0">
                          <a:effectLst/>
                        </a:rPr>
                        <a:t>SGs consulted as part of this study noted very little direct communication between Social Workers and children subject to SGOs. Children were often not given clear explanations about their circumstances or the implications of an SGO and many children subject to an SGO do not have an allocated Social Worker post order.  Any engagement which did take place with children was often negative and focused on safeguarding issues.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extLst>
                  <a:ext uri="{0D108BD9-81ED-4DB2-BD59-A6C34878D82A}">
                    <a16:rowId xmlns:a16="http://schemas.microsoft.com/office/drawing/2014/main" val="239397469"/>
                  </a:ext>
                </a:extLst>
              </a:tr>
              <a:tr h="2006763">
                <a:tc>
                  <a:txBody>
                    <a:bodyPr/>
                    <a:lstStyle/>
                    <a:p>
                      <a:pPr marL="247015" algn="ctr">
                        <a:lnSpc>
                          <a:spcPct val="107000"/>
                        </a:lnSpc>
                        <a:spcAft>
                          <a:spcPts val="800"/>
                        </a:spcAft>
                      </a:pPr>
                      <a:r>
                        <a:rPr lang="en-US" sz="500" dirty="0">
                          <a:effectLst/>
                        </a:rPr>
                        <a:t> </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tc>
                  <a:txBody>
                    <a:bodyPr/>
                    <a:lstStyle/>
                    <a:p>
                      <a:pPr>
                        <a:lnSpc>
                          <a:spcPct val="107000"/>
                        </a:lnSpc>
                        <a:spcAft>
                          <a:spcPts val="90"/>
                        </a:spcAft>
                      </a:pPr>
                      <a:r>
                        <a:rPr lang="en-US" sz="1400" b="1" dirty="0">
                          <a:effectLst/>
                        </a:rPr>
                        <a:t>Examples of approaches currently being taken</a:t>
                      </a:r>
                      <a:endParaRPr lang="en-GB" sz="1400" b="1" dirty="0">
                        <a:effectLst/>
                      </a:endParaRPr>
                    </a:p>
                    <a:p>
                      <a:pPr>
                        <a:lnSpc>
                          <a:spcPct val="107000"/>
                        </a:lnSpc>
                        <a:spcAft>
                          <a:spcPts val="90"/>
                        </a:spcAft>
                      </a:pPr>
                      <a:r>
                        <a:rPr lang="en-US" sz="1400" dirty="0">
                          <a:effectLst/>
                        </a:rPr>
                        <a:t>Kirklees run a programme of support groups and activities for children of different ages.  Feedback on these activities has been collated and shared with OFSTED (see appendix three).</a:t>
                      </a:r>
                      <a:endParaRPr lang="en-GB" sz="1400" dirty="0">
                        <a:effectLst/>
                      </a:endParaRPr>
                    </a:p>
                    <a:p>
                      <a:pPr algn="just">
                        <a:lnSpc>
                          <a:spcPct val="107000"/>
                        </a:lnSpc>
                        <a:spcAft>
                          <a:spcPts val="0"/>
                        </a:spcAft>
                      </a:pPr>
                      <a:r>
                        <a:rPr lang="en-US" sz="1400" dirty="0">
                          <a:effectLst/>
                        </a:rPr>
                        <a:t>Kinship Carers Liverpool conducted a sample survey with 32 young people in December 2017, together with a focus group and arts-based family consultation exercise.  Very high levels of impact were reported by many young people regarding their use of the service.  This was particularly true in relation to the group activities: the Summer Programme, the family days out and the Intergenerational Activities.  </a:t>
                      </a:r>
                      <a:endParaRPr lang="en-GB" sz="1400" dirty="0">
                        <a:effectLst/>
                      </a:endParaRPr>
                    </a:p>
                    <a:p>
                      <a:pPr>
                        <a:lnSpc>
                          <a:spcPct val="107000"/>
                        </a:lnSpc>
                        <a:spcAft>
                          <a:spcPts val="90"/>
                        </a:spcAft>
                      </a:pPr>
                      <a:r>
                        <a:rPr lang="en-US" sz="1400" dirty="0">
                          <a:effectLst/>
                        </a:rPr>
                        <a:t>NLAFC is working with a local group, Body and Soul, to open their services to children.  Body and Soul uses a comprehensive, community-based and trauma informed approach to address the life-threatening effects of childhood adversity in people of all ages.  They are aiming to produce material directly to capture views and feelings of children.  </a:t>
                      </a:r>
                      <a:r>
                        <a:rPr lang="en-US" sz="1400" u="sng" dirty="0">
                          <a:effectLst/>
                          <a:hlinkClick r:id="rId2"/>
                        </a:rPr>
                        <a:t>http://www.bodyandsoulcharity.org/</a:t>
                      </a:r>
                      <a:endParaRPr lang="en-GB" sz="1400" dirty="0">
                        <a:effectLst/>
                      </a:endParaRPr>
                    </a:p>
                  </a:txBody>
                  <a:tcPr marL="32970" marR="32970" marT="0" marB="0"/>
                </a:tc>
                <a:extLst>
                  <a:ext uri="{0D108BD9-81ED-4DB2-BD59-A6C34878D82A}">
                    <a16:rowId xmlns:a16="http://schemas.microsoft.com/office/drawing/2014/main" val="4057542443"/>
                  </a:ext>
                </a:extLst>
              </a:tr>
              <a:tr h="608955">
                <a:tc>
                  <a:txBody>
                    <a:bodyPr/>
                    <a:lstStyle/>
                    <a:p>
                      <a:pPr marL="247015" algn="ctr">
                        <a:lnSpc>
                          <a:spcPct val="107000"/>
                        </a:lnSpc>
                        <a:spcAft>
                          <a:spcPts val="90"/>
                        </a:spcAft>
                      </a:pPr>
                      <a:r>
                        <a:rPr lang="en-US" sz="500" dirty="0">
                          <a:effectLst/>
                        </a:rPr>
                        <a:t> </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tc>
                  <a:txBody>
                    <a:bodyPr/>
                    <a:lstStyle/>
                    <a:p>
                      <a:pPr>
                        <a:lnSpc>
                          <a:spcPct val="107000"/>
                        </a:lnSpc>
                        <a:spcAft>
                          <a:spcPts val="0"/>
                        </a:spcAft>
                      </a:pPr>
                      <a:r>
                        <a:rPr lang="en-US" sz="1400" b="1" dirty="0">
                          <a:effectLst/>
                        </a:rPr>
                        <a:t>Additional considerations </a:t>
                      </a:r>
                      <a:endParaRPr lang="en-GB" sz="1400" b="1" dirty="0">
                        <a:effectLst/>
                      </a:endParaRPr>
                    </a:p>
                    <a:p>
                      <a:pPr>
                        <a:lnSpc>
                          <a:spcPct val="107000"/>
                        </a:lnSpc>
                        <a:spcAft>
                          <a:spcPts val="90"/>
                        </a:spcAft>
                      </a:pPr>
                      <a:r>
                        <a:rPr lang="en-US" sz="1400" dirty="0">
                          <a:effectLst/>
                        </a:rPr>
                        <a:t>There appears to have been very little consultation and engagement with children and young people subject to an SGO……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970" marR="32970" marT="0" marB="0"/>
                </a:tc>
                <a:extLst>
                  <a:ext uri="{0D108BD9-81ED-4DB2-BD59-A6C34878D82A}">
                    <a16:rowId xmlns:a16="http://schemas.microsoft.com/office/drawing/2014/main" val="2468744737"/>
                  </a:ext>
                </a:extLst>
              </a:tr>
            </a:tbl>
          </a:graphicData>
        </a:graphic>
      </p:graphicFrame>
    </p:spTree>
    <p:extLst>
      <p:ext uri="{BB962C8B-B14F-4D97-AF65-F5344CB8AC3E}">
        <p14:creationId xmlns:p14="http://schemas.microsoft.com/office/powerpoint/2010/main" val="28076072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6715EB-9198-4282-A48B-9E45E559BB0F}"/>
              </a:ext>
            </a:extLst>
          </p:cNvPr>
          <p:cNvSpPr>
            <a:spLocks noGrp="1"/>
          </p:cNvSpPr>
          <p:nvPr>
            <p:ph type="title"/>
          </p:nvPr>
        </p:nvSpPr>
        <p:spPr>
          <a:xfrm>
            <a:off x="717422" y="1967266"/>
            <a:ext cx="2940178" cy="2547257"/>
          </a:xfrm>
          <a:noFill/>
        </p:spPr>
        <p:txBody>
          <a:bodyPr vert="horz" lIns="91440" tIns="45720" rIns="91440" bIns="45720" rtlCol="0" anchor="ctr">
            <a:normAutofit/>
          </a:bodyPr>
          <a:lstStyle/>
          <a:p>
            <a:pPr algn="ctr"/>
            <a:r>
              <a:rPr lang="en-US" sz="2000" kern="1200" dirty="0">
                <a:solidFill>
                  <a:srgbClr val="FFFFFF"/>
                </a:solidFill>
                <a:latin typeface="+mj-lt"/>
                <a:ea typeface="+mj-ea"/>
                <a:cs typeface="+mj-cs"/>
              </a:rPr>
              <a:t>https://kinship.org.uk/for-professionals/resources-to-support-special-guardians/special-guardianship-support-service-guide/</a:t>
            </a:r>
          </a:p>
        </p:txBody>
      </p:sp>
      <p:pic>
        <p:nvPicPr>
          <p:cNvPr id="5" name="Content Placeholder 4">
            <a:extLst>
              <a:ext uri="{FF2B5EF4-FFF2-40B4-BE49-F238E27FC236}">
                <a16:creationId xmlns:a16="http://schemas.microsoft.com/office/drawing/2014/main" id="{D6F587DC-5F87-47CD-808E-023200BD0642}"/>
              </a:ext>
            </a:extLst>
          </p:cNvPr>
          <p:cNvPicPr>
            <a:picLocks noGrp="1" noChangeAspect="1"/>
          </p:cNvPicPr>
          <p:nvPr>
            <p:ph idx="1"/>
          </p:nvPr>
        </p:nvPicPr>
        <p:blipFill>
          <a:blip r:embed="rId2"/>
          <a:stretch>
            <a:fillRect/>
          </a:stretch>
        </p:blipFill>
        <p:spPr>
          <a:xfrm>
            <a:off x="4777316" y="1308867"/>
            <a:ext cx="6780700" cy="4237936"/>
          </a:xfrm>
          <a:prstGeom prst="rect">
            <a:avLst/>
          </a:prstGeom>
        </p:spPr>
      </p:pic>
    </p:spTree>
    <p:extLst>
      <p:ext uri="{BB962C8B-B14F-4D97-AF65-F5344CB8AC3E}">
        <p14:creationId xmlns:p14="http://schemas.microsoft.com/office/powerpoint/2010/main" val="33329456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a:extLst>
              <a:ext uri="{FF2B5EF4-FFF2-40B4-BE49-F238E27FC236}">
                <a16:creationId xmlns:a16="http://schemas.microsoft.com/office/drawing/2014/main" id="{3FFA85E2-361A-4A25-8AC6-73CA1F3798A4}"/>
              </a:ext>
            </a:extLst>
          </p:cNvPr>
          <p:cNvSpPr txBox="1"/>
          <p:nvPr/>
        </p:nvSpPr>
        <p:spPr>
          <a:xfrm rot="16389358">
            <a:off x="2195171" y="3247276"/>
            <a:ext cx="2955799" cy="1009546"/>
          </a:xfrm>
          <a:prstGeom prst="rect">
            <a:avLst/>
          </a:prstGeom>
          <a:noFill/>
        </p:spPr>
        <p:txBody>
          <a:bodyPr wrap="square" rtlCol="0">
            <a:prstTxWarp prst="textArchUp">
              <a:avLst>
                <a:gd name="adj" fmla="val 1126632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Outcomes for Children</a:t>
            </a:r>
          </a:p>
        </p:txBody>
      </p:sp>
      <p:sp>
        <p:nvSpPr>
          <p:cNvPr id="28" name="Freeform 27"/>
          <p:cNvSpPr>
            <a:spLocks noChangeAspect="1"/>
          </p:cNvSpPr>
          <p:nvPr/>
        </p:nvSpPr>
        <p:spPr>
          <a:xfrm rot="12924325">
            <a:off x="3683809" y="3560573"/>
            <a:ext cx="3026770" cy="2649248"/>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EB7B23"/>
          </a:soli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0778BD45-B79B-4964-8644-7D6CA60A685D}"/>
              </a:ext>
            </a:extLst>
          </p:cNvPr>
          <p:cNvSpPr txBox="1"/>
          <p:nvPr/>
        </p:nvSpPr>
        <p:spPr>
          <a:xfrm rot="2378567">
            <a:off x="3484963" y="4836535"/>
            <a:ext cx="2480260" cy="1037123"/>
          </a:xfrm>
          <a:prstGeom prst="rect">
            <a:avLst/>
          </a:prstGeom>
          <a:noFill/>
        </p:spPr>
        <p:txBody>
          <a:bodyPr wrap="squar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Specialist Therapeutic Services</a:t>
            </a:r>
          </a:p>
        </p:txBody>
      </p:sp>
      <p:sp>
        <p:nvSpPr>
          <p:cNvPr id="4" name="Flowchart: Connector 3">
            <a:extLst>
              <a:ext uri="{FF2B5EF4-FFF2-40B4-BE49-F238E27FC236}">
                <a16:creationId xmlns:a16="http://schemas.microsoft.com/office/drawing/2014/main" id="{D0517040-1EC6-4AE3-9652-FB9C6B5F2AE8}"/>
              </a:ext>
            </a:extLst>
          </p:cNvPr>
          <p:cNvSpPr/>
          <p:nvPr/>
        </p:nvSpPr>
        <p:spPr>
          <a:xfrm>
            <a:off x="2819401" y="762001"/>
            <a:ext cx="6463897" cy="6037845"/>
          </a:xfrm>
          <a:prstGeom prst="flowChartConnector">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25"/>
          <p:cNvSpPr>
            <a:spLocks noChangeAspect="1"/>
          </p:cNvSpPr>
          <p:nvPr/>
        </p:nvSpPr>
        <p:spPr>
          <a:xfrm rot="17280000" flipH="1">
            <a:off x="3197040" y="2139364"/>
            <a:ext cx="3088171" cy="2630014"/>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28B2E1"/>
          </a:soli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23"/>
          <p:cNvSpPr>
            <a:spLocks noChangeAspect="1"/>
          </p:cNvSpPr>
          <p:nvPr/>
        </p:nvSpPr>
        <p:spPr>
          <a:xfrm>
            <a:off x="4458572" y="1233630"/>
            <a:ext cx="3088173" cy="2630014"/>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444444"/>
          </a:soli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26"/>
          <p:cNvSpPr>
            <a:spLocks noChangeAspect="1"/>
          </p:cNvSpPr>
          <p:nvPr/>
        </p:nvSpPr>
        <p:spPr>
          <a:xfrm rot="8640000">
            <a:off x="5178794" y="3529802"/>
            <a:ext cx="3088173" cy="2630014"/>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96D4B5"/>
          </a:soli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24"/>
          <p:cNvSpPr>
            <a:spLocks noChangeAspect="1"/>
          </p:cNvSpPr>
          <p:nvPr/>
        </p:nvSpPr>
        <p:spPr>
          <a:xfrm rot="4320000">
            <a:off x="5681314" y="2132021"/>
            <a:ext cx="3088172" cy="2630015"/>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DD442F"/>
          </a:soli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TextBox 62"/>
          <p:cNvSpPr txBox="1"/>
          <p:nvPr/>
        </p:nvSpPr>
        <p:spPr>
          <a:xfrm rot="4064015">
            <a:off x="6554165" y="2602682"/>
            <a:ext cx="2480260" cy="937668"/>
          </a:xfrm>
          <a:prstGeom prst="rect">
            <a:avLst/>
          </a:prstGeom>
          <a:noFill/>
        </p:spPr>
        <p:txBody>
          <a:bodyPr wrap="square" rtlCol="0">
            <a:prstTxWarp prst="textArchUp">
              <a:avLst>
                <a:gd name="adj" fmla="val 1126632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Preplacement Support</a:t>
            </a:r>
          </a:p>
        </p:txBody>
      </p:sp>
      <p:sp>
        <p:nvSpPr>
          <p:cNvPr id="61" name="TextBox 60"/>
          <p:cNvSpPr txBox="1"/>
          <p:nvPr/>
        </p:nvSpPr>
        <p:spPr>
          <a:xfrm>
            <a:off x="4770596" y="1420147"/>
            <a:ext cx="2480260" cy="937668"/>
          </a:xfrm>
          <a:prstGeom prst="rect">
            <a:avLst/>
          </a:prstGeom>
          <a:noFill/>
        </p:spPr>
        <p:txBody>
          <a:bodyPr wrap="square" rtlCol="0">
            <a:prstTxWarp prst="textArchUp">
              <a:avLst>
                <a:gd name="adj" fmla="val 1126632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Engagement</a:t>
            </a:r>
          </a:p>
        </p:txBody>
      </p:sp>
      <p:sp>
        <p:nvSpPr>
          <p:cNvPr id="65" name="TextBox 64"/>
          <p:cNvSpPr txBox="1"/>
          <p:nvPr/>
        </p:nvSpPr>
        <p:spPr>
          <a:xfrm rot="19469983">
            <a:off x="5893803" y="4975426"/>
            <a:ext cx="2480260" cy="937668"/>
          </a:xfrm>
          <a:prstGeom prst="rect">
            <a:avLst/>
          </a:prstGeom>
          <a:noFill/>
        </p:spPr>
        <p:txBody>
          <a:bodyPr wrap="squar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Preventative/Early Support</a:t>
            </a:r>
          </a:p>
        </p:txBody>
      </p:sp>
      <p:sp>
        <p:nvSpPr>
          <p:cNvPr id="8" name="Freeform 7"/>
          <p:cNvSpPr>
            <a:spLocks noChangeAspect="1"/>
          </p:cNvSpPr>
          <p:nvPr/>
        </p:nvSpPr>
        <p:spPr>
          <a:xfrm>
            <a:off x="4672917" y="1546304"/>
            <a:ext cx="2659880" cy="2265263"/>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DADADA"/>
          </a:solidFill>
          <a:ln>
            <a:noFill/>
          </a:ln>
          <a:effectLst>
            <a:outerShdw blurRad="152400" dist="25400" dir="16200000" sx="102000" sy="102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8"/>
          <p:cNvSpPr>
            <a:spLocks noChangeAspect="1"/>
          </p:cNvSpPr>
          <p:nvPr/>
        </p:nvSpPr>
        <p:spPr>
          <a:xfrm rot="4320000">
            <a:off x="5749564" y="2328945"/>
            <a:ext cx="2659880" cy="2265263"/>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DADADA"/>
          </a:solidFill>
          <a:ln>
            <a:noFill/>
          </a:ln>
          <a:effectLst>
            <a:outerShdw blurRad="152400" dist="38100" dir="19200000" sx="102000" sy="102000" algn="b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9"/>
          <p:cNvSpPr>
            <a:spLocks noChangeAspect="1"/>
          </p:cNvSpPr>
          <p:nvPr/>
        </p:nvSpPr>
        <p:spPr>
          <a:xfrm rot="17280000" flipH="1">
            <a:off x="3609811" y="2329802"/>
            <a:ext cx="2649414" cy="2256350"/>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DADADA"/>
          </a:solidFill>
          <a:ln>
            <a:noFill/>
          </a:ln>
          <a:effectLst>
            <a:outerShdw blurRad="152400" dist="25400" dir="13200000" sx="102000" sy="102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10"/>
          <p:cNvSpPr>
            <a:spLocks noChangeAspect="1"/>
          </p:cNvSpPr>
          <p:nvPr/>
        </p:nvSpPr>
        <p:spPr>
          <a:xfrm rot="8640000">
            <a:off x="5341198" y="3594873"/>
            <a:ext cx="2659880" cy="2265263"/>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DADADA"/>
          </a:solidFill>
          <a:ln>
            <a:noFill/>
          </a:ln>
          <a:effectLst>
            <a:outerShdw blurRad="152400" dist="25400" dir="2700000" sx="102000" sy="102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11"/>
          <p:cNvSpPr>
            <a:spLocks noChangeAspect="1"/>
          </p:cNvSpPr>
          <p:nvPr/>
        </p:nvSpPr>
        <p:spPr>
          <a:xfrm rot="12960000">
            <a:off x="4008041" y="3594743"/>
            <a:ext cx="2659880" cy="2265263"/>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DADADA"/>
          </a:solidFill>
          <a:ln>
            <a:noFill/>
          </a:ln>
          <a:effectLst>
            <a:outerShdw blurRad="190500" dist="38100" dir="78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18"/>
          <p:cNvSpPr>
            <a:spLocks noChangeAspect="1"/>
          </p:cNvSpPr>
          <p:nvPr/>
        </p:nvSpPr>
        <p:spPr>
          <a:xfrm rot="4320000">
            <a:off x="5838845" y="2847528"/>
            <a:ext cx="1726849" cy="1470656"/>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E4F0F0"/>
          </a:solidFill>
          <a:ln>
            <a:noFill/>
          </a:ln>
          <a:effectLst>
            <a:outerShdw blurRad="190500" dist="25400" dir="21540000" sx="101000" sy="101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19"/>
          <p:cNvSpPr>
            <a:spLocks noChangeAspect="1"/>
          </p:cNvSpPr>
          <p:nvPr/>
        </p:nvSpPr>
        <p:spPr>
          <a:xfrm rot="17280000" flipH="1">
            <a:off x="4442475" y="2847528"/>
            <a:ext cx="1726849" cy="1470656"/>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E4F0F0"/>
          </a:solidFill>
          <a:ln>
            <a:noFill/>
          </a:ln>
          <a:effectLst>
            <a:outerShdw blurRad="190500" dist="25400" dir="12000000" sx="101000" sy="101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21"/>
          <p:cNvSpPr>
            <a:spLocks noChangeAspect="1"/>
          </p:cNvSpPr>
          <p:nvPr/>
        </p:nvSpPr>
        <p:spPr>
          <a:xfrm rot="12960000">
            <a:off x="4708212" y="3669312"/>
            <a:ext cx="1726849" cy="1470655"/>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E4F0F0"/>
          </a:solidFill>
          <a:ln>
            <a:noFill/>
          </a:ln>
          <a:effectLst>
            <a:outerShdw blurRad="190500" dist="25400" dir="6000000" sx="101000" sy="101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17"/>
          <p:cNvSpPr>
            <a:spLocks noChangeAspect="1"/>
          </p:cNvSpPr>
          <p:nvPr/>
        </p:nvSpPr>
        <p:spPr>
          <a:xfrm>
            <a:off x="5139864" y="2339423"/>
            <a:ext cx="1726849" cy="1470655"/>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E4F0F0"/>
          </a:solidFill>
          <a:ln>
            <a:noFill/>
          </a:ln>
          <a:effectLst>
            <a:outerShdw blurRad="190500" dist="25400" dir="16200000" sx="101000" sy="101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20"/>
          <p:cNvSpPr>
            <a:spLocks noChangeAspect="1"/>
          </p:cNvSpPr>
          <p:nvPr/>
        </p:nvSpPr>
        <p:spPr>
          <a:xfrm rot="8640000">
            <a:off x="5573725" y="3669396"/>
            <a:ext cx="1726849" cy="1470655"/>
          </a:xfrm>
          <a:custGeom>
            <a:avLst/>
            <a:gdLst>
              <a:gd name="connsiteX0" fmla="*/ 1326405 w 2659880"/>
              <a:gd name="connsiteY0" fmla="*/ 0 h 2265263"/>
              <a:gd name="connsiteX1" fmla="*/ 2591875 w 2659880"/>
              <a:gd name="connsiteY1" fmla="*/ 386548 h 2265263"/>
              <a:gd name="connsiteX2" fmla="*/ 2659880 w 2659880"/>
              <a:gd name="connsiteY2" fmla="*/ 437401 h 2265263"/>
              <a:gd name="connsiteX3" fmla="*/ 1331861 w 2659880"/>
              <a:gd name="connsiteY3" fmla="*/ 2265263 h 2265263"/>
              <a:gd name="connsiteX4" fmla="*/ 0 w 2659880"/>
              <a:gd name="connsiteY4" fmla="*/ 432114 h 2265263"/>
              <a:gd name="connsiteX5" fmla="*/ 60935 w 2659880"/>
              <a:gd name="connsiteY5" fmla="*/ 386548 h 2265263"/>
              <a:gd name="connsiteX6" fmla="*/ 1326405 w 2659880"/>
              <a:gd name="connsiteY6" fmla="*/ 0 h 226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9880" h="2265263">
                <a:moveTo>
                  <a:pt x="1326405" y="0"/>
                </a:moveTo>
                <a:cubicBezTo>
                  <a:pt x="1795164" y="0"/>
                  <a:pt x="2230640" y="142502"/>
                  <a:pt x="2591875" y="386548"/>
                </a:cubicBezTo>
                <a:lnTo>
                  <a:pt x="2659880" y="437401"/>
                </a:lnTo>
                <a:lnTo>
                  <a:pt x="1331861" y="2265263"/>
                </a:lnTo>
                <a:lnTo>
                  <a:pt x="0" y="432114"/>
                </a:lnTo>
                <a:lnTo>
                  <a:pt x="60935" y="386548"/>
                </a:lnTo>
                <a:cubicBezTo>
                  <a:pt x="422171" y="142502"/>
                  <a:pt x="857646" y="0"/>
                  <a:pt x="1326405" y="0"/>
                </a:cubicBezTo>
                <a:close/>
              </a:path>
            </a:pathLst>
          </a:custGeom>
          <a:solidFill>
            <a:srgbClr val="E4F0F0"/>
          </a:solidFill>
          <a:ln>
            <a:noFill/>
          </a:ln>
          <a:effectLst>
            <a:outerShdw blurRad="190500" dist="25400" dir="4800000" sx="101000" sy="101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p:cNvSpPr>
            <a:spLocks noChangeAspect="1"/>
          </p:cNvSpPr>
          <p:nvPr/>
        </p:nvSpPr>
        <p:spPr>
          <a:xfrm>
            <a:off x="5410704" y="3220038"/>
            <a:ext cx="1184598" cy="1184598"/>
          </a:xfrm>
          <a:prstGeom prst="ellipse">
            <a:avLst/>
          </a:prstGeom>
          <a:solidFill>
            <a:srgbClr val="DCE4E8"/>
          </a:solidFill>
          <a:ln>
            <a:noFill/>
          </a:ln>
          <a:effectLst>
            <a:innerShdw blurRad="254000" dist="38100" dir="162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p:cNvSpPr>
            <a:spLocks noChangeAspect="1"/>
          </p:cNvSpPr>
          <p:nvPr/>
        </p:nvSpPr>
        <p:spPr>
          <a:xfrm>
            <a:off x="5503661" y="3312995"/>
            <a:ext cx="998684" cy="998684"/>
          </a:xfrm>
          <a:prstGeom prst="ellipse">
            <a:avLst/>
          </a:prstGeom>
          <a:solidFill>
            <a:srgbClr val="FFC000"/>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5835848" y="5477514"/>
            <a:ext cx="9524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Transition to independence</a:t>
            </a:r>
          </a:p>
        </p:txBody>
      </p:sp>
      <p:sp>
        <p:nvSpPr>
          <p:cNvPr id="23" name="TextBox 22"/>
          <p:cNvSpPr txBox="1"/>
          <p:nvPr/>
        </p:nvSpPr>
        <p:spPr>
          <a:xfrm>
            <a:off x="5428247" y="3439370"/>
            <a:ext cx="1167055"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SGO Multi-Agency Board</a:t>
            </a:r>
          </a:p>
        </p:txBody>
      </p:sp>
      <p:sp>
        <p:nvSpPr>
          <p:cNvPr id="32" name="TextBox 31"/>
          <p:cNvSpPr txBox="1"/>
          <p:nvPr/>
        </p:nvSpPr>
        <p:spPr>
          <a:xfrm rot="17579721">
            <a:off x="7522966" y="4140927"/>
            <a:ext cx="851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Financial Support</a:t>
            </a:r>
          </a:p>
        </p:txBody>
      </p:sp>
      <p:sp>
        <p:nvSpPr>
          <p:cNvPr id="33" name="TextBox 32"/>
          <p:cNvSpPr txBox="1"/>
          <p:nvPr/>
        </p:nvSpPr>
        <p:spPr>
          <a:xfrm>
            <a:off x="6571662" y="5267575"/>
            <a:ext cx="851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Contact support</a:t>
            </a:r>
          </a:p>
        </p:txBody>
      </p:sp>
      <p:sp>
        <p:nvSpPr>
          <p:cNvPr id="37" name="TextBox 36"/>
          <p:cNvSpPr txBox="1"/>
          <p:nvPr/>
        </p:nvSpPr>
        <p:spPr>
          <a:xfrm>
            <a:off x="6028068" y="2584945"/>
            <a:ext cx="786034"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Information /Communication</a:t>
            </a:r>
          </a:p>
        </p:txBody>
      </p:sp>
      <p:sp>
        <p:nvSpPr>
          <p:cNvPr id="38" name="TextBox 37"/>
          <p:cNvSpPr txBox="1"/>
          <p:nvPr/>
        </p:nvSpPr>
        <p:spPr>
          <a:xfrm>
            <a:off x="3688580" y="3879674"/>
            <a:ext cx="78870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Data Collection, </a:t>
            </a:r>
          </a:p>
        </p:txBody>
      </p:sp>
      <p:sp>
        <p:nvSpPr>
          <p:cNvPr id="39" name="TextBox 38"/>
          <p:cNvSpPr txBox="1"/>
          <p:nvPr/>
        </p:nvSpPr>
        <p:spPr>
          <a:xfrm>
            <a:off x="4720486" y="2921170"/>
            <a:ext cx="879169"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Service Development plan</a:t>
            </a:r>
          </a:p>
        </p:txBody>
      </p:sp>
      <p:sp>
        <p:nvSpPr>
          <p:cNvPr id="40" name="TextBox 39"/>
          <p:cNvSpPr txBox="1"/>
          <p:nvPr/>
        </p:nvSpPr>
        <p:spPr>
          <a:xfrm>
            <a:off x="6590018" y="3248853"/>
            <a:ext cx="863199"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SGO Assessment Process</a:t>
            </a:r>
          </a:p>
        </p:txBody>
      </p:sp>
      <p:sp>
        <p:nvSpPr>
          <p:cNvPr id="41" name="TextBox 40"/>
          <p:cNvSpPr txBox="1"/>
          <p:nvPr/>
        </p:nvSpPr>
        <p:spPr>
          <a:xfrm>
            <a:off x="5027842" y="4631309"/>
            <a:ext cx="83676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SG Support Assessment </a:t>
            </a:r>
          </a:p>
        </p:txBody>
      </p:sp>
      <p:sp>
        <p:nvSpPr>
          <p:cNvPr id="42" name="TextBox 41"/>
          <p:cNvSpPr txBox="1"/>
          <p:nvPr/>
        </p:nvSpPr>
        <p:spPr>
          <a:xfrm>
            <a:off x="6322029" y="4101211"/>
            <a:ext cx="11435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Protocols with Health/Education/Safeguarding/Housing/CAMHS</a:t>
            </a:r>
          </a:p>
        </p:txBody>
      </p:sp>
      <p:sp>
        <p:nvSpPr>
          <p:cNvPr id="43" name="TextBox 42"/>
          <p:cNvSpPr txBox="1"/>
          <p:nvPr/>
        </p:nvSpPr>
        <p:spPr>
          <a:xfrm>
            <a:off x="4591750" y="4236209"/>
            <a:ext cx="9924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Commissioning</a:t>
            </a:r>
          </a:p>
        </p:txBody>
      </p:sp>
      <p:sp>
        <p:nvSpPr>
          <p:cNvPr id="44" name="TextBox 43"/>
          <p:cNvSpPr txBox="1"/>
          <p:nvPr/>
        </p:nvSpPr>
        <p:spPr>
          <a:xfrm>
            <a:off x="6325897" y="1664733"/>
            <a:ext cx="850336" cy="1061829"/>
          </a:xfrm>
          <a:prstGeom prst="rect">
            <a:avLst/>
          </a:prstGeom>
          <a:noFill/>
        </p:spPr>
        <p:txBody>
          <a:bodyPr wrap="square" rtlCol="0">
            <a:spAutoFit/>
          </a:bodyPr>
          <a:lstStyle>
            <a:defPPr>
              <a:defRPr lang="en-US"/>
            </a:defPPr>
            <a:lvl1pPr>
              <a:defRPr sz="90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Website </a:t>
            </a: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signposting to independent advice and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5" name="TextBox 44"/>
          <p:cNvSpPr txBox="1"/>
          <p:nvPr/>
        </p:nvSpPr>
        <p:spPr>
          <a:xfrm>
            <a:off x="4979997" y="1634494"/>
            <a:ext cx="1091647"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Clear</a:t>
            </a:r>
            <a:r>
              <a:rPr kumimoji="0" lang="en-US"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policy statements</a:t>
            </a:r>
          </a:p>
        </p:txBody>
      </p:sp>
      <p:sp>
        <p:nvSpPr>
          <p:cNvPr id="46" name="TextBox 45"/>
          <p:cNvSpPr txBox="1"/>
          <p:nvPr/>
        </p:nvSpPr>
        <p:spPr>
          <a:xfrm>
            <a:off x="7078315" y="2779888"/>
            <a:ext cx="10607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Standard Written Communications</a:t>
            </a:r>
          </a:p>
        </p:txBody>
      </p:sp>
      <p:sp>
        <p:nvSpPr>
          <p:cNvPr id="47" name="TextBox 46"/>
          <p:cNvSpPr txBox="1"/>
          <p:nvPr/>
        </p:nvSpPr>
        <p:spPr>
          <a:xfrm>
            <a:off x="7354566" y="3135932"/>
            <a:ext cx="944189"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Wishes/Needs/Feelings of the child</a:t>
            </a:r>
          </a:p>
        </p:txBody>
      </p:sp>
      <p:sp>
        <p:nvSpPr>
          <p:cNvPr id="53" name="TextBox 52"/>
          <p:cNvSpPr txBox="1"/>
          <p:nvPr/>
        </p:nvSpPr>
        <p:spPr>
          <a:xfrm>
            <a:off x="4825593" y="5673548"/>
            <a:ext cx="809073"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NVR</a:t>
            </a:r>
          </a:p>
        </p:txBody>
      </p:sp>
      <p:sp>
        <p:nvSpPr>
          <p:cNvPr id="54" name="TextBox 53"/>
          <p:cNvSpPr txBox="1"/>
          <p:nvPr/>
        </p:nvSpPr>
        <p:spPr>
          <a:xfrm>
            <a:off x="4789556" y="5401985"/>
            <a:ext cx="851224"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DDP</a:t>
            </a:r>
          </a:p>
        </p:txBody>
      </p:sp>
      <p:sp>
        <p:nvSpPr>
          <p:cNvPr id="55" name="TextBox 54"/>
          <p:cNvSpPr txBox="1"/>
          <p:nvPr/>
        </p:nvSpPr>
        <p:spPr>
          <a:xfrm>
            <a:off x="5405139" y="5258420"/>
            <a:ext cx="995489"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Life-Story Work</a:t>
            </a:r>
          </a:p>
        </p:txBody>
      </p:sp>
      <p:sp>
        <p:nvSpPr>
          <p:cNvPr id="56" name="TextBox 55"/>
          <p:cNvSpPr txBox="1"/>
          <p:nvPr/>
        </p:nvSpPr>
        <p:spPr>
          <a:xfrm>
            <a:off x="3652609" y="3458910"/>
            <a:ext cx="91441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Workforce development</a:t>
            </a:r>
          </a:p>
        </p:txBody>
      </p:sp>
      <p:sp>
        <p:nvSpPr>
          <p:cNvPr id="58" name="TextBox 57"/>
          <p:cNvSpPr txBox="1"/>
          <p:nvPr/>
        </p:nvSpPr>
        <p:spPr>
          <a:xfrm>
            <a:off x="5678392" y="1636395"/>
            <a:ext cx="8503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Info on support</a:t>
            </a:r>
            <a:r>
              <a:rPr kumimoji="0" lang="en-US"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services</a:t>
            </a:r>
          </a:p>
        </p:txBody>
      </p:sp>
      <p:sp>
        <p:nvSpPr>
          <p:cNvPr id="59" name="TextBox 58"/>
          <p:cNvSpPr txBox="1"/>
          <p:nvPr/>
        </p:nvSpPr>
        <p:spPr>
          <a:xfrm>
            <a:off x="4071152" y="2237288"/>
            <a:ext cx="982652"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Partnerships with voluntary sector, LAC, CAMHS,  Fostering &amp; Education Services</a:t>
            </a:r>
          </a:p>
        </p:txBody>
      </p:sp>
      <p:sp>
        <p:nvSpPr>
          <p:cNvPr id="60" name="TextBox 59"/>
          <p:cNvSpPr txBox="1"/>
          <p:nvPr/>
        </p:nvSpPr>
        <p:spPr>
          <a:xfrm rot="17460545">
            <a:off x="7129232" y="4148077"/>
            <a:ext cx="85033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Peer to peer Support</a:t>
            </a:r>
          </a:p>
        </p:txBody>
      </p:sp>
      <p:sp>
        <p:nvSpPr>
          <p:cNvPr id="3" name="Title 2"/>
          <p:cNvSpPr>
            <a:spLocks noGrp="1"/>
          </p:cNvSpPr>
          <p:nvPr>
            <p:ph type="title"/>
          </p:nvPr>
        </p:nvSpPr>
        <p:spPr/>
        <p:txBody>
          <a:bodyPr>
            <a:normAutofit/>
          </a:bodyPr>
          <a:lstStyle/>
          <a:p>
            <a:r>
              <a:rPr lang="en-US" dirty="0"/>
              <a:t>Exempla Special Guardianship Support Service</a:t>
            </a:r>
          </a:p>
        </p:txBody>
      </p:sp>
      <p:sp>
        <p:nvSpPr>
          <p:cNvPr id="72" name="TextBox 71">
            <a:extLst>
              <a:ext uri="{FF2B5EF4-FFF2-40B4-BE49-F238E27FC236}">
                <a16:creationId xmlns:a16="http://schemas.microsoft.com/office/drawing/2014/main" id="{BBE5C221-4933-474E-80DB-2085E0270169}"/>
              </a:ext>
            </a:extLst>
          </p:cNvPr>
          <p:cNvSpPr txBox="1"/>
          <p:nvPr/>
        </p:nvSpPr>
        <p:spPr>
          <a:xfrm>
            <a:off x="7021554" y="2229610"/>
            <a:ext cx="78870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Preparation Groups</a:t>
            </a:r>
          </a:p>
        </p:txBody>
      </p:sp>
      <p:sp>
        <p:nvSpPr>
          <p:cNvPr id="64" name="TextBox 63">
            <a:extLst>
              <a:ext uri="{FF2B5EF4-FFF2-40B4-BE49-F238E27FC236}">
                <a16:creationId xmlns:a16="http://schemas.microsoft.com/office/drawing/2014/main" id="{6DC7C8A0-B647-4AB7-A6BD-8F67E278711A}"/>
              </a:ext>
            </a:extLst>
          </p:cNvPr>
          <p:cNvSpPr txBox="1"/>
          <p:nvPr/>
        </p:nvSpPr>
        <p:spPr>
          <a:xfrm>
            <a:off x="5232675" y="2591903"/>
            <a:ext cx="92135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SGO Participation</a:t>
            </a:r>
          </a:p>
        </p:txBody>
      </p:sp>
      <p:sp>
        <p:nvSpPr>
          <p:cNvPr id="71" name="TextBox 70">
            <a:extLst>
              <a:ext uri="{FF2B5EF4-FFF2-40B4-BE49-F238E27FC236}">
                <a16:creationId xmlns:a16="http://schemas.microsoft.com/office/drawing/2014/main" id="{BBC747F6-6104-400D-A6BA-09C69828CCA0}"/>
              </a:ext>
            </a:extLst>
          </p:cNvPr>
          <p:cNvSpPr txBox="1"/>
          <p:nvPr/>
        </p:nvSpPr>
        <p:spPr>
          <a:xfrm>
            <a:off x="6857446" y="4666479"/>
            <a:ext cx="8503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Education support</a:t>
            </a:r>
          </a:p>
        </p:txBody>
      </p:sp>
      <p:sp>
        <p:nvSpPr>
          <p:cNvPr id="73" name="TextBox 72">
            <a:extLst>
              <a:ext uri="{FF2B5EF4-FFF2-40B4-BE49-F238E27FC236}">
                <a16:creationId xmlns:a16="http://schemas.microsoft.com/office/drawing/2014/main" id="{874A131B-5040-4EFE-A2EA-AC4E23D98A51}"/>
              </a:ext>
            </a:extLst>
          </p:cNvPr>
          <p:cNvSpPr txBox="1"/>
          <p:nvPr/>
        </p:nvSpPr>
        <p:spPr>
          <a:xfrm>
            <a:off x="4593422" y="3677032"/>
            <a:ext cx="85033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Monitoring and evaluation</a:t>
            </a:r>
          </a:p>
        </p:txBody>
      </p:sp>
      <p:sp>
        <p:nvSpPr>
          <p:cNvPr id="74" name="TextBox 73">
            <a:extLst>
              <a:ext uri="{FF2B5EF4-FFF2-40B4-BE49-F238E27FC236}">
                <a16:creationId xmlns:a16="http://schemas.microsoft.com/office/drawing/2014/main" id="{AA630458-DAA1-437D-B535-072C2954B6E8}"/>
              </a:ext>
            </a:extLst>
          </p:cNvPr>
          <p:cNvSpPr txBox="1"/>
          <p:nvPr/>
        </p:nvSpPr>
        <p:spPr>
          <a:xfrm>
            <a:off x="6096000" y="4719853"/>
            <a:ext cx="85033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Review of Support Plans</a:t>
            </a:r>
          </a:p>
        </p:txBody>
      </p:sp>
      <p:sp>
        <p:nvSpPr>
          <p:cNvPr id="75" name="TextBox 74">
            <a:extLst>
              <a:ext uri="{FF2B5EF4-FFF2-40B4-BE49-F238E27FC236}">
                <a16:creationId xmlns:a16="http://schemas.microsoft.com/office/drawing/2014/main" id="{A8A40F50-0E17-4CD5-A482-8C63B3AB98C5}"/>
              </a:ext>
            </a:extLst>
          </p:cNvPr>
          <p:cNvSpPr txBox="1"/>
          <p:nvPr/>
        </p:nvSpPr>
        <p:spPr>
          <a:xfrm>
            <a:off x="5598784" y="2194238"/>
            <a:ext cx="8503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Birth Parents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Group</a:t>
            </a:r>
          </a:p>
        </p:txBody>
      </p:sp>
      <p:sp>
        <p:nvSpPr>
          <p:cNvPr id="77" name="TextBox 76">
            <a:extLst>
              <a:ext uri="{FF2B5EF4-FFF2-40B4-BE49-F238E27FC236}">
                <a16:creationId xmlns:a16="http://schemas.microsoft.com/office/drawing/2014/main" id="{2B34DA89-830C-4021-A74E-86B214D62ED0}"/>
              </a:ext>
            </a:extLst>
          </p:cNvPr>
          <p:cNvSpPr txBox="1"/>
          <p:nvPr/>
        </p:nvSpPr>
        <p:spPr>
          <a:xfrm>
            <a:off x="4672230" y="3408449"/>
            <a:ext cx="78870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Budget </a:t>
            </a:r>
          </a:p>
        </p:txBody>
      </p:sp>
      <p:sp>
        <p:nvSpPr>
          <p:cNvPr id="79" name="TextBox 78">
            <a:extLst>
              <a:ext uri="{FF2B5EF4-FFF2-40B4-BE49-F238E27FC236}">
                <a16:creationId xmlns:a16="http://schemas.microsoft.com/office/drawing/2014/main" id="{9A3A0A36-D4BE-4813-9BDC-C3BDEBB0FB75}"/>
              </a:ext>
            </a:extLst>
          </p:cNvPr>
          <p:cNvSpPr txBox="1"/>
          <p:nvPr/>
        </p:nvSpPr>
        <p:spPr>
          <a:xfrm rot="17380097">
            <a:off x="2912321" y="2703465"/>
            <a:ext cx="2480260" cy="937668"/>
          </a:xfrm>
          <a:prstGeom prst="rect">
            <a:avLst/>
          </a:prstGeom>
          <a:noFill/>
        </p:spPr>
        <p:txBody>
          <a:bodyPr wrap="square" rtlCol="0">
            <a:prstTxWarp prst="textArchUp">
              <a:avLst>
                <a:gd name="adj" fmla="val 1126632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Strategy and Resources</a:t>
            </a:r>
          </a:p>
        </p:txBody>
      </p:sp>
      <p:sp>
        <p:nvSpPr>
          <p:cNvPr id="81" name="TextBox 80">
            <a:extLst>
              <a:ext uri="{FF2B5EF4-FFF2-40B4-BE49-F238E27FC236}">
                <a16:creationId xmlns:a16="http://schemas.microsoft.com/office/drawing/2014/main" id="{B788E4E5-DDF9-4616-8C9E-197672B64389}"/>
              </a:ext>
            </a:extLst>
          </p:cNvPr>
          <p:cNvSpPr txBox="1"/>
          <p:nvPr/>
        </p:nvSpPr>
        <p:spPr>
          <a:xfrm rot="5241006">
            <a:off x="6814249" y="3377045"/>
            <a:ext cx="3141163" cy="923620"/>
          </a:xfrm>
          <a:prstGeom prst="rect">
            <a:avLst/>
          </a:prstGeom>
          <a:noFill/>
        </p:spPr>
        <p:txBody>
          <a:bodyPr wrap="square" rtlCol="0">
            <a:prstTxWarp prst="textArchUp">
              <a:avLst>
                <a:gd name="adj" fmla="val 1126632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Outcomes for Children</a:t>
            </a:r>
          </a:p>
        </p:txBody>
      </p:sp>
      <p:sp>
        <p:nvSpPr>
          <p:cNvPr id="82" name="TextBox 81">
            <a:extLst>
              <a:ext uri="{FF2B5EF4-FFF2-40B4-BE49-F238E27FC236}">
                <a16:creationId xmlns:a16="http://schemas.microsoft.com/office/drawing/2014/main" id="{19C1C4E6-8F84-45BF-9F84-E8D6A55A0DAD}"/>
              </a:ext>
            </a:extLst>
          </p:cNvPr>
          <p:cNvSpPr txBox="1"/>
          <p:nvPr/>
        </p:nvSpPr>
        <p:spPr>
          <a:xfrm>
            <a:off x="4881240" y="1925697"/>
            <a:ext cx="85033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SG Consultation group(s)</a:t>
            </a:r>
          </a:p>
        </p:txBody>
      </p:sp>
      <p:sp>
        <p:nvSpPr>
          <p:cNvPr id="83" name="TextBox 82">
            <a:extLst>
              <a:ext uri="{FF2B5EF4-FFF2-40B4-BE49-F238E27FC236}">
                <a16:creationId xmlns:a16="http://schemas.microsoft.com/office/drawing/2014/main" id="{7D45CA84-A7BC-4C42-A45A-76E3EA533B03}"/>
              </a:ext>
            </a:extLst>
          </p:cNvPr>
          <p:cNvSpPr txBox="1"/>
          <p:nvPr/>
        </p:nvSpPr>
        <p:spPr>
          <a:xfrm>
            <a:off x="7448418" y="3598764"/>
            <a:ext cx="8503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Children’s Group</a:t>
            </a:r>
          </a:p>
        </p:txBody>
      </p:sp>
      <p:sp>
        <p:nvSpPr>
          <p:cNvPr id="84" name="TextBox 83">
            <a:extLst>
              <a:ext uri="{FF2B5EF4-FFF2-40B4-BE49-F238E27FC236}">
                <a16:creationId xmlns:a16="http://schemas.microsoft.com/office/drawing/2014/main" id="{9BC760E9-EBE9-41AD-AA67-D046CF793598}"/>
              </a:ext>
            </a:extLst>
          </p:cNvPr>
          <p:cNvSpPr txBox="1"/>
          <p:nvPr/>
        </p:nvSpPr>
        <p:spPr>
          <a:xfrm>
            <a:off x="4540044" y="5081315"/>
            <a:ext cx="851224"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Therapeutic parenting Course</a:t>
            </a:r>
          </a:p>
        </p:txBody>
      </p:sp>
      <p:sp>
        <p:nvSpPr>
          <p:cNvPr id="85" name="TextBox 84">
            <a:extLst>
              <a:ext uri="{FF2B5EF4-FFF2-40B4-BE49-F238E27FC236}">
                <a16:creationId xmlns:a16="http://schemas.microsoft.com/office/drawing/2014/main" id="{10391EEC-26D6-45CF-A44A-100684C10A5B}"/>
              </a:ext>
            </a:extLst>
          </p:cNvPr>
          <p:cNvSpPr txBox="1"/>
          <p:nvPr/>
        </p:nvSpPr>
        <p:spPr>
          <a:xfrm>
            <a:off x="4087154" y="4735496"/>
            <a:ext cx="9340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Psychology consultation</a:t>
            </a:r>
          </a:p>
        </p:txBody>
      </p:sp>
      <p:sp>
        <p:nvSpPr>
          <p:cNvPr id="2" name="TextBox 1">
            <a:extLst>
              <a:ext uri="{FF2B5EF4-FFF2-40B4-BE49-F238E27FC236}">
                <a16:creationId xmlns:a16="http://schemas.microsoft.com/office/drawing/2014/main" id="{B55A914A-2D7A-4CC6-A1AF-30873D59C838}"/>
              </a:ext>
            </a:extLst>
          </p:cNvPr>
          <p:cNvSpPr txBox="1"/>
          <p:nvPr/>
        </p:nvSpPr>
        <p:spPr>
          <a:xfrm>
            <a:off x="3835651" y="4467722"/>
            <a:ext cx="851224"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CAMHS</a:t>
            </a:r>
          </a:p>
        </p:txBody>
      </p:sp>
      <p:sp>
        <p:nvSpPr>
          <p:cNvPr id="5" name="TextBox 4">
            <a:extLst>
              <a:ext uri="{FF2B5EF4-FFF2-40B4-BE49-F238E27FC236}">
                <a16:creationId xmlns:a16="http://schemas.microsoft.com/office/drawing/2014/main" id="{A9D1B905-076D-424F-8820-3B64D703A023}"/>
              </a:ext>
            </a:extLst>
          </p:cNvPr>
          <p:cNvSpPr txBox="1"/>
          <p:nvPr/>
        </p:nvSpPr>
        <p:spPr>
          <a:xfrm>
            <a:off x="6096001" y="343937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6">
            <a:extLst>
              <a:ext uri="{FF2B5EF4-FFF2-40B4-BE49-F238E27FC236}">
                <a16:creationId xmlns:a16="http://schemas.microsoft.com/office/drawing/2014/main" id="{CD9F8552-8073-4A60-94A4-A6942CE3BBA1}"/>
              </a:ext>
            </a:extLst>
          </p:cNvPr>
          <p:cNvGraphicFramePr>
            <a:graphicFrameLocks noGrp="1"/>
          </p:cNvGraphicFramePr>
          <p:nvPr/>
        </p:nvGraphicFramePr>
        <p:xfrm>
          <a:off x="9144001" y="5571510"/>
          <a:ext cx="1400737" cy="1168400"/>
        </p:xfrm>
        <a:graphic>
          <a:graphicData uri="http://schemas.openxmlformats.org/drawingml/2006/table">
            <a:tbl>
              <a:tblPr firstRow="1" bandRow="1">
                <a:tableStyleId>{5202B0CA-FC54-4496-8BCA-5EF66A818D29}</a:tableStyleId>
              </a:tblPr>
              <a:tblGrid>
                <a:gridCol w="1400737">
                  <a:extLst>
                    <a:ext uri="{9D8B030D-6E8A-4147-A177-3AD203B41FA5}">
                      <a16:colId xmlns:a16="http://schemas.microsoft.com/office/drawing/2014/main" val="1518937827"/>
                    </a:ext>
                  </a:extLst>
                </a:gridCol>
              </a:tblGrid>
              <a:tr h="370840">
                <a:tc>
                  <a:txBody>
                    <a:bodyPr/>
                    <a:lstStyle/>
                    <a:p>
                      <a:r>
                        <a:rPr lang="en-GB" b="0" dirty="0">
                          <a:solidFill>
                            <a:schemeClr val="tx1"/>
                          </a:solidFill>
                        </a:rPr>
                        <a:t>Governance</a:t>
                      </a:r>
                    </a:p>
                  </a:txBody>
                  <a:tcPr>
                    <a:solidFill>
                      <a:srgbClr val="FFC000"/>
                    </a:solidFill>
                  </a:tcPr>
                </a:tc>
                <a:extLst>
                  <a:ext uri="{0D108BD9-81ED-4DB2-BD59-A6C34878D82A}">
                    <a16:rowId xmlns:a16="http://schemas.microsoft.com/office/drawing/2014/main" val="2519859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Coordination, systems &amp; process</a:t>
                      </a:r>
                    </a:p>
                  </a:txBody>
                  <a:tcPr>
                    <a:solidFill>
                      <a:schemeClr val="accent5">
                        <a:lumMod val="20000"/>
                        <a:lumOff val="80000"/>
                      </a:schemeClr>
                    </a:solidFill>
                  </a:tcPr>
                </a:tc>
                <a:extLst>
                  <a:ext uri="{0D108BD9-81ED-4DB2-BD59-A6C34878D82A}">
                    <a16:rowId xmlns:a16="http://schemas.microsoft.com/office/drawing/2014/main" val="1558213360"/>
                  </a:ext>
                </a:extLst>
              </a:tr>
              <a:tr h="370840">
                <a:tc>
                  <a:txBody>
                    <a:bodyPr/>
                    <a:lstStyle/>
                    <a:p>
                      <a:r>
                        <a:rPr lang="en-GB" b="0" dirty="0">
                          <a:solidFill>
                            <a:schemeClr val="tx1"/>
                          </a:solidFill>
                        </a:rPr>
                        <a:t>Delivery</a:t>
                      </a:r>
                    </a:p>
                  </a:txBody>
                  <a:tcPr>
                    <a:solidFill>
                      <a:schemeClr val="bg1">
                        <a:lumMod val="85000"/>
                      </a:schemeClr>
                    </a:solidFill>
                  </a:tcPr>
                </a:tc>
                <a:extLst>
                  <a:ext uri="{0D108BD9-81ED-4DB2-BD59-A6C34878D82A}">
                    <a16:rowId xmlns:a16="http://schemas.microsoft.com/office/drawing/2014/main" val="3175373800"/>
                  </a:ext>
                </a:extLst>
              </a:tr>
            </a:tbl>
          </a:graphicData>
        </a:graphic>
      </p:graphicFrame>
      <p:sp>
        <p:nvSpPr>
          <p:cNvPr id="7" name="TextBox 6">
            <a:extLst>
              <a:ext uri="{FF2B5EF4-FFF2-40B4-BE49-F238E27FC236}">
                <a16:creationId xmlns:a16="http://schemas.microsoft.com/office/drawing/2014/main" id="{C135A48D-76C4-433E-AE18-C6F0D43AD1DB}"/>
              </a:ext>
            </a:extLst>
          </p:cNvPr>
          <p:cNvSpPr txBox="1"/>
          <p:nvPr/>
        </p:nvSpPr>
        <p:spPr>
          <a:xfrm>
            <a:off x="6385461" y="5109558"/>
            <a:ext cx="83227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Respite care</a:t>
            </a:r>
          </a:p>
        </p:txBody>
      </p:sp>
      <p:sp>
        <p:nvSpPr>
          <p:cNvPr id="13" name="TextBox 12">
            <a:extLst>
              <a:ext uri="{FF2B5EF4-FFF2-40B4-BE49-F238E27FC236}">
                <a16:creationId xmlns:a16="http://schemas.microsoft.com/office/drawing/2014/main" id="{8CC0820D-1451-47B8-BEE0-8834C7E54DB2}"/>
              </a:ext>
            </a:extLst>
          </p:cNvPr>
          <p:cNvSpPr txBox="1"/>
          <p:nvPr/>
        </p:nvSpPr>
        <p:spPr>
          <a:xfrm>
            <a:off x="6707074" y="2620172"/>
            <a:ext cx="139012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Support to birth parents</a:t>
            </a:r>
          </a:p>
        </p:txBody>
      </p:sp>
      <p:sp>
        <p:nvSpPr>
          <p:cNvPr id="16" name="TextBox 15">
            <a:extLst>
              <a:ext uri="{FF2B5EF4-FFF2-40B4-BE49-F238E27FC236}">
                <a16:creationId xmlns:a16="http://schemas.microsoft.com/office/drawing/2014/main" id="{39441381-C528-44F6-BA23-C85BE8D9DE03}"/>
              </a:ext>
            </a:extLst>
          </p:cNvPr>
          <p:cNvSpPr txBox="1"/>
          <p:nvPr/>
        </p:nvSpPr>
        <p:spPr>
          <a:xfrm rot="19469983">
            <a:off x="5729727" y="4635324"/>
            <a:ext cx="2507935" cy="1022142"/>
          </a:xfrm>
          <a:prstGeom prst="rect">
            <a:avLst/>
          </a:prstGeom>
          <a:noFill/>
        </p:spPr>
        <p:txBody>
          <a:bodyPr wrap="squar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One Front door to support services</a:t>
            </a:r>
          </a:p>
        </p:txBody>
      </p:sp>
    </p:spTree>
    <p:extLst>
      <p:ext uri="{BB962C8B-B14F-4D97-AF65-F5344CB8AC3E}">
        <p14:creationId xmlns:p14="http://schemas.microsoft.com/office/powerpoint/2010/main" val="32487540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B0C8C4-7288-428F-8F2B-E68074AFBB91}"/>
              </a:ext>
            </a:extLst>
          </p:cNvPr>
          <p:cNvSpPr>
            <a:spLocks noGrp="1"/>
          </p:cNvSpPr>
          <p:nvPr>
            <p:ph type="title"/>
          </p:nvPr>
        </p:nvSpPr>
        <p:spPr>
          <a:xfrm>
            <a:off x="540511" y="868045"/>
            <a:ext cx="3405821" cy="3117038"/>
          </a:xfrm>
        </p:spPr>
        <p:txBody>
          <a:bodyPr anchor="ctr">
            <a:noAutofit/>
          </a:bodyPr>
          <a:lstStyle/>
          <a:p>
            <a:r>
              <a:rPr lang="en-GB" sz="3600" b="1" dirty="0"/>
              <a:t>Further information, discussion &amp; </a:t>
            </a:r>
            <a:r>
              <a:rPr lang="en-GB" sz="3600" b="1" dirty="0" smtClean="0"/>
              <a:t>support</a:t>
            </a:r>
            <a:br>
              <a:rPr lang="en-GB" sz="3600" b="1" dirty="0" smtClean="0"/>
            </a:br>
            <a:r>
              <a:rPr lang="en-GB" sz="3600" b="1" dirty="0"/>
              <a:t>E</a:t>
            </a:r>
            <a:r>
              <a:rPr lang="en-GB" sz="3600" b="1" dirty="0" smtClean="0"/>
              <a:t>ach LA can get 0.5 a day support, with more time by arrangement</a:t>
            </a:r>
            <a:endParaRPr lang="en-GB" sz="3600" b="1" dirty="0"/>
          </a:p>
        </p:txBody>
      </p:sp>
      <p:sp>
        <p:nvSpPr>
          <p:cNvPr id="3" name="Content Placeholder 2">
            <a:extLst>
              <a:ext uri="{FF2B5EF4-FFF2-40B4-BE49-F238E27FC236}">
                <a16:creationId xmlns:a16="http://schemas.microsoft.com/office/drawing/2014/main" id="{A8E4CA53-8880-4B0B-878E-3EEC10F43D44}"/>
              </a:ext>
            </a:extLst>
          </p:cNvPr>
          <p:cNvSpPr>
            <a:spLocks noGrp="1"/>
          </p:cNvSpPr>
          <p:nvPr>
            <p:ph idx="1"/>
          </p:nvPr>
        </p:nvSpPr>
        <p:spPr>
          <a:xfrm>
            <a:off x="6230965" y="76209"/>
            <a:ext cx="5156364" cy="4832498"/>
          </a:xfrm>
        </p:spPr>
        <p:txBody>
          <a:bodyPr anchor="ctr">
            <a:normAutofit/>
          </a:bodyPr>
          <a:lstStyle/>
          <a:p>
            <a:pPr marL="0" indent="0">
              <a:buNone/>
            </a:pPr>
            <a:endParaRPr lang="en-GB" sz="2100" dirty="0"/>
          </a:p>
          <a:p>
            <a:pPr marL="0" indent="0">
              <a:buNone/>
            </a:pPr>
            <a:r>
              <a:rPr lang="en-GB" dirty="0"/>
              <a:t>Mike Hall </a:t>
            </a:r>
          </a:p>
          <a:p>
            <a:pPr marL="0" indent="0">
              <a:buNone/>
            </a:pPr>
            <a:r>
              <a:rPr lang="en-GB" dirty="0">
                <a:solidFill>
                  <a:schemeClr val="tx1">
                    <a:lumMod val="95000"/>
                  </a:schemeClr>
                </a:solidFill>
                <a:hlinkClick r:id="rId2">
                  <a:extLst>
                    <a:ext uri="{A12FA001-AC4F-418D-AE19-62706E023703}">
                      <ahyp:hlinkClr xmlns:ahyp="http://schemas.microsoft.com/office/drawing/2018/hyperlinkcolor" xmlns="" val="tx"/>
                    </a:ext>
                  </a:extLst>
                </a:hlinkClick>
              </a:rPr>
              <a:t>mikehallassociates@gmail.com</a:t>
            </a:r>
            <a:endParaRPr lang="en-GB" dirty="0">
              <a:solidFill>
                <a:schemeClr val="tx1">
                  <a:lumMod val="95000"/>
                </a:schemeClr>
              </a:solidFill>
            </a:endParaRPr>
          </a:p>
          <a:p>
            <a:pPr marL="0" indent="0">
              <a:buNone/>
            </a:pPr>
            <a:r>
              <a:rPr lang="en-GB" dirty="0"/>
              <a:t>07981 837 774</a:t>
            </a:r>
          </a:p>
        </p:txBody>
      </p:sp>
    </p:spTree>
    <p:extLst>
      <p:ext uri="{BB962C8B-B14F-4D97-AF65-F5344CB8AC3E}">
        <p14:creationId xmlns:p14="http://schemas.microsoft.com/office/powerpoint/2010/main" val="30392354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8DD9CC-52C3-FE46-9411-942886592E9E}"/>
              </a:ext>
            </a:extLst>
          </p:cNvPr>
          <p:cNvSpPr txBox="1">
            <a:spLocks/>
          </p:cNvSpPr>
          <p:nvPr/>
        </p:nvSpPr>
        <p:spPr>
          <a:xfrm>
            <a:off x="874421" y="838199"/>
            <a:ext cx="9310588" cy="92680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endParaRPr lang="en-GB" sz="1800" dirty="0">
              <a:latin typeface="Raleway" panose="020B0803030101060003" pitchFamily="34" charset="0"/>
            </a:endParaRPr>
          </a:p>
        </p:txBody>
      </p:sp>
      <p:pic>
        <p:nvPicPr>
          <p:cNvPr id="7" name="Picture 6" descr="Logo&#10;&#10;Description automatically generated">
            <a:extLst>
              <a:ext uri="{FF2B5EF4-FFF2-40B4-BE49-F238E27FC236}">
                <a16:creationId xmlns:a16="http://schemas.microsoft.com/office/drawing/2014/main" id="{1B3724C7-F2BD-BC42-8262-E2AB12D75A1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58360" y="5360582"/>
            <a:ext cx="1318437" cy="1318437"/>
          </a:xfrm>
          <a:prstGeom prst="rect">
            <a:avLst/>
          </a:prstGeom>
        </p:spPr>
      </p:pic>
      <p:sp>
        <p:nvSpPr>
          <p:cNvPr id="8" name="Title 1">
            <a:extLst>
              <a:ext uri="{FF2B5EF4-FFF2-40B4-BE49-F238E27FC236}">
                <a16:creationId xmlns:a16="http://schemas.microsoft.com/office/drawing/2014/main" id="{F6369034-11AE-8C40-BA21-2A56767FE4D6}"/>
              </a:ext>
            </a:extLst>
          </p:cNvPr>
          <p:cNvSpPr txBox="1">
            <a:spLocks/>
          </p:cNvSpPr>
          <p:nvPr/>
        </p:nvSpPr>
        <p:spPr>
          <a:xfrm>
            <a:off x="874421" y="1765005"/>
            <a:ext cx="10443158" cy="42547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endParaRPr lang="en-GB"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Aft>
                <a:spcPts val="1500"/>
              </a:spcAft>
            </a:pPr>
            <a:endParaRPr lang="en-GB" sz="1800"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800"/>
              </a:spcAft>
            </a:pPr>
            <a:r>
              <a:rPr lang="en-GB" sz="2000" dirty="0">
                <a:latin typeface="Raleway" panose="020B0803030101060003" pitchFamily="34" charset="0"/>
              </a:rPr>
              <a:t> </a:t>
            </a:r>
          </a:p>
        </p:txBody>
      </p:sp>
      <p:sp>
        <p:nvSpPr>
          <p:cNvPr id="9" name="TextBox 8">
            <a:extLst>
              <a:ext uri="{FF2B5EF4-FFF2-40B4-BE49-F238E27FC236}">
                <a16:creationId xmlns:a16="http://schemas.microsoft.com/office/drawing/2014/main" id="{1EEE0210-773E-4971-A6FA-E360C2C66C11}"/>
              </a:ext>
            </a:extLst>
          </p:cNvPr>
          <p:cNvSpPr txBox="1"/>
          <p:nvPr/>
        </p:nvSpPr>
        <p:spPr>
          <a:xfrm>
            <a:off x="874421" y="618978"/>
            <a:ext cx="10801764" cy="5248553"/>
          </a:xfrm>
          <a:prstGeom prst="rect">
            <a:avLst/>
          </a:prstGeom>
          <a:noFill/>
        </p:spPr>
        <p:txBody>
          <a:bodyPr wrap="square">
            <a:spAutoFit/>
          </a:bodyPr>
          <a:lstStyle/>
          <a:p>
            <a:pPr lvl="0">
              <a:lnSpc>
                <a:spcPct val="107000"/>
              </a:lnSpc>
              <a:spcAft>
                <a:spcPts val="800"/>
              </a:spcAft>
              <a:buSzPts val="1000"/>
              <a:tabLst>
                <a:tab pos="457200" algn="l"/>
              </a:tabLst>
            </a:pPr>
            <a:r>
              <a:rPr lang="en-GB" sz="36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About the children and special guardians </a:t>
            </a:r>
          </a:p>
          <a:p>
            <a:pPr marL="285750" lvl="0" indent="-285750">
              <a:lnSpc>
                <a:spcPct val="107000"/>
              </a:lnSpc>
              <a:spcAft>
                <a:spcPts val="800"/>
              </a:spcAft>
              <a:buSzPts val="1000"/>
              <a:buFont typeface="Arial" panose="020B0604020202020204" pitchFamily="34" charset="0"/>
              <a:buChar char="•"/>
              <a:tabLst>
                <a:tab pos="457200" algn="l"/>
              </a:tabLst>
            </a:pPr>
            <a:r>
              <a:rPr lang="en-GB" sz="2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88%</a:t>
            </a:r>
            <a:r>
              <a:rPr lang="en-GB"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of Special Guardianship Orders were made to </a:t>
            </a:r>
            <a:r>
              <a:rPr lang="en-GB" sz="2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kinship carers</a:t>
            </a:r>
            <a:endParaRPr lang="en-GB" sz="2000" b="1" dirty="0">
              <a:solidFill>
                <a:srgbClr val="333333"/>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2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a:t>
            </a:r>
            <a:r>
              <a:rPr lang="en-GB"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were made to child’s </a:t>
            </a:r>
            <a:r>
              <a:rPr lang="en-GB" sz="2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former foster carers</a:t>
            </a:r>
            <a:endParaRPr lang="en-GB" sz="2000" b="1"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a:t>
            </a:r>
            <a:r>
              <a:rPr lang="en-GB" sz="2000" dirty="0">
                <a:solidFill>
                  <a:srgbClr val="0B0C0C"/>
                </a:solidFill>
                <a:effectLst/>
                <a:latin typeface="Arial" panose="020B0604020202020204" pitchFamily="34" charset="0"/>
                <a:ea typeface="Calibri" panose="020F0502020204030204" pitchFamily="34" charset="0"/>
                <a:cs typeface="Arial" panose="020B0604020202020204" pitchFamily="34" charset="0"/>
              </a:rPr>
              <a:t>hild’s average age at SGO </a:t>
            </a:r>
            <a:r>
              <a:rPr lang="en-GB" sz="2000" b="1" dirty="0">
                <a:solidFill>
                  <a:srgbClr val="0B0C0C"/>
                </a:solidFill>
                <a:effectLst/>
                <a:latin typeface="Arial" panose="020B0604020202020204" pitchFamily="34" charset="0"/>
                <a:ea typeface="Calibri" panose="020F0502020204030204" pitchFamily="34" charset="0"/>
                <a:cs typeface="Arial" panose="020B0604020202020204" pitchFamily="34" charset="0"/>
              </a:rPr>
              <a:t>6 years 1 month </a:t>
            </a:r>
          </a:p>
          <a:p>
            <a:pPr marL="285750" lvl="0" indent="-285750">
              <a:lnSpc>
                <a:spcPct val="107000"/>
              </a:lnSpc>
              <a:spcAft>
                <a:spcPts val="800"/>
              </a:spcAft>
              <a:buSzPts val="1000"/>
              <a:buFont typeface="Arial" panose="020B0604020202020204" pitchFamily="34" charset="0"/>
              <a:buChar char="•"/>
              <a:tabLst>
                <a:tab pos="457200" algn="l"/>
              </a:tabLs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73% of SGOs were made due to </a:t>
            </a:r>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abuse and neglect</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15% family dysfunction</a:t>
            </a:r>
            <a:endParaRPr lang="en-GB" sz="2000" dirty="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83% of children were white, 9% mixed ethnicity, 4% were black</a:t>
            </a:r>
            <a:endParaRPr lang="en-GB" sz="2000" dirty="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Even split between male and female children</a:t>
            </a:r>
            <a:endParaRPr lang="en-GB" sz="2000" dirty="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Average </a:t>
            </a: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time i</a:t>
            </a:r>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 care prior to SGO - 1 year 8 months</a:t>
            </a:r>
            <a:endPar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64% of the foster carers caring for the children before the SGO granted were kinship foster carers. 24% of children were in stranger foster care </a:t>
            </a:r>
            <a:endParaRPr lang="en-GB" sz="2000" dirty="0">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310 children returned to care from an SGO</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down from 350 the previous year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(DfE data for the year ending 31 March 2021) </a:t>
            </a:r>
            <a:endParaRPr lang="en-GB" sz="16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57617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245A7-CC57-4657-A4BF-81433EC654F3}"/>
              </a:ext>
            </a:extLst>
          </p:cNvPr>
          <p:cNvPicPr/>
          <p:nvPr/>
        </p:nvPicPr>
        <p:blipFill rotWithShape="1">
          <a:blip r:embed="rId2" cstate="print">
            <a:extLst>
              <a:ext uri="{28A0092B-C50C-407E-A947-70E740481C1C}">
                <a14:useLocalDpi xmlns:a14="http://schemas.microsoft.com/office/drawing/2010/main" val="0"/>
              </a:ext>
            </a:extLst>
          </a:blip>
          <a:srcRect l="11190" t="11424" r="58343" b="66319"/>
          <a:stretch/>
        </p:blipFill>
        <p:spPr bwMode="auto">
          <a:xfrm>
            <a:off x="8087361" y="4840831"/>
            <a:ext cx="3495040" cy="1436144"/>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p:txBody>
          <a:bodyPr/>
          <a:lstStyle/>
          <a:p>
            <a:r>
              <a:rPr lang="en-GB" dirty="0" smtClean="0"/>
              <a:t>Strengths in our LAs</a:t>
            </a:r>
            <a:endParaRPr lang="en-GB" dirty="0"/>
          </a:p>
        </p:txBody>
      </p:sp>
      <p:pic>
        <p:nvPicPr>
          <p:cNvPr id="6" name="Picture 5"/>
          <p:cNvPicPr>
            <a:picLocks noChangeAspect="1"/>
          </p:cNvPicPr>
          <p:nvPr/>
        </p:nvPicPr>
        <p:blipFill rotWithShape="1">
          <a:blip r:embed="rId3"/>
          <a:srcRect l="23556" t="29994" r="17411" b="21863"/>
          <a:stretch/>
        </p:blipFill>
        <p:spPr>
          <a:xfrm>
            <a:off x="1241947" y="1270000"/>
            <a:ext cx="10563367" cy="5743190"/>
          </a:xfrm>
          <a:prstGeom prst="rect">
            <a:avLst/>
          </a:prstGeom>
        </p:spPr>
      </p:pic>
    </p:spTree>
    <p:extLst>
      <p:ext uri="{BB962C8B-B14F-4D97-AF65-F5344CB8AC3E}">
        <p14:creationId xmlns:p14="http://schemas.microsoft.com/office/powerpoint/2010/main" val="3816491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a:xfrm>
            <a:off x="145071" y="282054"/>
            <a:ext cx="12178857" cy="1320800"/>
          </a:xfrm>
        </p:spPr>
        <p:txBody>
          <a:bodyPr/>
          <a:lstStyle/>
          <a:p>
            <a:r>
              <a:rPr lang="en-GB" dirty="0" smtClean="0"/>
              <a:t>Opportunities that we can address regionally</a:t>
            </a:r>
            <a:endParaRPr lang="en-GB" dirty="0"/>
          </a:p>
        </p:txBody>
      </p:sp>
      <p:pic>
        <p:nvPicPr>
          <p:cNvPr id="3" name="Picture 2"/>
          <p:cNvPicPr>
            <a:picLocks noChangeAspect="1"/>
          </p:cNvPicPr>
          <p:nvPr/>
        </p:nvPicPr>
        <p:blipFill rotWithShape="1">
          <a:blip r:embed="rId2"/>
          <a:srcRect l="23365" t="34221" r="22856" b="21934"/>
          <a:stretch/>
        </p:blipFill>
        <p:spPr>
          <a:xfrm>
            <a:off x="955343" y="1069503"/>
            <a:ext cx="11027392" cy="5993574"/>
          </a:xfrm>
          <a:prstGeom prst="rect">
            <a:avLst/>
          </a:prstGeom>
        </p:spPr>
      </p:pic>
    </p:spTree>
    <p:extLst>
      <p:ext uri="{BB962C8B-B14F-4D97-AF65-F5344CB8AC3E}">
        <p14:creationId xmlns:p14="http://schemas.microsoft.com/office/powerpoint/2010/main" val="27694961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p:txBody>
          <a:bodyPr/>
          <a:lstStyle/>
          <a:p>
            <a:r>
              <a:rPr lang="en-GB" dirty="0" smtClean="0"/>
              <a:t>Feedback from small group discussions</a:t>
            </a:r>
            <a:br>
              <a:rPr lang="en-GB" dirty="0" smtClean="0"/>
            </a:br>
            <a:r>
              <a:rPr lang="en-GB" dirty="0" smtClean="0"/>
              <a:t>One</a:t>
            </a:r>
            <a:r>
              <a:rPr lang="en-GB" dirty="0" smtClean="0"/>
              <a:t> key point that struck you….</a:t>
            </a:r>
            <a:endParaRPr lang="en-GB" dirty="0"/>
          </a:p>
        </p:txBody>
      </p:sp>
      <p:sp>
        <p:nvSpPr>
          <p:cNvPr id="3" name="Content Placeholder 2">
            <a:extLst>
              <a:ext uri="{FF2B5EF4-FFF2-40B4-BE49-F238E27FC236}">
                <a16:creationId xmlns:a16="http://schemas.microsoft.com/office/drawing/2014/main" id="{D4CEF053-17EF-4B4C-ACD2-C83E4818E190}"/>
              </a:ext>
            </a:extLst>
          </p:cNvPr>
          <p:cNvSpPr>
            <a:spLocks noGrp="1"/>
          </p:cNvSpPr>
          <p:nvPr>
            <p:ph idx="1"/>
          </p:nvPr>
        </p:nvSpPr>
        <p:spPr>
          <a:xfrm>
            <a:off x="677334" y="1780308"/>
            <a:ext cx="9117830" cy="4890655"/>
          </a:xfrm>
        </p:spPr>
        <p:txBody>
          <a:bodyPr>
            <a:normAutofit fontScale="92500" lnSpcReduction="20000"/>
          </a:bodyPr>
          <a:lstStyle/>
          <a:p>
            <a:pPr lvl="1"/>
            <a:r>
              <a:rPr lang="en-GB" dirty="0" smtClean="0"/>
              <a:t>There is an artificial transfer point for F&amp;F cases who then go on to become SG. LAs should be clearer what support was available post-SG order support, and 3 years are up</a:t>
            </a:r>
          </a:p>
          <a:p>
            <a:pPr lvl="1"/>
            <a:r>
              <a:rPr lang="en-GB" dirty="0"/>
              <a:t>The language we use </a:t>
            </a:r>
            <a:r>
              <a:rPr lang="en-GB" dirty="0" smtClean="0"/>
              <a:t>is inconsistent, continuity would be useful (kinship</a:t>
            </a:r>
            <a:r>
              <a:rPr lang="en-GB" dirty="0"/>
              <a:t>, SG, connected person)</a:t>
            </a:r>
          </a:p>
          <a:p>
            <a:pPr lvl="1"/>
            <a:r>
              <a:rPr lang="en-GB" dirty="0" smtClean="0"/>
              <a:t>LAs need to invest in SG practitioners to front load services otherwise we risk higher levels of breakdown and poorer outcomes and greater costs down the line</a:t>
            </a:r>
          </a:p>
          <a:p>
            <a:pPr lvl="1"/>
            <a:r>
              <a:rPr lang="en-GB" dirty="0" smtClean="0"/>
              <a:t>The increase </a:t>
            </a:r>
            <a:r>
              <a:rPr lang="en-GB" dirty="0"/>
              <a:t>in SGOs as against adoption as route to </a:t>
            </a:r>
            <a:r>
              <a:rPr lang="en-GB" dirty="0" smtClean="0"/>
              <a:t>permanence</a:t>
            </a:r>
            <a:r>
              <a:rPr lang="en-GB" dirty="0"/>
              <a:t> </a:t>
            </a:r>
            <a:r>
              <a:rPr lang="en-GB" dirty="0" smtClean="0"/>
              <a:t>is significant</a:t>
            </a:r>
          </a:p>
          <a:p>
            <a:pPr lvl="1"/>
            <a:r>
              <a:rPr lang="en-GB" dirty="0" smtClean="0"/>
              <a:t>There is a need to update the national means test. It currently doesn’t take into account extra costs associated with looking after children under SG</a:t>
            </a:r>
          </a:p>
          <a:p>
            <a:pPr lvl="1"/>
            <a:r>
              <a:rPr lang="en-GB" dirty="0" smtClean="0"/>
              <a:t>Practice and need will be variable across Las due to different sized Las, different demographics, but principles set nationally would be helpful</a:t>
            </a:r>
          </a:p>
          <a:p>
            <a:pPr lvl="1"/>
            <a:r>
              <a:rPr lang="en-GB" dirty="0" smtClean="0"/>
              <a:t>Improving consistency of support must be a key priority going forward</a:t>
            </a:r>
          </a:p>
          <a:p>
            <a:pPr lvl="1"/>
            <a:r>
              <a:rPr lang="en-GB" dirty="0"/>
              <a:t>S</a:t>
            </a:r>
            <a:r>
              <a:rPr lang="en-GB" dirty="0" smtClean="0"/>
              <a:t>imply </a:t>
            </a:r>
            <a:r>
              <a:rPr lang="en-GB" dirty="0"/>
              <a:t>putting contact numbers and emails on support </a:t>
            </a:r>
            <a:r>
              <a:rPr lang="en-GB" dirty="0" smtClean="0"/>
              <a:t>plans so it always easy for SGs to make contact with someone that can help </a:t>
            </a:r>
            <a:r>
              <a:rPr lang="en-GB" dirty="0"/>
              <a:t>- why did we not think of that</a:t>
            </a:r>
            <a:r>
              <a:rPr lang="en-GB" dirty="0" smtClean="0"/>
              <a:t>?</a:t>
            </a:r>
          </a:p>
          <a:p>
            <a:pPr lvl="1"/>
            <a:r>
              <a:rPr lang="en-GB" dirty="0" smtClean="0"/>
              <a:t>Protocol agreement between LAs could be useful so the new LA can take forward what is agreed in the SG support plan</a:t>
            </a:r>
          </a:p>
          <a:p>
            <a:pPr lvl="1"/>
            <a:r>
              <a:rPr lang="en-GB" dirty="0" smtClean="0"/>
              <a:t>Donna’s experience shocked us the whole system needs to be better joined up around Special Guardians - we need to get different services on board quickly – e.g. CAMHS, education, benefits, housing</a:t>
            </a:r>
            <a:endParaRPr lang="en-GB" dirty="0"/>
          </a:p>
        </p:txBody>
      </p:sp>
    </p:spTree>
    <p:extLst>
      <p:ext uri="{BB962C8B-B14F-4D97-AF65-F5344CB8AC3E}">
        <p14:creationId xmlns:p14="http://schemas.microsoft.com/office/powerpoint/2010/main" val="19161588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p:txBody>
          <a:bodyPr>
            <a:normAutofit fontScale="90000"/>
          </a:bodyPr>
          <a:lstStyle/>
          <a:p>
            <a:r>
              <a:rPr lang="en-GB" dirty="0" smtClean="0"/>
              <a:t>Feedback from small group discussions</a:t>
            </a:r>
            <a:br>
              <a:rPr lang="en-GB" dirty="0" smtClean="0"/>
            </a:br>
            <a:r>
              <a:rPr lang="en-GB" dirty="0" smtClean="0"/>
              <a:t>Areas where training or practice development may be useful</a:t>
            </a:r>
            <a:endParaRPr lang="en-GB" dirty="0"/>
          </a:p>
        </p:txBody>
      </p:sp>
      <p:sp>
        <p:nvSpPr>
          <p:cNvPr id="3" name="Content Placeholder 2">
            <a:extLst>
              <a:ext uri="{FF2B5EF4-FFF2-40B4-BE49-F238E27FC236}">
                <a16:creationId xmlns:a16="http://schemas.microsoft.com/office/drawing/2014/main" id="{D4CEF053-17EF-4B4C-ACD2-C83E4818E190}"/>
              </a:ext>
            </a:extLst>
          </p:cNvPr>
          <p:cNvSpPr>
            <a:spLocks noGrp="1"/>
          </p:cNvSpPr>
          <p:nvPr>
            <p:ph idx="1"/>
          </p:nvPr>
        </p:nvSpPr>
        <p:spPr>
          <a:xfrm>
            <a:off x="677334" y="2223654"/>
            <a:ext cx="9117830" cy="4447309"/>
          </a:xfrm>
        </p:spPr>
        <p:txBody>
          <a:bodyPr>
            <a:normAutofit/>
          </a:bodyPr>
          <a:lstStyle/>
          <a:p>
            <a:r>
              <a:rPr lang="en-GB" b="1" dirty="0" smtClean="0"/>
              <a:t>Finance and support - </a:t>
            </a:r>
            <a:r>
              <a:rPr lang="en-GB" dirty="0" smtClean="0"/>
              <a:t>Training and development of finance and support packages. These are variable in the different LAs. There is a strong need to </a:t>
            </a:r>
            <a:r>
              <a:rPr lang="en-GB" dirty="0"/>
              <a:t>support for kinship carers </a:t>
            </a:r>
            <a:r>
              <a:rPr lang="en-GB" dirty="0" smtClean="0"/>
              <a:t>on an ongoing basis following </a:t>
            </a:r>
            <a:r>
              <a:rPr lang="en-GB" dirty="0"/>
              <a:t>conclusion of care </a:t>
            </a:r>
            <a:r>
              <a:rPr lang="en-GB" dirty="0" smtClean="0"/>
              <a:t>proceedings, for example through a named </a:t>
            </a:r>
            <a:r>
              <a:rPr lang="en-GB" dirty="0"/>
              <a:t>person </a:t>
            </a:r>
            <a:r>
              <a:rPr lang="en-GB" dirty="0" smtClean="0"/>
              <a:t>that rings </a:t>
            </a:r>
            <a:r>
              <a:rPr lang="en-GB" dirty="0"/>
              <a:t>the SG when order granted, sending </a:t>
            </a:r>
            <a:r>
              <a:rPr lang="en-GB" dirty="0" smtClean="0"/>
              <a:t>SG </a:t>
            </a:r>
            <a:r>
              <a:rPr lang="en-GB" dirty="0"/>
              <a:t>applicants information including Kinship.org at the start of the process.</a:t>
            </a:r>
            <a:endParaRPr lang="en-GB" dirty="0"/>
          </a:p>
          <a:p>
            <a:r>
              <a:rPr lang="en-GB" b="1" dirty="0" smtClean="0"/>
              <a:t>Coproduction and voice - </a:t>
            </a:r>
            <a:r>
              <a:rPr lang="en-GB" dirty="0" smtClean="0"/>
              <a:t>Training that will enable us to understand each party’s experience (child, carer, birth parent, professionals)</a:t>
            </a:r>
          </a:p>
          <a:p>
            <a:r>
              <a:rPr lang="en-GB" b="1" dirty="0" smtClean="0"/>
              <a:t>Contact – </a:t>
            </a:r>
            <a:r>
              <a:rPr lang="en-GB" dirty="0" smtClean="0"/>
              <a:t>some LAs use highly-skilled support workers with mediation skills to deliver contact; contact for SG is different to adoption or fostering and practice needs to be further developed.  Our approach to contact also needs to be flexible, as what the court said many years ago might not reflect the child’s needs now.</a:t>
            </a:r>
          </a:p>
          <a:p>
            <a:r>
              <a:rPr lang="en-GB" b="1" dirty="0" smtClean="0"/>
              <a:t>Better join up – </a:t>
            </a:r>
            <a:r>
              <a:rPr lang="en-GB" dirty="0" smtClean="0"/>
              <a:t>There is a need for more </a:t>
            </a:r>
            <a:r>
              <a:rPr lang="en-GB" dirty="0"/>
              <a:t>consistency/communication between teams within </a:t>
            </a:r>
            <a:r>
              <a:rPr lang="en-GB" dirty="0" smtClean="0"/>
              <a:t>LAs </a:t>
            </a:r>
            <a:r>
              <a:rPr lang="en-GB" dirty="0"/>
              <a:t>re: SGO assessment and </a:t>
            </a:r>
            <a:r>
              <a:rPr lang="en-GB" dirty="0" smtClean="0"/>
              <a:t>support as well as with the wider system (education, health, housing, CAMHS, police etc.)</a:t>
            </a:r>
            <a:endParaRPr lang="en-GB" b="1" dirty="0" smtClean="0"/>
          </a:p>
        </p:txBody>
      </p:sp>
    </p:spTree>
    <p:extLst>
      <p:ext uri="{BB962C8B-B14F-4D97-AF65-F5344CB8AC3E}">
        <p14:creationId xmlns:p14="http://schemas.microsoft.com/office/powerpoint/2010/main" val="14065769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245A7-CC57-4657-A4BF-81433EC654F3}"/>
              </a:ext>
            </a:extLst>
          </p:cNvPr>
          <p:cNvPicPr/>
          <p:nvPr/>
        </p:nvPicPr>
        <p:blipFill rotWithShape="1">
          <a:blip r:embed="rId2" cstate="print">
            <a:extLst>
              <a:ext uri="{28A0092B-C50C-407E-A947-70E740481C1C}">
                <a14:useLocalDpi xmlns:a14="http://schemas.microsoft.com/office/drawing/2010/main" val="0"/>
              </a:ext>
            </a:extLst>
          </a:blip>
          <a:srcRect l="11190" t="11424" r="58343" b="66319"/>
          <a:stretch/>
        </p:blipFill>
        <p:spPr bwMode="auto">
          <a:xfrm>
            <a:off x="8087361" y="4840831"/>
            <a:ext cx="3495040" cy="1436144"/>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DCED666-4821-4FB6-BF2A-22679F15DF7B}"/>
              </a:ext>
            </a:extLst>
          </p:cNvPr>
          <p:cNvSpPr>
            <a:spLocks noGrp="1"/>
          </p:cNvSpPr>
          <p:nvPr>
            <p:ph type="title"/>
          </p:nvPr>
        </p:nvSpPr>
        <p:spPr/>
        <p:txBody>
          <a:bodyPr/>
          <a:lstStyle/>
          <a:p>
            <a:r>
              <a:rPr lang="en-GB" dirty="0" smtClean="0"/>
              <a:t>Closing and next steps</a:t>
            </a:r>
            <a:endParaRPr lang="en-GB" dirty="0"/>
          </a:p>
        </p:txBody>
      </p:sp>
      <p:sp>
        <p:nvSpPr>
          <p:cNvPr id="3" name="Content Placeholder 2">
            <a:extLst>
              <a:ext uri="{FF2B5EF4-FFF2-40B4-BE49-F238E27FC236}">
                <a16:creationId xmlns:a16="http://schemas.microsoft.com/office/drawing/2014/main" id="{D4CEF053-17EF-4B4C-ACD2-C83E4818E190}"/>
              </a:ext>
            </a:extLst>
          </p:cNvPr>
          <p:cNvSpPr>
            <a:spLocks noGrp="1"/>
          </p:cNvSpPr>
          <p:nvPr>
            <p:ph idx="1"/>
          </p:nvPr>
        </p:nvSpPr>
        <p:spPr>
          <a:xfrm>
            <a:off x="677334" y="1706881"/>
            <a:ext cx="8596668" cy="4334482"/>
          </a:xfrm>
        </p:spPr>
        <p:txBody>
          <a:bodyPr>
            <a:normAutofit/>
          </a:bodyPr>
          <a:lstStyle/>
          <a:p>
            <a:r>
              <a:rPr lang="en-GB" dirty="0"/>
              <a:t>Lorna </a:t>
            </a:r>
            <a:r>
              <a:rPr lang="en-GB" dirty="0" smtClean="0"/>
              <a:t>Hunt, Service </a:t>
            </a:r>
            <a:r>
              <a:rPr lang="en-GB" dirty="0"/>
              <a:t>director PACT and vice chair SE </a:t>
            </a:r>
            <a:r>
              <a:rPr lang="en-GB" dirty="0" smtClean="0"/>
              <a:t>ASGLB</a:t>
            </a:r>
          </a:p>
          <a:p>
            <a:pPr marL="0" indent="0">
              <a:buNone/>
            </a:pPr>
            <a:r>
              <a:rPr lang="en-GB" dirty="0"/>
              <a:t>W</a:t>
            </a:r>
            <a:r>
              <a:rPr lang="en-GB" dirty="0" smtClean="0"/>
              <a:t>e </a:t>
            </a:r>
            <a:r>
              <a:rPr lang="en-GB" dirty="0"/>
              <a:t>have secured £15K DfES funding matched by £15K form the SE sector led improvement programme. This is being used to:</a:t>
            </a:r>
          </a:p>
          <a:p>
            <a:pPr lvl="0"/>
            <a:r>
              <a:rPr lang="en-GB" dirty="0"/>
              <a:t>support this conference, </a:t>
            </a:r>
          </a:p>
          <a:p>
            <a:pPr lvl="0"/>
            <a:r>
              <a:rPr lang="en-GB" dirty="0" smtClean="0"/>
              <a:t>Provide 0.5 day support </a:t>
            </a:r>
            <a:r>
              <a:rPr lang="en-GB" dirty="0"/>
              <a:t>to all LAs to use tools and complete self assessment on their SG practice </a:t>
            </a:r>
            <a:r>
              <a:rPr lang="en-GB" dirty="0" smtClean="0"/>
              <a:t>by Mike Hall</a:t>
            </a:r>
            <a:endParaRPr lang="en-GB" dirty="0"/>
          </a:p>
          <a:p>
            <a:pPr lvl="0"/>
            <a:r>
              <a:rPr lang="en-GB" dirty="0"/>
              <a:t>deliver training/practice development in the Spring/Summer to address gaps and priorities identified through this conference and the self assessments</a:t>
            </a:r>
          </a:p>
          <a:p>
            <a:r>
              <a:rPr lang="en-GB" dirty="0"/>
              <a:t>Mike will be in touch with each LA to discuss the tool over </a:t>
            </a:r>
            <a:r>
              <a:rPr lang="en-GB" dirty="0" smtClean="0"/>
              <a:t>December/January</a:t>
            </a:r>
            <a:r>
              <a:rPr lang="en-GB" dirty="0"/>
              <a:t> </a:t>
            </a:r>
            <a:r>
              <a:rPr lang="en-GB" dirty="0" smtClean="0"/>
              <a:t>or you can contact him directly</a:t>
            </a:r>
            <a:endParaRPr lang="en-GB" dirty="0"/>
          </a:p>
        </p:txBody>
      </p:sp>
    </p:spTree>
    <p:extLst>
      <p:ext uri="{BB962C8B-B14F-4D97-AF65-F5344CB8AC3E}">
        <p14:creationId xmlns:p14="http://schemas.microsoft.com/office/powerpoint/2010/main" val="2121994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3D73-318E-41F1-BA4B-D94A25B9A5CA}"/>
              </a:ext>
            </a:extLst>
          </p:cNvPr>
          <p:cNvSpPr>
            <a:spLocks noGrp="1"/>
          </p:cNvSpPr>
          <p:nvPr>
            <p:ph type="title"/>
          </p:nvPr>
        </p:nvSpPr>
        <p:spPr>
          <a:xfrm>
            <a:off x="874421" y="604912"/>
            <a:ext cx="10832868" cy="5375264"/>
          </a:xfrm>
        </p:spPr>
        <p:txBody>
          <a:bodyPr anchor="t">
            <a:normAutofit fontScale="90000"/>
          </a:bodyPr>
          <a:lstStyle/>
          <a:p>
            <a:pPr>
              <a:lnSpc>
                <a:spcPct val="107000"/>
              </a:lnSpc>
              <a:spcAft>
                <a:spcPts val="800"/>
              </a:spcAft>
            </a:pPr>
            <a:r>
              <a:rPr lang="en-GB" sz="4000" b="1" dirty="0">
                <a:effectLst/>
                <a:latin typeface="Arial" panose="020B0604020202020204" pitchFamily="34" charset="0"/>
                <a:ea typeface="Calibri" panose="020F0502020204030204" pitchFamily="34" charset="0"/>
                <a:cs typeface="Arial" panose="020B0604020202020204" pitchFamily="34" charset="0"/>
              </a:rPr>
              <a:t>Growing body of kinship care research - high levels of needs of children and their carers</a:t>
            </a:r>
            <a:r>
              <a:rPr lang="en-GB" sz="2400" dirty="0">
                <a:effectLst/>
                <a:latin typeface="Calibri" panose="020F0502020204030204" pitchFamily="34" charset="0"/>
                <a:ea typeface="Calibri" panose="020F0502020204030204" pitchFamily="34" charset="0"/>
                <a:cs typeface="Times New Roman" panose="02020603050405020304" pitchFamily="18" charset="0"/>
              </a:rPr>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800" i="1" dirty="0">
                <a:effectLst/>
                <a:latin typeface="Arial" panose="020B0604020202020204" pitchFamily="34" charset="0"/>
                <a:ea typeface="Calibri" panose="020F0502020204030204" pitchFamily="34" charset="0"/>
                <a:cs typeface="Times New Roman" panose="02020603050405020304" pitchFamily="18" charset="0"/>
              </a:rPr>
              <a:t>Kinship Care: State of the Nation Survey</a:t>
            </a:r>
            <a:r>
              <a:rPr lang="en-GB" sz="2800" dirty="0">
                <a:effectLst/>
                <a:latin typeface="Arial" panose="020B0604020202020204" pitchFamily="34" charset="0"/>
                <a:ea typeface="Calibri" panose="020F0502020204030204" pitchFamily="34" charset="0"/>
                <a:cs typeface="Times New Roman" panose="02020603050405020304" pitchFamily="18" charset="0"/>
              </a:rPr>
              <a:t> 2021– 1,651 responses.   </a:t>
            </a:r>
            <a:r>
              <a:rPr lang="en-GB" sz="2400" dirty="0">
                <a:effectLst/>
                <a:latin typeface="Calibri" panose="020F0502020204030204" pitchFamily="34" charset="0"/>
                <a:ea typeface="Calibri" panose="020F0502020204030204" pitchFamily="34" charset="0"/>
                <a:cs typeface="Times New Roman" panose="02020603050405020304" pitchFamily="18" charset="0"/>
              </a:rPr>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800" b="1" dirty="0">
                <a:effectLst/>
                <a:latin typeface="Arial" panose="020B0604020202020204" pitchFamily="34" charset="0"/>
                <a:ea typeface="Calibri" panose="020F0502020204030204" pitchFamily="34" charset="0"/>
                <a:cs typeface="Times New Roman" panose="02020603050405020304" pitchFamily="18" charset="0"/>
              </a:rPr>
              <a:t>High rates of permanency </a:t>
            </a:r>
            <a:r>
              <a:rPr lang="en-GB" sz="2400" dirty="0">
                <a:effectLst/>
                <a:latin typeface="Calibri" panose="020F0502020204030204" pitchFamily="34" charset="0"/>
                <a:ea typeface="Calibri" panose="020F0502020204030204" pitchFamily="34" charset="0"/>
                <a:cs typeface="Times New Roman" panose="02020603050405020304" pitchFamily="18" charset="0"/>
              </a:rPr>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Arial" panose="020B0604020202020204" pitchFamily="34" charset="0"/>
                <a:ea typeface="Calibri" panose="020F0502020204030204" pitchFamily="34" charset="0"/>
                <a:cs typeface="Times New Roman" panose="02020603050405020304" pitchFamily="18" charset="0"/>
              </a:rPr>
              <a:t>96% of the carers believe the children will live with them permanently</a:t>
            </a:r>
            <a:r>
              <a:rPr lang="en-GB" sz="2400" dirty="0">
                <a:effectLst/>
                <a:latin typeface="Calibri" panose="020F0502020204030204" pitchFamily="34" charset="0"/>
                <a:ea typeface="Calibri" panose="020F0502020204030204" pitchFamily="34" charset="0"/>
                <a:cs typeface="Times New Roman" panose="02020603050405020304" pitchFamily="18" charset="0"/>
              </a:rPr>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800" dirty="0">
                <a:effectLst/>
                <a:latin typeface="Arial" panose="020B0604020202020204" pitchFamily="34" charset="0"/>
                <a:ea typeface="Calibri" panose="020F0502020204030204" pitchFamily="34" charset="0"/>
                <a:cs typeface="Times New Roman" panose="02020603050405020304" pitchFamily="18" charset="0"/>
              </a:rPr>
              <a:t>81% are planning to care for them into adulthood</a:t>
            </a:r>
            <a:br>
              <a:rPr lang="en-GB" sz="2800" dirty="0">
                <a:effectLst/>
                <a:latin typeface="Arial" panose="020B0604020202020204" pitchFamily="34" charset="0"/>
                <a:ea typeface="Calibri" panose="020F0502020204030204" pitchFamily="34" charset="0"/>
                <a:cs typeface="Times New Roman" panose="02020603050405020304" pitchFamily="18" charset="0"/>
              </a:rPr>
            </a:br>
            <a:r>
              <a:rPr lang="en-GB" sz="2800" dirty="0">
                <a:effectLst/>
                <a:latin typeface="Arial" panose="020B0604020202020204" pitchFamily="34" charset="0"/>
                <a:ea typeface="Calibri" panose="020F0502020204030204" pitchFamily="34" charset="0"/>
                <a:cs typeface="Times New Roman" panose="02020603050405020304" pitchFamily="18" charset="0"/>
              </a:rPr>
              <a:t>Only 2% said they didn’t expect the children to be living with them </a:t>
            </a:r>
            <a:br>
              <a:rPr lang="en-GB" sz="2800" dirty="0">
                <a:effectLst/>
                <a:latin typeface="Arial" panose="020B0604020202020204" pitchFamily="34" charset="0"/>
                <a:ea typeface="Calibri" panose="020F0502020204030204" pitchFamily="34" charset="0"/>
                <a:cs typeface="Times New Roman" panose="02020603050405020304" pitchFamily="18" charset="0"/>
              </a:rPr>
            </a:br>
            <a:r>
              <a:rPr lang="en-GB" sz="2800" dirty="0">
                <a:effectLst/>
                <a:latin typeface="Arial" panose="020B0604020202020204" pitchFamily="34" charset="0"/>
                <a:ea typeface="Calibri" panose="020F0502020204030204" pitchFamily="34" charset="0"/>
                <a:cs typeface="Times New Roman" panose="02020603050405020304" pitchFamily="18" charset="0"/>
              </a:rPr>
              <a:t>after the age of 18. </a:t>
            </a:r>
            <a:r>
              <a:rPr lang="en-GB" sz="2400" dirty="0">
                <a:effectLst/>
                <a:latin typeface="Calibri" panose="020F0502020204030204" pitchFamily="34" charset="0"/>
                <a:ea typeface="Calibri" panose="020F0502020204030204" pitchFamily="34" charset="0"/>
                <a:cs typeface="Times New Roman" panose="02020603050405020304" pitchFamily="18" charset="0"/>
              </a:rPr>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700" b="1" dirty="0">
                <a:latin typeface="Raleway Light" panose="020B0403030101060003" pitchFamily="34" charset="0"/>
                <a:ea typeface="Times New Roman" panose="02020603050405020304" pitchFamily="18" charset="0"/>
              </a:rPr>
              <a:t/>
            </a:r>
            <a:br>
              <a:rPr lang="en-GB" sz="2700" b="1" dirty="0">
                <a:latin typeface="Raleway Light" panose="020B0403030101060003" pitchFamily="34" charset="0"/>
                <a:ea typeface="Times New Roman" panose="02020603050405020304" pitchFamily="18" charset="0"/>
              </a:rPr>
            </a:br>
            <a:endParaRPr lang="en-GB" sz="2800" dirty="0">
              <a:latin typeface="Raleway" panose="020B0803030101060003" pitchFamily="34" charset="0"/>
            </a:endParaRPr>
          </a:p>
        </p:txBody>
      </p:sp>
      <p:pic>
        <p:nvPicPr>
          <p:cNvPr id="5" name="Picture 4" descr="Logo&#10;&#10;Description automatically generated">
            <a:extLst>
              <a:ext uri="{FF2B5EF4-FFF2-40B4-BE49-F238E27FC236}">
                <a16:creationId xmlns:a16="http://schemas.microsoft.com/office/drawing/2014/main" id="{C299F5A5-288D-AA48-A2A5-2E15098BDC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8852" y="5100137"/>
            <a:ext cx="1318437" cy="1318437"/>
          </a:xfrm>
          <a:prstGeom prst="rect">
            <a:avLst/>
          </a:prstGeom>
        </p:spPr>
      </p:pic>
      <p:sp>
        <p:nvSpPr>
          <p:cNvPr id="8" name="Title 1">
            <a:extLst>
              <a:ext uri="{FF2B5EF4-FFF2-40B4-BE49-F238E27FC236}">
                <a16:creationId xmlns:a16="http://schemas.microsoft.com/office/drawing/2014/main" id="{FF2954D2-1BC2-664A-817F-2E4DB55BD486}"/>
              </a:ext>
            </a:extLst>
          </p:cNvPr>
          <p:cNvSpPr txBox="1">
            <a:spLocks/>
          </p:cNvSpPr>
          <p:nvPr/>
        </p:nvSpPr>
        <p:spPr>
          <a:xfrm flipH="1">
            <a:off x="11317579" y="3629465"/>
            <a:ext cx="217929" cy="23705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endPar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a:spcAft>
                <a:spcPts val="1500"/>
              </a:spcAft>
            </a:pPr>
            <a:endParaRPr lang="en-GB"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1190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192C51-B764-4A9B-9587-5EF8B628B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77B25-A586-4EB9-B571-0D1B024C1B5F}"/>
              </a:ext>
            </a:extLst>
          </p:cNvPr>
          <p:cNvSpPr>
            <a:spLocks noGrp="1"/>
          </p:cNvSpPr>
          <p:nvPr>
            <p:ph type="title"/>
          </p:nvPr>
        </p:nvSpPr>
        <p:spPr>
          <a:xfrm>
            <a:off x="225083" y="422032"/>
            <a:ext cx="11479237" cy="1111494"/>
          </a:xfrm>
        </p:spPr>
        <p:txBody>
          <a:bodyPr>
            <a:normAutofit fontScale="90000"/>
          </a:bodyPr>
          <a:lstStyle/>
          <a:p>
            <a:r>
              <a:rPr lang="en-GB" sz="4000" dirty="0">
                <a:effectLst/>
                <a:latin typeface="Calibri" panose="020F0502020204030204" pitchFamily="34" charset="0"/>
                <a:ea typeface="Calibri" panose="020F0502020204030204" pitchFamily="34" charset="0"/>
                <a:cs typeface="Times New Roman" panose="02020603050405020304" pitchFamily="18" charset="0"/>
              </a:rPr>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r>
              <a:rPr lang="en-GB" sz="3600" b="1" dirty="0">
                <a:effectLst/>
                <a:latin typeface="Arial" panose="020B0604020202020204" pitchFamily="34" charset="0"/>
                <a:ea typeface="Calibri" panose="020F0502020204030204" pitchFamily="34" charset="0"/>
                <a:cs typeface="Times New Roman" panose="02020603050405020304" pitchFamily="18" charset="0"/>
              </a:rPr>
              <a:t>Kinship children have complex needs</a:t>
            </a:r>
            <a:br>
              <a:rPr lang="en-GB" sz="3600" b="1" dirty="0">
                <a:effectLst/>
                <a:latin typeface="Arial" panose="020B0604020202020204" pitchFamily="34" charset="0"/>
                <a:ea typeface="Calibri" panose="020F0502020204030204" pitchFamily="34" charset="0"/>
                <a:cs typeface="Times New Roman" panose="02020603050405020304" pitchFamily="18" charset="0"/>
              </a:rPr>
            </a:br>
            <a:r>
              <a:rPr lang="en-GB" sz="3600" b="1" dirty="0">
                <a:effectLst/>
                <a:latin typeface="Arial" panose="020B0604020202020204" pitchFamily="34" charset="0"/>
                <a:ea typeface="Calibri" panose="020F0502020204030204" pitchFamily="34" charset="0"/>
                <a:cs typeface="Times New Roman" panose="02020603050405020304" pitchFamily="18" charset="0"/>
              </a:rPr>
              <a:t>Kinship carers are more vulnerable</a:t>
            </a:r>
            <a:r>
              <a:rPr lang="en-GB" sz="4000" dirty="0">
                <a:effectLst/>
                <a:latin typeface="Calibri" panose="020F0502020204030204" pitchFamily="34" charset="0"/>
                <a:ea typeface="Calibri" panose="020F0502020204030204" pitchFamily="34" charset="0"/>
                <a:cs typeface="Times New Roman" panose="02020603050405020304" pitchFamily="18" charset="0"/>
              </a:rPr>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sz="4000" b="1" dirty="0">
              <a:latin typeface="Raleway" panose="020B0503030101060003" pitchFamily="34" charset="77"/>
            </a:endParaRPr>
          </a:p>
        </p:txBody>
      </p:sp>
      <p:sp>
        <p:nvSpPr>
          <p:cNvPr id="3" name="Content Placeholder 2">
            <a:extLst>
              <a:ext uri="{FF2B5EF4-FFF2-40B4-BE49-F238E27FC236}">
                <a16:creationId xmlns:a16="http://schemas.microsoft.com/office/drawing/2014/main" id="{3E51727D-723A-455E-BFD9-7C24CD1D0D06}"/>
              </a:ext>
            </a:extLst>
          </p:cNvPr>
          <p:cNvSpPr>
            <a:spLocks noGrp="1"/>
          </p:cNvSpPr>
          <p:nvPr>
            <p:ph idx="1"/>
          </p:nvPr>
        </p:nvSpPr>
        <p:spPr>
          <a:xfrm>
            <a:off x="323557" y="1533526"/>
            <a:ext cx="7579417" cy="4902443"/>
          </a:xfrm>
        </p:spPr>
        <p:txBody>
          <a:bodyPr>
            <a:noAutofit/>
          </a:bodyPr>
          <a:lstStyle/>
          <a:p>
            <a:pPr marL="0" lvl="0" indent="0">
              <a:lnSpc>
                <a:spcPct val="107000"/>
              </a:lnSpc>
              <a:buNone/>
            </a:pPr>
            <a:r>
              <a:rPr lang="en-GB" sz="2400" dirty="0">
                <a:effectLst/>
                <a:latin typeface="Arial" panose="020B0604020202020204" pitchFamily="34" charset="0"/>
                <a:ea typeface="Calibri" panose="020F0502020204030204" pitchFamily="34" charset="0"/>
                <a:cs typeface="Times New Roman" panose="02020603050405020304" pitchFamily="18" charset="0"/>
              </a:rPr>
              <a:t>62% have long-term physical and mental health needs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2400" dirty="0">
                <a:effectLst/>
                <a:latin typeface="Arial" panose="020B0604020202020204" pitchFamily="34" charset="0"/>
                <a:ea typeface="Calibri" panose="020F0502020204030204" pitchFamily="34" charset="0"/>
                <a:cs typeface="Times New Roman" panose="02020603050405020304" pitchFamily="18" charset="0"/>
              </a:rPr>
              <a:t>Of those with formal diagnosis, 40% had anxiety or depression, 38% behavioural issues, 38% attachment disorder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2400" dirty="0">
                <a:effectLst/>
                <a:latin typeface="Arial" panose="020B0604020202020204" pitchFamily="34" charset="0"/>
                <a:ea typeface="Calibri" panose="020F0502020204030204" pitchFamily="34" charset="0"/>
                <a:cs typeface="Times New Roman" panose="02020603050405020304" pitchFamily="18" charset="0"/>
              </a:rPr>
              <a:t>36% children in kinship care - 3x national average </a:t>
            </a:r>
            <a:r>
              <a:rPr lang="en-GB" sz="2400" dirty="0">
                <a:latin typeface="Arial" panose="020B0604020202020204" pitchFamily="34" charset="0"/>
                <a:ea typeface="Calibri" panose="020F0502020204030204" pitchFamily="34" charset="0"/>
                <a:cs typeface="Times New Roman" panose="02020603050405020304" pitchFamily="18" charset="0"/>
              </a:rPr>
              <a:t>-</a:t>
            </a:r>
            <a:r>
              <a:rPr lang="en-GB" sz="2400" dirty="0">
                <a:effectLst/>
                <a:latin typeface="Arial" panose="020B0604020202020204" pitchFamily="34" charset="0"/>
                <a:ea typeface="Calibri" panose="020F0502020204030204" pitchFamily="34" charset="0"/>
                <a:cs typeface="Times New Roman" panose="02020603050405020304" pitchFamily="18" charset="0"/>
              </a:rPr>
              <a:t> have special educational needs</a:t>
            </a:r>
          </a:p>
          <a:p>
            <a:pPr marL="0" indent="0">
              <a:lnSpc>
                <a:spcPct val="107000"/>
              </a:lnSpc>
              <a:spcAft>
                <a:spcPts val="800"/>
              </a:spcAft>
              <a:buNone/>
            </a:pPr>
            <a:r>
              <a:rPr lang="en-GB" sz="2400" dirty="0">
                <a:latin typeface="Arial" panose="020B0604020202020204" pitchFamily="34" charset="0"/>
                <a:ea typeface="Calibri" panose="020F0502020204030204" pitchFamily="34" charset="0"/>
                <a:cs typeface="Arial" panose="020B0604020202020204" pitchFamily="34" charset="0"/>
              </a:rPr>
              <a:t>A</a:t>
            </a:r>
            <a:r>
              <a:rPr lang="en-GB" sz="2400" dirty="0">
                <a:effectLst/>
                <a:latin typeface="Arial" panose="020B0604020202020204" pitchFamily="34" charset="0"/>
                <a:ea typeface="Calibri" panose="020F0502020204030204" pitchFamily="34" charset="0"/>
                <a:cs typeface="Arial" panose="020B0604020202020204" pitchFamily="34" charset="0"/>
              </a:rPr>
              <a:t>s a group, kinship carers are older, poorer and in worse health than any other raising children</a:t>
            </a:r>
          </a:p>
          <a:p>
            <a:pPr marL="0" indent="0">
              <a:lnSpc>
                <a:spcPct val="107000"/>
              </a:lnSpc>
              <a:spcAft>
                <a:spcPts val="800"/>
              </a:spcAft>
              <a:buNone/>
            </a:pPr>
            <a:r>
              <a:rPr lang="en-GB" sz="2400" dirty="0">
                <a:effectLst/>
                <a:latin typeface="Arial" panose="020B0604020202020204" pitchFamily="34" charset="0"/>
                <a:ea typeface="Calibri" panose="020F0502020204030204" pitchFamily="34" charset="0"/>
                <a:cs typeface="Arial" panose="020B0604020202020204" pitchFamily="34" charset="0"/>
              </a:rPr>
              <a:t>Survey found 39% </a:t>
            </a:r>
            <a:r>
              <a:rPr lang="en-GB" sz="2400" dirty="0">
                <a:latin typeface="Arial" panose="020B0604020202020204" pitchFamily="34" charset="0"/>
                <a:ea typeface="Calibri" panose="020F0502020204030204" pitchFamily="34" charset="0"/>
                <a:cs typeface="Arial" panose="020B0604020202020204" pitchFamily="34" charset="0"/>
              </a:rPr>
              <a:t>kinship carers </a:t>
            </a:r>
            <a:r>
              <a:rPr lang="en-GB" sz="2400" dirty="0">
                <a:effectLst/>
                <a:latin typeface="Arial" panose="020B0604020202020204" pitchFamily="34" charset="0"/>
                <a:ea typeface="Calibri" panose="020F0502020204030204" pitchFamily="34" charset="0"/>
                <a:cs typeface="Arial" panose="020B0604020202020204" pitchFamily="34" charset="0"/>
              </a:rPr>
              <a:t>have additional needs of their own </a:t>
            </a:r>
          </a:p>
          <a:p>
            <a:pPr marL="0" lvl="0" indent="0">
              <a:lnSpc>
                <a:spcPct val="107000"/>
              </a:lnSpc>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18A4B57-3AD6-BA49-8B8A-E51CE68EE8F6}"/>
              </a:ext>
            </a:extLst>
          </p:cNvPr>
          <p:cNvPicPr>
            <a:picLocks noChangeAspect="1"/>
          </p:cNvPicPr>
          <p:nvPr/>
        </p:nvPicPr>
        <p:blipFill rotWithShape="1">
          <a:blip r:embed="rId3"/>
          <a:srcRect r="28621"/>
          <a:stretch/>
        </p:blipFill>
        <p:spPr>
          <a:xfrm>
            <a:off x="7902974" y="0"/>
            <a:ext cx="4285977" cy="6858000"/>
          </a:xfrm>
          <a:prstGeom prst="rect">
            <a:avLst/>
          </a:prstGeom>
        </p:spPr>
      </p:pic>
    </p:spTree>
    <p:extLst>
      <p:ext uri="{BB962C8B-B14F-4D97-AF65-F5344CB8AC3E}">
        <p14:creationId xmlns:p14="http://schemas.microsoft.com/office/powerpoint/2010/main" val="3407176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3D73-318E-41F1-BA4B-D94A25B9A5CA}"/>
              </a:ext>
            </a:extLst>
          </p:cNvPr>
          <p:cNvSpPr>
            <a:spLocks noGrp="1"/>
          </p:cNvSpPr>
          <p:nvPr>
            <p:ph type="title"/>
          </p:nvPr>
        </p:nvSpPr>
        <p:spPr>
          <a:xfrm>
            <a:off x="570601" y="439426"/>
            <a:ext cx="11050797" cy="5964700"/>
          </a:xfrm>
        </p:spPr>
        <p:txBody>
          <a:bodyPr anchor="t">
            <a:normAutofit fontScale="90000"/>
          </a:bodyPr>
          <a:lstStyle/>
          <a:p>
            <a:pPr>
              <a:lnSpc>
                <a:spcPct val="107000"/>
              </a:lnSpc>
              <a:spcAft>
                <a:spcPts val="800"/>
              </a:spcAft>
            </a:pPr>
            <a:r>
              <a:rPr lang="en-GB" sz="3600" b="1" dirty="0">
                <a:effectLst/>
                <a:latin typeface="Arial" panose="020B0604020202020204" pitchFamily="34" charset="0"/>
                <a:ea typeface="Calibri" panose="020F0502020204030204" pitchFamily="34" charset="0"/>
                <a:cs typeface="Times New Roman" panose="02020603050405020304" pitchFamily="18" charset="0"/>
              </a:rPr>
              <a:t>Kinship carers aren’t getting the support they need</a:t>
            </a:r>
            <a:r>
              <a:rPr lang="en-GB" sz="2400" dirty="0">
                <a:effectLst/>
                <a:latin typeface="Calibri" panose="020F0502020204030204" pitchFamily="34" charset="0"/>
                <a:ea typeface="Calibri" panose="020F0502020204030204" pitchFamily="34" charset="0"/>
                <a:cs typeface="Times New Roman" panose="02020603050405020304" pitchFamily="18" charset="0"/>
              </a:rPr>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2700" dirty="0">
                <a:effectLst/>
                <a:latin typeface="Arial" panose="020B0604020202020204" pitchFamily="34" charset="0"/>
                <a:ea typeface="Calibri" panose="020F0502020204030204" pitchFamily="34" charset="0"/>
                <a:cs typeface="Times New Roman" panose="02020603050405020304" pitchFamily="18" charset="0"/>
              </a:rPr>
              <a:t>30% kinship carers say their children aren’t getting the support they need </a:t>
            </a:r>
            <a:r>
              <a:rPr lang="en-GB" sz="2700" dirty="0">
                <a:effectLst/>
                <a:latin typeface="Calibri" panose="020F0502020204030204" pitchFamily="34" charset="0"/>
                <a:ea typeface="Calibri" panose="020F0502020204030204" pitchFamily="34" charset="0"/>
                <a:cs typeface="Times New Roman" panose="02020603050405020304" pitchFamily="18" charset="0"/>
              </a:rPr>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GB" sz="2700" dirty="0">
                <a:effectLst/>
                <a:latin typeface="Calibri" panose="020F0502020204030204" pitchFamily="34" charset="0"/>
                <a:ea typeface="Calibri" panose="020F0502020204030204" pitchFamily="34" charset="0"/>
                <a:cs typeface="Times New Roman" panose="02020603050405020304" pitchFamily="18" charset="0"/>
              </a:rPr>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GB" sz="2700" dirty="0">
                <a:effectLst/>
                <a:latin typeface="Arial" panose="020B0604020202020204" pitchFamily="34" charset="0"/>
                <a:ea typeface="Calibri" panose="020F0502020204030204" pitchFamily="34" charset="0"/>
                <a:cs typeface="Times New Roman" panose="02020603050405020304" pitchFamily="18" charset="0"/>
              </a:rPr>
              <a:t>36% not getting a financial allowance from local authority</a:t>
            </a:r>
            <a:r>
              <a:rPr lang="en-GB" sz="2700" dirty="0">
                <a:effectLst/>
                <a:latin typeface="Calibri" panose="020F0502020204030204" pitchFamily="34" charset="0"/>
                <a:ea typeface="Calibri" panose="020F0502020204030204" pitchFamily="34" charset="0"/>
                <a:cs typeface="Times New Roman" panose="02020603050405020304" pitchFamily="18" charset="0"/>
              </a:rPr>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GB" sz="2700" dirty="0">
                <a:effectLst/>
                <a:latin typeface="Calibri" panose="020F0502020204030204" pitchFamily="34" charset="0"/>
                <a:ea typeface="Calibri" panose="020F0502020204030204" pitchFamily="34" charset="0"/>
                <a:cs typeface="Times New Roman" panose="02020603050405020304" pitchFamily="18" charset="0"/>
              </a:rPr>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GB" sz="2700" dirty="0">
                <a:effectLst/>
                <a:latin typeface="Arial" panose="020B0604020202020204" pitchFamily="34" charset="0"/>
                <a:ea typeface="Calibri" panose="020F0502020204030204" pitchFamily="34" charset="0"/>
                <a:cs typeface="Times New Roman" panose="02020603050405020304" pitchFamily="18" charset="0"/>
              </a:rPr>
              <a:t>12% had used a food bank in last year   </a:t>
            </a:r>
            <a:r>
              <a:rPr lang="en-GB" sz="2700" dirty="0">
                <a:effectLst/>
                <a:latin typeface="Calibri" panose="020F0502020204030204" pitchFamily="34" charset="0"/>
                <a:ea typeface="Calibri" panose="020F0502020204030204" pitchFamily="34" charset="0"/>
                <a:cs typeface="Times New Roman" panose="02020603050405020304" pitchFamily="18" charset="0"/>
              </a:rPr>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GB" sz="2700" dirty="0">
                <a:effectLst/>
                <a:latin typeface="Calibri" panose="020F0502020204030204" pitchFamily="34" charset="0"/>
                <a:ea typeface="Calibri" panose="020F0502020204030204" pitchFamily="34" charset="0"/>
                <a:cs typeface="Times New Roman" panose="02020603050405020304" pitchFamily="18" charset="0"/>
              </a:rPr>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GB" sz="2700" dirty="0">
                <a:effectLst/>
                <a:latin typeface="Arial" panose="020B0604020202020204" pitchFamily="34" charset="0"/>
                <a:ea typeface="Calibri" panose="020F0502020204030204" pitchFamily="34" charset="0"/>
                <a:cs typeface="Times New Roman" panose="02020603050405020304" pitchFamily="18" charset="0"/>
              </a:rPr>
              <a:t>70% said they’re not getting support they need from local authority </a:t>
            </a:r>
            <a:r>
              <a:rPr lang="en-GB" sz="2700" i="1" dirty="0">
                <a:effectLst/>
                <a:latin typeface="Arial" panose="020B0604020202020204" pitchFamily="34" charset="0"/>
                <a:ea typeface="Calibri" panose="020F0502020204030204" pitchFamily="34" charset="0"/>
                <a:cs typeface="Times New Roman" panose="02020603050405020304" pitchFamily="18" charset="0"/>
              </a:rPr>
              <a:t>(but…signs of improvement from 82% last year)</a:t>
            </a:r>
            <a:r>
              <a:rPr lang="en-GB" sz="2700" i="1" dirty="0">
                <a:effectLst/>
                <a:latin typeface="Calibri" panose="020F0502020204030204" pitchFamily="34" charset="0"/>
                <a:ea typeface="Calibri" panose="020F0502020204030204" pitchFamily="34" charset="0"/>
                <a:cs typeface="Times New Roman" panose="02020603050405020304" pitchFamily="18" charset="0"/>
              </a:rPr>
              <a:t/>
            </a:r>
            <a:br>
              <a:rPr lang="en-GB" sz="2700" i="1" dirty="0">
                <a:effectLst/>
                <a:latin typeface="Calibri" panose="020F0502020204030204" pitchFamily="34" charset="0"/>
                <a:ea typeface="Calibri" panose="020F0502020204030204" pitchFamily="34" charset="0"/>
                <a:cs typeface="Times New Roman" panose="02020603050405020304" pitchFamily="18" charset="0"/>
              </a:rPr>
            </a:br>
            <a:r>
              <a:rPr lang="en-GB" sz="2700" dirty="0">
                <a:effectLst/>
                <a:latin typeface="Calibri" panose="020F0502020204030204" pitchFamily="34" charset="0"/>
                <a:ea typeface="Calibri" panose="020F0502020204030204" pitchFamily="34" charset="0"/>
                <a:cs typeface="Times New Roman" panose="02020603050405020304" pitchFamily="18" charset="0"/>
              </a:rPr>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GB" sz="2700" dirty="0">
                <a:effectLst/>
                <a:latin typeface="Arial" panose="020B0604020202020204" pitchFamily="34" charset="0"/>
                <a:ea typeface="Calibri" panose="020F0502020204030204" pitchFamily="34" charset="0"/>
                <a:cs typeface="Times New Roman" panose="02020603050405020304" pitchFamily="18" charset="0"/>
              </a:rPr>
              <a:t>26% had experienced child on carer violence </a:t>
            </a:r>
            <a:br>
              <a:rPr lang="en-GB" sz="2700" dirty="0">
                <a:effectLst/>
                <a:latin typeface="Arial" panose="020B0604020202020204" pitchFamily="34" charset="0"/>
                <a:ea typeface="Calibri" panose="020F0502020204030204" pitchFamily="34" charset="0"/>
                <a:cs typeface="Times New Roman" panose="02020603050405020304" pitchFamily="18" charset="0"/>
              </a:rPr>
            </a:br>
            <a:r>
              <a:rPr lang="en-GB" sz="2700" dirty="0">
                <a:effectLst/>
                <a:latin typeface="Calibri" panose="020F0502020204030204" pitchFamily="34" charset="0"/>
                <a:ea typeface="Calibri" panose="020F0502020204030204" pitchFamily="34" charset="0"/>
                <a:cs typeface="Times New Roman" panose="02020603050405020304" pitchFamily="18" charset="0"/>
              </a:rPr>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GB" sz="2700" dirty="0">
                <a:effectLst/>
                <a:latin typeface="Arial" panose="020B0604020202020204" pitchFamily="34" charset="0"/>
                <a:ea typeface="Calibri" panose="020F0502020204030204" pitchFamily="34" charset="0"/>
                <a:cs typeface="Times New Roman" panose="02020603050405020304" pitchFamily="18" charset="0"/>
              </a:rPr>
              <a:t>11% are getting support with contact and family relationships;</a:t>
            </a:r>
            <a:r>
              <a:rPr lang="en-GB" sz="2700" dirty="0">
                <a:latin typeface="Arial" panose="020B0604020202020204" pitchFamily="34" charset="0"/>
                <a:ea typeface="Calibri" panose="020F0502020204030204" pitchFamily="34" charset="0"/>
                <a:cs typeface="Times New Roman" panose="02020603050405020304" pitchFamily="18" charset="0"/>
              </a:rPr>
              <a:t> </a:t>
            </a:r>
            <a:r>
              <a:rPr lang="en-GB" sz="2700" dirty="0">
                <a:effectLst/>
                <a:latin typeface="Arial" panose="020B0604020202020204" pitchFamily="34" charset="0"/>
                <a:ea typeface="Calibri" panose="020F0502020204030204" pitchFamily="34" charset="0"/>
                <a:cs typeface="Times New Roman" panose="02020603050405020304" pitchFamily="18" charset="0"/>
              </a:rPr>
              <a:t>23% </a:t>
            </a:r>
            <a:br>
              <a:rPr lang="en-GB" sz="2700" dirty="0">
                <a:effectLst/>
                <a:latin typeface="Arial" panose="020B0604020202020204" pitchFamily="34" charset="0"/>
                <a:ea typeface="Calibri" panose="020F0502020204030204" pitchFamily="34" charset="0"/>
                <a:cs typeface="Times New Roman" panose="02020603050405020304" pitchFamily="18" charset="0"/>
              </a:rPr>
            </a:br>
            <a:r>
              <a:rPr lang="en-GB" sz="2700" dirty="0">
                <a:effectLst/>
                <a:latin typeface="Arial" panose="020B0604020202020204" pitchFamily="34" charset="0"/>
                <a:ea typeface="Calibri" panose="020F0502020204030204" pitchFamily="34" charset="0"/>
                <a:cs typeface="Times New Roman" panose="02020603050405020304" pitchFamily="18" charset="0"/>
              </a:rPr>
              <a:t>want support but don’t get it. </a:t>
            </a:r>
            <a:r>
              <a:rPr lang="en-GB" sz="2700" dirty="0">
                <a:effectLst/>
                <a:latin typeface="Calibri" panose="020F0502020204030204" pitchFamily="34" charset="0"/>
                <a:ea typeface="Calibri" panose="020F0502020204030204" pitchFamily="34" charset="0"/>
                <a:cs typeface="Times New Roman" panose="02020603050405020304" pitchFamily="18" charset="0"/>
              </a:rPr>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endParaRPr lang="en-GB" sz="2700" dirty="0">
              <a:latin typeface="Raleway" panose="020B0803030101060003" pitchFamily="34" charset="0"/>
            </a:endParaRPr>
          </a:p>
        </p:txBody>
      </p:sp>
      <p:pic>
        <p:nvPicPr>
          <p:cNvPr id="5" name="Picture 4" descr="Logo&#10;&#10;Description automatically generated">
            <a:extLst>
              <a:ext uri="{FF2B5EF4-FFF2-40B4-BE49-F238E27FC236}">
                <a16:creationId xmlns:a16="http://schemas.microsoft.com/office/drawing/2014/main" id="{C299F5A5-288D-AA48-A2A5-2E15098BDC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8852" y="5100137"/>
            <a:ext cx="1318437" cy="1318437"/>
          </a:xfrm>
          <a:prstGeom prst="rect">
            <a:avLst/>
          </a:prstGeom>
        </p:spPr>
      </p:pic>
      <p:sp>
        <p:nvSpPr>
          <p:cNvPr id="8" name="Title 1">
            <a:extLst>
              <a:ext uri="{FF2B5EF4-FFF2-40B4-BE49-F238E27FC236}">
                <a16:creationId xmlns:a16="http://schemas.microsoft.com/office/drawing/2014/main" id="{FF2954D2-1BC2-664A-817F-2E4DB55BD486}"/>
              </a:ext>
            </a:extLst>
          </p:cNvPr>
          <p:cNvSpPr txBox="1">
            <a:spLocks/>
          </p:cNvSpPr>
          <p:nvPr/>
        </p:nvSpPr>
        <p:spPr>
          <a:xfrm flipH="1">
            <a:off x="11317579" y="3629465"/>
            <a:ext cx="217929" cy="23705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endPar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a:spcAft>
                <a:spcPts val="1500"/>
              </a:spcAft>
            </a:pPr>
            <a:endParaRPr lang="en-GB"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5939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3D73-318E-41F1-BA4B-D94A25B9A5CA}"/>
              </a:ext>
            </a:extLst>
          </p:cNvPr>
          <p:cNvSpPr>
            <a:spLocks noGrp="1"/>
          </p:cNvSpPr>
          <p:nvPr>
            <p:ph type="title"/>
          </p:nvPr>
        </p:nvSpPr>
        <p:spPr>
          <a:xfrm>
            <a:off x="570601" y="439426"/>
            <a:ext cx="10575197" cy="5964700"/>
          </a:xfrm>
        </p:spPr>
        <p:txBody>
          <a:bodyPr anchor="t">
            <a:normAutofit fontScale="90000"/>
          </a:bodyPr>
          <a:lstStyle/>
          <a:p>
            <a:pPr>
              <a:lnSpc>
                <a:spcPct val="107000"/>
              </a:lnSpc>
              <a:spcAft>
                <a:spcPts val="2250"/>
              </a:spcAft>
            </a:pPr>
            <a:r>
              <a:rPr lang="en-GB" sz="31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Adoption Support Fund </a:t>
            </a:r>
            <a:r>
              <a:rPr lang="en-GB" sz="1800" dirty="0">
                <a:effectLst/>
                <a:latin typeface="Arial" panose="020B0604020202020204" pitchFamily="34" charset="0"/>
                <a:ea typeface="Calibri" panose="020F0502020204030204" pitchFamily="34" charset="0"/>
                <a:cs typeface="Arial" panose="020B0604020202020204" pitchFamily="34" charset="0"/>
              </a:rPr>
              <a:t/>
            </a:r>
            <a:br>
              <a:rPr lang="en-GB" sz="1800" dirty="0">
                <a:effectLst/>
                <a:latin typeface="Arial" panose="020B0604020202020204" pitchFamily="34" charset="0"/>
                <a:ea typeface="Calibri" panose="020F0502020204030204" pitchFamily="34" charset="0"/>
                <a:cs typeface="Arial" panose="020B0604020202020204" pitchFamily="34" charset="0"/>
              </a:rPr>
            </a:br>
            <a:r>
              <a:rPr lang="en-GB" sz="1800" dirty="0">
                <a:effectLst/>
                <a:latin typeface="Arial" panose="020B0604020202020204" pitchFamily="34" charset="0"/>
                <a:ea typeface="Calibri" panose="020F0502020204030204" pitchFamily="34" charset="0"/>
                <a:cs typeface="Arial" panose="020B0604020202020204" pitchFamily="34" charset="0"/>
              </a:rPr>
              <a:t/>
            </a:r>
            <a:br>
              <a:rPr lang="en-GB" sz="1800" dirty="0">
                <a:effectLst/>
                <a:latin typeface="Arial" panose="020B0604020202020204" pitchFamily="34" charset="0"/>
                <a:ea typeface="Calibri" panose="020F0502020204030204" pitchFamily="34" charset="0"/>
                <a:cs typeface="Arial" panose="020B0604020202020204" pitchFamily="34" charset="0"/>
              </a:rPr>
            </a:br>
            <a:r>
              <a:rPr lang="en-GB" sz="2700" dirty="0">
                <a:effectLst/>
                <a:latin typeface="Arial" panose="020B0604020202020204" pitchFamily="34" charset="0"/>
                <a:ea typeface="Calibri" panose="020F0502020204030204" pitchFamily="34" charset="0"/>
                <a:cs typeface="Arial" panose="020B0604020202020204" pitchFamily="34" charset="0"/>
              </a:rPr>
              <a:t>ASF open to some children with SGOs since 2016</a:t>
            </a:r>
            <a:br>
              <a:rPr lang="en-GB" sz="2700" dirty="0">
                <a:effectLst/>
                <a:latin typeface="Arial" panose="020B0604020202020204" pitchFamily="34" charset="0"/>
                <a:ea typeface="Calibri" panose="020F0502020204030204" pitchFamily="34" charset="0"/>
                <a:cs typeface="Arial" panose="020B0604020202020204" pitchFamily="34" charset="0"/>
              </a:rPr>
            </a:br>
            <a:r>
              <a:rPr lang="en-GB" sz="2700" dirty="0">
                <a:effectLst/>
                <a:latin typeface="Arial" panose="020B0604020202020204" pitchFamily="34" charset="0"/>
                <a:ea typeface="Calibri" panose="020F0502020204030204" pitchFamily="34" charset="0"/>
                <a:cs typeface="Arial" panose="020B0604020202020204" pitchFamily="34" charset="0"/>
              </a:rPr>
              <a:t/>
            </a:r>
            <a:br>
              <a:rPr lang="en-GB" sz="2700" dirty="0">
                <a:effectLst/>
                <a:latin typeface="Arial" panose="020B0604020202020204" pitchFamily="34" charset="0"/>
                <a:ea typeface="Calibri" panose="020F0502020204030204" pitchFamily="34" charset="0"/>
                <a:cs typeface="Arial" panose="020B0604020202020204" pitchFamily="34" charset="0"/>
              </a:rPr>
            </a:br>
            <a:r>
              <a:rPr lang="en-GB" sz="2700" dirty="0">
                <a:effectLst/>
                <a:latin typeface="Arial" panose="020B0604020202020204" pitchFamily="34" charset="0"/>
                <a:ea typeface="Times New Roman" panose="02020603050405020304" pitchFamily="18" charset="0"/>
                <a:cs typeface="Arial" panose="020B0604020202020204" pitchFamily="34" charset="0"/>
              </a:rPr>
              <a:t>2021 – 15% applications to ASF for children on SGO </a:t>
            </a:r>
            <a:r>
              <a:rPr lang="en-GB" sz="2700" dirty="0">
                <a:effectLst/>
                <a:latin typeface="Arial" panose="020B0604020202020204" pitchFamily="34" charset="0"/>
                <a:ea typeface="Calibri" panose="020F0502020204030204" pitchFamily="34" charset="0"/>
                <a:cs typeface="Arial" panose="020B0604020202020204" pitchFamily="34" charset="0"/>
              </a:rPr>
              <a:t/>
            </a:r>
            <a:br>
              <a:rPr lang="en-GB" sz="2700" dirty="0">
                <a:effectLst/>
                <a:latin typeface="Arial" panose="020B0604020202020204" pitchFamily="34" charset="0"/>
                <a:ea typeface="Calibri" panose="020F0502020204030204" pitchFamily="34" charset="0"/>
                <a:cs typeface="Arial" panose="020B0604020202020204" pitchFamily="34" charset="0"/>
              </a:rPr>
            </a:br>
            <a:r>
              <a:rPr lang="en-GB" sz="2700" dirty="0">
                <a:effectLst/>
                <a:latin typeface="Arial" panose="020B0604020202020204" pitchFamily="34" charset="0"/>
                <a:ea typeface="Calibri" panose="020F0502020204030204" pitchFamily="34" charset="0"/>
                <a:cs typeface="Arial" panose="020B0604020202020204" pitchFamily="34" charset="0"/>
              </a:rPr>
              <a:t/>
            </a:r>
            <a:br>
              <a:rPr lang="en-GB" sz="2700" dirty="0">
                <a:effectLst/>
                <a:latin typeface="Arial" panose="020B0604020202020204" pitchFamily="34" charset="0"/>
                <a:ea typeface="Calibri" panose="020F0502020204030204" pitchFamily="34" charset="0"/>
                <a:cs typeface="Arial" panose="020B0604020202020204" pitchFamily="34" charset="0"/>
              </a:rPr>
            </a:br>
            <a:r>
              <a:rPr lang="en-GB" sz="2700" i="1" dirty="0">
                <a:effectLst/>
                <a:latin typeface="Arial" panose="020B0604020202020204" pitchFamily="34" charset="0"/>
                <a:ea typeface="Calibri" panose="020F0502020204030204" pitchFamily="34" charset="0"/>
                <a:cs typeface="Arial" panose="020B0604020202020204" pitchFamily="34" charset="0"/>
              </a:rPr>
              <a:t>things are improving slowly… </a:t>
            </a:r>
            <a:br>
              <a:rPr lang="en-GB" sz="2700" i="1" dirty="0">
                <a:effectLst/>
                <a:latin typeface="Arial" panose="020B0604020202020204" pitchFamily="34" charset="0"/>
                <a:ea typeface="Calibri" panose="020F0502020204030204" pitchFamily="34" charset="0"/>
                <a:cs typeface="Arial" panose="020B0604020202020204" pitchFamily="34" charset="0"/>
              </a:rPr>
            </a:br>
            <a:r>
              <a:rPr lang="en-GB" sz="2700" i="1" dirty="0">
                <a:effectLst/>
                <a:latin typeface="Arial" panose="020B0604020202020204" pitchFamily="34" charset="0"/>
                <a:ea typeface="Calibri" panose="020F0502020204030204" pitchFamily="34" charset="0"/>
                <a:cs typeface="Arial" panose="020B0604020202020204" pitchFamily="34" charset="0"/>
              </a:rPr>
              <a:t/>
            </a:r>
            <a:br>
              <a:rPr lang="en-GB" sz="2700" i="1" dirty="0">
                <a:effectLst/>
                <a:latin typeface="Arial" panose="020B0604020202020204" pitchFamily="34" charset="0"/>
                <a:ea typeface="Calibri" panose="020F0502020204030204" pitchFamily="34" charset="0"/>
                <a:cs typeface="Arial" panose="020B0604020202020204" pitchFamily="34" charset="0"/>
              </a:rPr>
            </a:br>
            <a:r>
              <a:rPr lang="en-GB" sz="2700" dirty="0">
                <a:effectLst/>
                <a:latin typeface="Arial" panose="020B0604020202020204" pitchFamily="34" charset="0"/>
                <a:ea typeface="Times New Roman" panose="02020603050405020304" pitchFamily="18" charset="0"/>
                <a:cs typeface="Arial" panose="020B0604020202020204" pitchFamily="34" charset="0"/>
              </a:rPr>
              <a:t>2019 – 9.4% approved applications to ASF were for children on SGO (3,619 applications, average funding of £3,033)</a:t>
            </a:r>
            <a:br>
              <a:rPr lang="en-GB" sz="2700" dirty="0">
                <a:effectLst/>
                <a:latin typeface="Arial" panose="020B0604020202020204" pitchFamily="34" charset="0"/>
                <a:ea typeface="Times New Roman" panose="02020603050405020304" pitchFamily="18" charset="0"/>
                <a:cs typeface="Arial" panose="020B0604020202020204" pitchFamily="34" charset="0"/>
              </a:rPr>
            </a:br>
            <a:r>
              <a:rPr lang="en-GB" sz="2700" dirty="0">
                <a:effectLst/>
                <a:latin typeface="Arial" panose="020B0604020202020204" pitchFamily="34" charset="0"/>
                <a:ea typeface="Times New Roman" panose="02020603050405020304" pitchFamily="18" charset="0"/>
                <a:cs typeface="Arial" panose="020B0604020202020204" pitchFamily="34" charset="0"/>
              </a:rPr>
              <a:t/>
            </a:r>
            <a:br>
              <a:rPr lang="en-GB" sz="2700" dirty="0">
                <a:effectLst/>
                <a:latin typeface="Arial" panose="020B0604020202020204" pitchFamily="34" charset="0"/>
                <a:ea typeface="Times New Roman" panose="02020603050405020304" pitchFamily="18" charset="0"/>
                <a:cs typeface="Arial" panose="020B0604020202020204" pitchFamily="34" charset="0"/>
              </a:rPr>
            </a:br>
            <a:r>
              <a:rPr lang="en-GB" sz="2700" i="1" dirty="0">
                <a:latin typeface="Arial" panose="020B0604020202020204" pitchFamily="34" charset="0"/>
                <a:ea typeface="Times New Roman" panose="02020603050405020304" pitchFamily="18" charset="0"/>
                <a:cs typeface="Arial" panose="020B0604020202020204" pitchFamily="34" charset="0"/>
              </a:rPr>
              <a:t>changes to the ASF during the pandemic had a positive impact</a:t>
            </a:r>
            <a:br>
              <a:rPr lang="en-GB" sz="2700" i="1" dirty="0">
                <a:latin typeface="Arial" panose="020B0604020202020204" pitchFamily="34" charset="0"/>
                <a:ea typeface="Times New Roman" panose="02020603050405020304" pitchFamily="18" charset="0"/>
                <a:cs typeface="Arial" panose="020B0604020202020204" pitchFamily="34" charset="0"/>
              </a:rPr>
            </a:br>
            <a:r>
              <a:rPr lang="en-GB" sz="2700" i="1" dirty="0">
                <a:effectLst/>
                <a:latin typeface="Arial" panose="020B0604020202020204" pitchFamily="34" charset="0"/>
                <a:ea typeface="Calibri" panose="020F0502020204030204" pitchFamily="34" charset="0"/>
                <a:cs typeface="Arial" panose="020B0604020202020204" pitchFamily="34" charset="0"/>
              </a:rPr>
              <a:t/>
            </a:r>
            <a:br>
              <a:rPr lang="en-GB" sz="2700" i="1" dirty="0">
                <a:effectLst/>
                <a:latin typeface="Arial" panose="020B0604020202020204" pitchFamily="34" charset="0"/>
                <a:ea typeface="Calibri" panose="020F0502020204030204" pitchFamily="34" charset="0"/>
                <a:cs typeface="Arial" panose="020B0604020202020204" pitchFamily="34" charset="0"/>
              </a:rPr>
            </a:br>
            <a:r>
              <a:rPr lang="en-GB" sz="2700" dirty="0">
                <a:effectLst/>
                <a:latin typeface="Arial" panose="020B0604020202020204" pitchFamily="34" charset="0"/>
                <a:ea typeface="Calibri" panose="020F0502020204030204" pitchFamily="34" charset="0"/>
                <a:cs typeface="Arial" panose="020B0604020202020204" pitchFamily="34" charset="0"/>
              </a:rPr>
              <a:t>ASF </a:t>
            </a:r>
            <a:r>
              <a:rPr lang="en-GB" sz="2700" dirty="0">
                <a:effectLst/>
                <a:latin typeface="Arial" panose="020B0604020202020204" pitchFamily="34" charset="0"/>
                <a:ea typeface="Times New Roman" panose="02020603050405020304" pitchFamily="18" charset="0"/>
                <a:cs typeface="Arial" panose="020B0604020202020204" pitchFamily="34" charset="0"/>
              </a:rPr>
              <a:t>Covid-19 scheme - one-third of the 23,000 families supported were those raising children under SGO </a:t>
            </a:r>
            <a:r>
              <a:rPr lang="en-GB" sz="1800" dirty="0">
                <a:effectLst/>
                <a:latin typeface="Arial" panose="020B0604020202020204" pitchFamily="34" charset="0"/>
                <a:ea typeface="Calibri" panose="020F0502020204030204" pitchFamily="34" charset="0"/>
                <a:cs typeface="Arial" panose="020B0604020202020204" pitchFamily="34" charset="0"/>
              </a:rPr>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C299F5A5-288D-AA48-A2A5-2E15098BDC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8852" y="5100137"/>
            <a:ext cx="1318437" cy="1318437"/>
          </a:xfrm>
          <a:prstGeom prst="rect">
            <a:avLst/>
          </a:prstGeom>
        </p:spPr>
      </p:pic>
      <p:sp>
        <p:nvSpPr>
          <p:cNvPr id="8" name="Title 1">
            <a:extLst>
              <a:ext uri="{FF2B5EF4-FFF2-40B4-BE49-F238E27FC236}">
                <a16:creationId xmlns:a16="http://schemas.microsoft.com/office/drawing/2014/main" id="{FF2954D2-1BC2-664A-817F-2E4DB55BD486}"/>
              </a:ext>
            </a:extLst>
          </p:cNvPr>
          <p:cNvSpPr txBox="1">
            <a:spLocks/>
          </p:cNvSpPr>
          <p:nvPr/>
        </p:nvSpPr>
        <p:spPr>
          <a:xfrm flipH="1">
            <a:off x="11317579" y="3629465"/>
            <a:ext cx="217929" cy="237052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500"/>
              </a:spcAft>
            </a:pPr>
            <a:endParaRPr lang="en-GB" sz="2800" b="1" dirty="0">
              <a:solidFill>
                <a:srgbClr val="0B0C0C"/>
              </a:solidFill>
              <a:effectLst/>
              <a:latin typeface="Arial" panose="020B0604020202020204" pitchFamily="34" charset="0"/>
              <a:ea typeface="Calibri" panose="020F0502020204030204" pitchFamily="34" charset="0"/>
              <a:cs typeface="Arial" panose="020B0604020202020204" pitchFamily="34" charset="0"/>
            </a:endParaRPr>
          </a:p>
          <a:p>
            <a:pPr>
              <a:spcAft>
                <a:spcPts val="1500"/>
              </a:spcAft>
            </a:pPr>
            <a:endParaRPr lang="en-GB"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1288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D416A84F43A742A0D587976290BC82" ma:contentTypeVersion="9" ma:contentTypeDescription="Create a new document." ma:contentTypeScope="" ma:versionID="f2c33d00b0dcf02b5d03c61bf75bf960">
  <xsd:schema xmlns:xsd="http://www.w3.org/2001/XMLSchema" xmlns:xs="http://www.w3.org/2001/XMLSchema" xmlns:p="http://schemas.microsoft.com/office/2006/metadata/properties" xmlns:ns3="195069b7-571d-4c8b-8765-aacf26914fe1" targetNamespace="http://schemas.microsoft.com/office/2006/metadata/properties" ma:root="true" ma:fieldsID="6b234813c91a9403085419bae2b37263" ns3:_="">
    <xsd:import namespace="195069b7-571d-4c8b-8765-aacf26914fe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069b7-571d-4c8b-8765-aacf26914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FB7338-81CC-45F9-A7DD-E178624677DD}">
  <ds:schemaRefs>
    <ds:schemaRef ds:uri="http://schemas.microsoft.com/office/2006/documentManagement/types"/>
    <ds:schemaRef ds:uri="http://purl.org/dc/elements/1.1/"/>
    <ds:schemaRef ds:uri="http://purl.org/dc/dcmitype/"/>
    <ds:schemaRef ds:uri="http://www.w3.org/XML/1998/namespace"/>
    <ds:schemaRef ds:uri="http://schemas.microsoft.com/office/2006/metadata/properties"/>
    <ds:schemaRef ds:uri="http://schemas.openxmlformats.org/package/2006/metadata/core-properties"/>
    <ds:schemaRef ds:uri="195069b7-571d-4c8b-8765-aacf26914fe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7AA7C713-C3A2-4DEB-B118-9874E2E9A96A}">
  <ds:schemaRefs>
    <ds:schemaRef ds:uri="http://schemas.microsoft.com/sharepoint/v3/contenttype/forms"/>
  </ds:schemaRefs>
</ds:datastoreItem>
</file>

<file path=customXml/itemProps3.xml><?xml version="1.0" encoding="utf-8"?>
<ds:datastoreItem xmlns:ds="http://schemas.openxmlformats.org/officeDocument/2006/customXml" ds:itemID="{2ED005AF-87B9-45B6-8FF8-DCE9A7D8D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069b7-571d-4c8b-8765-aacf26914f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574</TotalTime>
  <Words>6611</Words>
  <Application>Microsoft Office PowerPoint</Application>
  <PresentationFormat>Widescreen</PresentationFormat>
  <Paragraphs>606</Paragraphs>
  <Slides>54</Slides>
  <Notes>28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54</vt:i4>
      </vt:variant>
    </vt:vector>
  </HeadingPairs>
  <TitlesOfParts>
    <vt:vector size="68" baseType="lpstr">
      <vt:lpstr>Arial</vt:lpstr>
      <vt:lpstr>Calibri</vt:lpstr>
      <vt:lpstr>Calibri Light</vt:lpstr>
      <vt:lpstr>Raleway</vt:lpstr>
      <vt:lpstr>Raleway Black</vt:lpstr>
      <vt:lpstr>Raleway Light</vt:lpstr>
      <vt:lpstr>Symbol</vt:lpstr>
      <vt:lpstr>Times New Roman</vt:lpstr>
      <vt:lpstr>Trebuchet MS</vt:lpstr>
      <vt:lpstr>Wingdings</vt:lpstr>
      <vt:lpstr>Wingdings 3</vt:lpstr>
      <vt:lpstr>Office Theme</vt:lpstr>
      <vt:lpstr>1_Office Theme</vt:lpstr>
      <vt:lpstr>Facet</vt:lpstr>
      <vt:lpstr>Special Guardianship South East Regional Conference</vt:lpstr>
      <vt:lpstr>Introduction</vt:lpstr>
      <vt:lpstr>PowerPoint Presentation</vt:lpstr>
      <vt:lpstr>Special guardianship is rising  More children leaving care on a Special Guardianship Order than Adoption Order for third consecutive year   SGOs  2021 3,800 (up 2%)  2020 3,700  2019 3,870 </vt:lpstr>
      <vt:lpstr>PowerPoint Presentation</vt:lpstr>
      <vt:lpstr>Growing body of kinship care research - high levels of needs of children and their carers  Kinship Care: State of the Nation Survey 2021– 1,651 responses.     High rates of permanency  96% of the carers believe the children will live with them permanently 81% are planning to care for them into adulthood Only 2% said they didn’t expect the children to be living with them  after the age of 18.   </vt:lpstr>
      <vt:lpstr> Kinship children have complex needs Kinship carers are more vulnerable </vt:lpstr>
      <vt:lpstr>Kinship carers aren’t getting the support they need  30% kinship carers say their children aren’t getting the support they need   36% not getting a financial allowance from local authority  12% had used a food bank in last year     70% said they’re not getting support they need from local authority (but…signs of improvement from 82% last year)  26% had experienced child on carer violence   11% are getting support with contact and family relationships; 23%  want support but don’t get it.  </vt:lpstr>
      <vt:lpstr>Adoption Support Fund   ASF open to some children with SGOs since 2016  2021 – 15% applications to ASF for children on SGO   things are improving slowly…   2019 – 9.4% approved applications to ASF were for children on SGO (3,619 applications, average funding of £3,033)  changes to the ASF during the pandemic had a positive impact  ASF Covid-19 scheme - one-third of the 23,000 families supported were those raising children under SGO  </vt:lpstr>
      <vt:lpstr>Pupil Premium Plus uptake </vt:lpstr>
      <vt:lpstr>Practising in kinship care: the perspectives of social workers (Joan Hunt, 2021)  1. Recognise and reflect the uniqueness of kinship care within the child welfare system.   2. Recognise and reflect the similarities in the experiences and needs of children requiring  any form of substitute care – whatever the legal status of the arrangement.  3. Base support on the needs of kinship carers and their children, not by legal status.  4. Work towards greater consistency in the provision of special guardianship support across local authorities; mapping and evaluating different service models.  5. Develop preparation, ‘training’ and peer support groups for kinship carers.   6. Support kinship families to establish and maintain children’s contact with parents,  unless this is demonstrably not in their best interests.   7. Recognise and reflect the complexity of kinship carer assessments.   8. Develop and share professional expertise.   </vt:lpstr>
      <vt:lpstr>Increasing focus on improving support for special guardians  [cover here] </vt:lpstr>
      <vt:lpstr>Adoption &amp; Special Guardianship Leadership Board          Special Guardian Reference Group – commitment to lived experience Special Guardianship Task Group – initial focus on financial allowances, PP+ and ASF         </vt:lpstr>
      <vt:lpstr>Increasing focus on kinship care – the Care Review   </vt:lpstr>
      <vt:lpstr>Increasing investment in kinship care support?   </vt:lpstr>
      <vt:lpstr>PowerPoint Presentation</vt:lpstr>
      <vt:lpstr> </vt:lpstr>
      <vt:lpstr>Overview</vt:lpstr>
      <vt:lpstr>Outline</vt:lpstr>
      <vt:lpstr>Engagement - where we were</vt:lpstr>
      <vt:lpstr>Engagement - where we are</vt:lpstr>
      <vt:lpstr>Engagement - where we are now</vt:lpstr>
      <vt:lpstr>    Placement / Early Support - where we were </vt:lpstr>
      <vt:lpstr> Placement Support  - where we are now</vt:lpstr>
      <vt:lpstr> Placement Support  - where we are now</vt:lpstr>
      <vt:lpstr>    Therapeutic Support- where we were</vt:lpstr>
      <vt:lpstr>    Therapeutic - where we are </vt:lpstr>
      <vt:lpstr>      Therapeutic  - where we want to be</vt:lpstr>
      <vt:lpstr>Evidence</vt:lpstr>
      <vt:lpstr>Where We Want To Be</vt:lpstr>
      <vt:lpstr>PowerPoint Presentation</vt:lpstr>
      <vt:lpstr>BHCC Kinship Care Team</vt:lpstr>
      <vt:lpstr>The Team</vt:lpstr>
      <vt:lpstr>Assessment of Potential Carers</vt:lpstr>
      <vt:lpstr>Assessment of Potential Carers</vt:lpstr>
      <vt:lpstr>Post-Order Support – Principles </vt:lpstr>
      <vt:lpstr>Post-Order Support - Principles</vt:lpstr>
      <vt:lpstr>Post-Order Support - Details</vt:lpstr>
      <vt:lpstr>Post-Order Support - Details</vt:lpstr>
      <vt:lpstr>Q&amp; A panel</vt:lpstr>
      <vt:lpstr>KEY ELEMENTS OF A SPECIAL GUARDIANSHIP SUPPORT SERVICE  - based on a survey of exemplar SG support services in England  Mike Hall  Independent Consultant &amp; Visiting Professor, Chester University</vt:lpstr>
      <vt:lpstr>Aims of the project   </vt:lpstr>
      <vt:lpstr>Exemplar practice examples have been received from…..</vt:lpstr>
      <vt:lpstr>The Sections are…..</vt:lpstr>
      <vt:lpstr>Each section of the document describes…</vt:lpstr>
      <vt:lpstr>PowerPoint Presentation</vt:lpstr>
      <vt:lpstr>https://kinship.org.uk/for-professionals/resources-to-support-special-guardians/special-guardianship-support-service-guide/</vt:lpstr>
      <vt:lpstr>Exempla Special Guardianship Support Service</vt:lpstr>
      <vt:lpstr>Further information, discussion &amp; support Each LA can get 0.5 a day support, with more time by arrangement</vt:lpstr>
      <vt:lpstr>Strengths in our LAs</vt:lpstr>
      <vt:lpstr>Opportunities that we can address regionally</vt:lpstr>
      <vt:lpstr>Feedback from small group discussions One key point that struck you….</vt:lpstr>
      <vt:lpstr>Feedback from small group discussions Areas where training or practice development may be useful</vt:lpstr>
      <vt:lpstr>Closing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Slaughter</dc:creator>
  <cp:lastModifiedBy>Eligon, Rebecca</cp:lastModifiedBy>
  <cp:revision>30</cp:revision>
  <dcterms:created xsi:type="dcterms:W3CDTF">2021-02-22T14:47:34Z</dcterms:created>
  <dcterms:modified xsi:type="dcterms:W3CDTF">2021-11-30T15:46:44Z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12400</vt:r8>
  </property>
  <property fmtid="{D5CDD505-2E9C-101B-9397-08002B2CF9AE}" pid="3" name="ContentTypeId">
    <vt:lpwstr>0x010100EFD416A84F43A742A0D587976290BC82</vt:lpwstr>
  </property>
</Properties>
</file>