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1"/>
  </p:notesMasterIdLst>
  <p:handoutMasterIdLst>
    <p:handoutMasterId r:id="rId22"/>
  </p:handoutMasterIdLst>
  <p:sldIdLst>
    <p:sldId id="256" r:id="rId2"/>
    <p:sldId id="257" r:id="rId3"/>
    <p:sldId id="280" r:id="rId4"/>
    <p:sldId id="281" r:id="rId5"/>
    <p:sldId id="282" r:id="rId6"/>
    <p:sldId id="290" r:id="rId7"/>
    <p:sldId id="279" r:id="rId8"/>
    <p:sldId id="276" r:id="rId9"/>
    <p:sldId id="278" r:id="rId10"/>
    <p:sldId id="283" r:id="rId11"/>
    <p:sldId id="285" r:id="rId12"/>
    <p:sldId id="286" r:id="rId13"/>
    <p:sldId id="284" r:id="rId14"/>
    <p:sldId id="289" r:id="rId15"/>
    <p:sldId id="291" r:id="rId16"/>
    <p:sldId id="288" r:id="rId17"/>
    <p:sldId id="271" r:id="rId18"/>
    <p:sldId id="269" r:id="rId19"/>
    <p:sldId id="28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p:scale>
          <a:sx n="93" d="100"/>
          <a:sy n="93" d="100"/>
        </p:scale>
        <p:origin x="72" y="321"/>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C41D2A-7317-DCB2-5AAA-F4C7307673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421F22-BF53-C5D5-E5B7-555DFCD10A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4248A0-BC51-41F3-9D9A-641AE462E6EF}" type="datetimeFigureOut">
              <a:rPr lang="en-GB" smtClean="0"/>
              <a:t>03/04/2024</a:t>
            </a:fld>
            <a:endParaRPr lang="en-GB"/>
          </a:p>
        </p:txBody>
      </p:sp>
      <p:sp>
        <p:nvSpPr>
          <p:cNvPr id="4" name="Footer Placeholder 3">
            <a:extLst>
              <a:ext uri="{FF2B5EF4-FFF2-40B4-BE49-F238E27FC236}">
                <a16:creationId xmlns:a16="http://schemas.microsoft.com/office/drawing/2014/main" id="{E96F4573-0637-6E6B-014A-379E725603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9622F9E-5008-19B9-3D78-50319E6618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777842-1A94-4AA9-B70C-7BAD5CDF8506}" type="slidenum">
              <a:rPr lang="en-GB" smtClean="0"/>
              <a:t>‹#›</a:t>
            </a:fld>
            <a:endParaRPr lang="en-GB"/>
          </a:p>
        </p:txBody>
      </p:sp>
    </p:spTree>
    <p:extLst>
      <p:ext uri="{BB962C8B-B14F-4D97-AF65-F5344CB8AC3E}">
        <p14:creationId xmlns:p14="http://schemas.microsoft.com/office/powerpoint/2010/main" val="27220863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9C972-2292-45F1-87D0-3C0143BA2476}" type="datetimeFigureOut">
              <a:rPr lang="en-GB" smtClean="0"/>
              <a:t>03/04/2024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8D896-FDE4-46DF-91B9-49123E97C5AE}" type="slidenum">
              <a:rPr lang="en-GB" smtClean="0"/>
              <a:t>‹#›</a:t>
            </a:fld>
            <a:endParaRPr lang="en-GB"/>
          </a:p>
        </p:txBody>
      </p:sp>
    </p:spTree>
    <p:extLst>
      <p:ext uri="{BB962C8B-B14F-4D97-AF65-F5344CB8AC3E}">
        <p14:creationId xmlns:p14="http://schemas.microsoft.com/office/powerpoint/2010/main" val="27879254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seslip.co.uk/" TargetMode="External"/><Relationship Id="rId1" Type="http://schemas.openxmlformats.org/officeDocument/2006/relationships/slideMaster" Target="../slideMasters/slideMaster1.xml"/><Relationship Id="rId4" Type="http://schemas.openxmlformats.org/officeDocument/2006/relationships/hyperlink" Target="http://www.seslip.co.uk/"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seslip.co.uk/" TargetMode="External"/><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eslip.co.uk/"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eslip.co.uk/"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slip.co.uk/" TargetMode="External"/><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eslip.co.uk/"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eslip.co.u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eslip.co.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eslip.co.uk/"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eslip.co.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eslip.co.uk/"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eslip.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532F6B"/>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583891" y="533870"/>
            <a:ext cx="9021071" cy="2210626"/>
          </a:xfrm>
        </p:spPr>
        <p:txBody>
          <a:bodyPr anchor="b">
            <a:normAutofit/>
          </a:bodyPr>
          <a:lstStyle>
            <a:lvl1pPr algn="ctr">
              <a:lnSpc>
                <a:spcPct val="85000"/>
              </a:lnSpc>
              <a:defRPr sz="4800" spc="-50" baseline="0">
                <a:solidFill>
                  <a:schemeClr val="bg1"/>
                </a:solidFill>
              </a:defRPr>
            </a:lvl1pPr>
          </a:lstStyle>
          <a:p>
            <a:r>
              <a:rPr lang="en-US" dirty="0"/>
              <a:t>Add Master heading here</a:t>
            </a:r>
          </a:p>
        </p:txBody>
      </p:sp>
      <p:sp>
        <p:nvSpPr>
          <p:cNvPr id="3" name="Subtitle 2"/>
          <p:cNvSpPr>
            <a:spLocks noGrp="1"/>
          </p:cNvSpPr>
          <p:nvPr>
            <p:ph type="subTitle" idx="1" hasCustomPrompt="1"/>
          </p:nvPr>
        </p:nvSpPr>
        <p:spPr>
          <a:xfrm>
            <a:off x="1065227" y="3170908"/>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Use this for sub heading</a:t>
            </a:r>
          </a:p>
        </p:txBody>
      </p:sp>
      <p:pic>
        <p:nvPicPr>
          <p:cNvPr id="12" name="Picture 11" descr="Text&#10;&#10;Description automatically generated with low confidence">
            <a:hlinkClick r:id="rId2"/>
            <a:extLst>
              <a:ext uri="{FF2B5EF4-FFF2-40B4-BE49-F238E27FC236}">
                <a16:creationId xmlns:a16="http://schemas.microsoft.com/office/drawing/2014/main" id="{B7FB1A18-8CA5-8EF0-005F-8B22BEF234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8016" y="4764904"/>
            <a:ext cx="4411213" cy="1380760"/>
          </a:xfrm>
          <a:prstGeom prst="rect">
            <a:avLst/>
          </a:prstGeom>
        </p:spPr>
      </p:pic>
      <p:sp>
        <p:nvSpPr>
          <p:cNvPr id="9" name="Date Placeholder 8">
            <a:extLst>
              <a:ext uri="{FF2B5EF4-FFF2-40B4-BE49-F238E27FC236}">
                <a16:creationId xmlns:a16="http://schemas.microsoft.com/office/drawing/2014/main" id="{97A1202E-4ED8-99EF-3C27-1E8AD6B14100}"/>
              </a:ext>
            </a:extLst>
          </p:cNvPr>
          <p:cNvSpPr>
            <a:spLocks noGrp="1"/>
          </p:cNvSpPr>
          <p:nvPr>
            <p:ph type="dt" sz="half" idx="10"/>
          </p:nvPr>
        </p:nvSpPr>
        <p:spPr/>
        <p:txBody>
          <a:bodyPr/>
          <a:lstStyle/>
          <a:p>
            <a:endParaRPr lang="en-GB"/>
          </a:p>
        </p:txBody>
      </p:sp>
      <p:sp>
        <p:nvSpPr>
          <p:cNvPr id="10" name="Footer Placeholder 9">
            <a:extLst>
              <a:ext uri="{FF2B5EF4-FFF2-40B4-BE49-F238E27FC236}">
                <a16:creationId xmlns:a16="http://schemas.microsoft.com/office/drawing/2014/main" id="{93146349-BB75-D10C-2490-2D7C3C6402EB}"/>
              </a:ext>
            </a:extLst>
          </p:cNvPr>
          <p:cNvSpPr>
            <a:spLocks noGrp="1"/>
          </p:cNvSpPr>
          <p:nvPr>
            <p:ph type="ftr" sz="quarter" idx="11"/>
          </p:nvPr>
        </p:nvSpPr>
        <p:spPr/>
        <p:txBody>
          <a:bodyPr/>
          <a:lstStyle/>
          <a:p>
            <a:r>
              <a:rPr lang="en-US" cap="all" dirty="0">
                <a:hlinkClick r:id="rId4"/>
              </a:rPr>
              <a:t>www.Seslip.co.uk</a:t>
            </a:r>
            <a:r>
              <a:rPr lang="en-US" cap="all" dirty="0"/>
              <a:t> </a:t>
            </a:r>
            <a:endParaRPr lang="en-GB" cap="all" dirty="0"/>
          </a:p>
        </p:txBody>
      </p:sp>
      <p:sp>
        <p:nvSpPr>
          <p:cNvPr id="11" name="Slide Number Placeholder 10">
            <a:extLst>
              <a:ext uri="{FF2B5EF4-FFF2-40B4-BE49-F238E27FC236}">
                <a16:creationId xmlns:a16="http://schemas.microsoft.com/office/drawing/2014/main" id="{10A32180-483D-F959-C43E-F280708BF270}"/>
              </a:ext>
            </a:extLst>
          </p:cNvPr>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16891697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cap="all" dirty="0">
                <a:hlinkClick r:id="rId2"/>
              </a:rPr>
              <a:t>www.Seslip.co.uk</a:t>
            </a:r>
            <a:r>
              <a:rPr lang="en-US" cap="all" dirty="0"/>
              <a:t> </a:t>
            </a:r>
            <a:endParaRPr lang="en-GB" cap="all"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B70C814-F07F-4807-8F94-70B7B25FA1BB}" type="slidenum">
              <a:rPr lang="en-GB" smtClean="0"/>
              <a:t>‹#›</a:t>
            </a:fld>
            <a:endParaRPr lang="en-GB"/>
          </a:p>
        </p:txBody>
      </p:sp>
    </p:spTree>
    <p:extLst>
      <p:ext uri="{BB962C8B-B14F-4D97-AF65-F5344CB8AC3E}">
        <p14:creationId xmlns:p14="http://schemas.microsoft.com/office/powerpoint/2010/main" val="136489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US" cap="all" dirty="0">
                <a:hlinkClick r:id="rId3"/>
              </a:rPr>
              <a:t>www.Seslip.co.uk</a:t>
            </a:r>
            <a:r>
              <a:rPr lang="en-US" cap="all" dirty="0"/>
              <a:t> </a:t>
            </a:r>
            <a:endParaRPr lang="en-GB" cap="all" dirty="0"/>
          </a:p>
        </p:txBody>
      </p:sp>
      <p:sp>
        <p:nvSpPr>
          <p:cNvPr id="7" name="Slide Number Placeholder 6"/>
          <p:cNvSpPr>
            <a:spLocks noGrp="1"/>
          </p:cNvSpPr>
          <p:nvPr>
            <p:ph type="sldNum" sz="quarter" idx="12"/>
          </p:nvPr>
        </p:nvSpPr>
        <p:spPr/>
        <p:txBody>
          <a:bodyPr/>
          <a:lstStyle/>
          <a:p>
            <a:fld id="{FB70C814-F07F-4807-8F94-70B7B25FA1BB}" type="slidenum">
              <a:rPr lang="en-GB" smtClean="0"/>
              <a:t>‹#›</a:t>
            </a:fld>
            <a:endParaRPr lang="en-GB"/>
          </a:p>
        </p:txBody>
      </p:sp>
      <p:pic>
        <p:nvPicPr>
          <p:cNvPr id="10" name="Picture 9">
            <a:extLst>
              <a:ext uri="{FF2B5EF4-FFF2-40B4-BE49-F238E27FC236}">
                <a16:creationId xmlns:a16="http://schemas.microsoft.com/office/drawing/2014/main" id="{4B19E499-6DD0-E60F-4470-C2670C6B1240}"/>
              </a:ext>
            </a:extLst>
          </p:cNvPr>
          <p:cNvPicPr>
            <a:picLocks noChangeAspect="1"/>
          </p:cNvPicPr>
          <p:nvPr userDrawn="1"/>
        </p:nvPicPr>
        <p:blipFill>
          <a:blip r:embed="rId4"/>
          <a:stretch>
            <a:fillRect/>
          </a:stretch>
        </p:blipFill>
        <p:spPr>
          <a:xfrm>
            <a:off x="9906287" y="5905500"/>
            <a:ext cx="908383" cy="902286"/>
          </a:xfrm>
          <a:prstGeom prst="rect">
            <a:avLst/>
          </a:prstGeom>
        </p:spPr>
      </p:pic>
    </p:spTree>
    <p:extLst>
      <p:ext uri="{BB962C8B-B14F-4D97-AF65-F5344CB8AC3E}">
        <p14:creationId xmlns:p14="http://schemas.microsoft.com/office/powerpoint/2010/main" val="1844927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cap="all" dirty="0">
                <a:hlinkClick r:id="rId2"/>
              </a:rPr>
              <a:t>www.Seslip.co.uk</a:t>
            </a:r>
            <a:r>
              <a:rPr lang="en-US" cap="all" dirty="0"/>
              <a:t> </a:t>
            </a:r>
            <a:endParaRPr lang="en-GB" cap="all" dirty="0"/>
          </a:p>
        </p:txBody>
      </p:sp>
      <p:sp>
        <p:nvSpPr>
          <p:cNvPr id="6" name="Slide Number Placeholder 5"/>
          <p:cNvSpPr>
            <a:spLocks noGrp="1"/>
          </p:cNvSpPr>
          <p:nvPr>
            <p:ph type="sldNum" sz="quarter" idx="12"/>
          </p:nvPr>
        </p:nvSpPr>
        <p:spPr/>
        <p:txBody>
          <a:bodyPr/>
          <a:lstStyle/>
          <a:p>
            <a:fld id="{FB70C814-F07F-4807-8F94-70B7B25FA1BB}" type="slidenum">
              <a:rPr lang="en-GB" smtClean="0"/>
              <a:t>‹#›</a:t>
            </a:fld>
            <a:endParaRPr lang="en-GB"/>
          </a:p>
        </p:txBody>
      </p:sp>
      <p:pic>
        <p:nvPicPr>
          <p:cNvPr id="7" name="Picture 6">
            <a:extLst>
              <a:ext uri="{FF2B5EF4-FFF2-40B4-BE49-F238E27FC236}">
                <a16:creationId xmlns:a16="http://schemas.microsoft.com/office/drawing/2014/main" id="{974D24E9-C509-CAD5-9AED-5D33CBEBBE0B}"/>
              </a:ext>
            </a:extLst>
          </p:cNvPr>
          <p:cNvPicPr>
            <a:picLocks noChangeAspect="1"/>
          </p:cNvPicPr>
          <p:nvPr userDrawn="1"/>
        </p:nvPicPr>
        <p:blipFill>
          <a:blip r:embed="rId3"/>
          <a:stretch>
            <a:fillRect/>
          </a:stretch>
        </p:blipFill>
        <p:spPr>
          <a:xfrm>
            <a:off x="9900458" y="5869094"/>
            <a:ext cx="908383" cy="902286"/>
          </a:xfrm>
          <a:prstGeom prst="rect">
            <a:avLst/>
          </a:prstGeom>
        </p:spPr>
      </p:pic>
    </p:spTree>
    <p:extLst>
      <p:ext uri="{BB962C8B-B14F-4D97-AF65-F5344CB8AC3E}">
        <p14:creationId xmlns:p14="http://schemas.microsoft.com/office/powerpoint/2010/main" val="479602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cap="all" dirty="0">
                <a:hlinkClick r:id="rId2"/>
              </a:rPr>
              <a:t>www.Seslip.co.uk</a:t>
            </a:r>
            <a:r>
              <a:rPr lang="en-US" cap="all" dirty="0"/>
              <a:t> </a:t>
            </a:r>
            <a:endParaRPr lang="en-GB" cap="all" dirty="0"/>
          </a:p>
        </p:txBody>
      </p:sp>
      <p:sp>
        <p:nvSpPr>
          <p:cNvPr id="6" name="Slide Number Placeholder 5"/>
          <p:cNvSpPr>
            <a:spLocks noGrp="1"/>
          </p:cNvSpPr>
          <p:nvPr>
            <p:ph type="sldNum" sz="quarter" idx="12"/>
          </p:nvPr>
        </p:nvSpPr>
        <p:spPr/>
        <p:txBody>
          <a:bodyPr/>
          <a:lstStyle/>
          <a:p>
            <a:fld id="{FB70C814-F07F-4807-8F94-70B7B25FA1BB}" type="slidenum">
              <a:rPr lang="en-GB" smtClean="0"/>
              <a:t>‹#›</a:t>
            </a:fld>
            <a:endParaRPr lang="en-GB"/>
          </a:p>
        </p:txBody>
      </p:sp>
      <p:pic>
        <p:nvPicPr>
          <p:cNvPr id="9" name="Picture 8">
            <a:extLst>
              <a:ext uri="{FF2B5EF4-FFF2-40B4-BE49-F238E27FC236}">
                <a16:creationId xmlns:a16="http://schemas.microsoft.com/office/drawing/2014/main" id="{881B09F7-1A38-0097-339E-0C6557D94AED}"/>
              </a:ext>
            </a:extLst>
          </p:cNvPr>
          <p:cNvPicPr>
            <a:picLocks noChangeAspect="1"/>
          </p:cNvPicPr>
          <p:nvPr userDrawn="1"/>
        </p:nvPicPr>
        <p:blipFill>
          <a:blip r:embed="rId3"/>
          <a:stretch>
            <a:fillRect/>
          </a:stretch>
        </p:blipFill>
        <p:spPr>
          <a:xfrm>
            <a:off x="9897298" y="5883173"/>
            <a:ext cx="908383" cy="902286"/>
          </a:xfrm>
          <a:prstGeom prst="rect">
            <a:avLst/>
          </a:prstGeom>
        </p:spPr>
      </p:pic>
    </p:spTree>
    <p:extLst>
      <p:ext uri="{BB962C8B-B14F-4D97-AF65-F5344CB8AC3E}">
        <p14:creationId xmlns:p14="http://schemas.microsoft.com/office/powerpoint/2010/main" val="4078702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numCol="1"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numCol="1"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5CB52C8C-5CE3-4748-95CE-FABC981D1BD8}" type="datetimeFigureOut">
              <a:rPr lang="en-GB" altLang="en-GB" smtClean="0"/>
              <a:t>03/04/2024</a:t>
            </a:fld>
            <a:endParaRPr lang="en-GB" altLang="en-GB"/>
          </a:p>
        </p:txBody>
      </p:sp>
      <p:sp>
        <p:nvSpPr>
          <p:cNvPr id="5" name="Footer Placeholder 4"/>
          <p:cNvSpPr>
            <a:spLocks noGrp="1"/>
          </p:cNvSpPr>
          <p:nvPr>
            <p:ph type="ftr" sz="quarter" idx="11"/>
          </p:nvPr>
        </p:nvSpPr>
        <p:spPr/>
        <p:txBody>
          <a:bodyPr numCol="1"/>
          <a:lstStyle/>
          <a:p>
            <a:endParaRPr lang="en-GB" altLang="en-GB"/>
          </a:p>
        </p:txBody>
      </p:sp>
      <p:sp>
        <p:nvSpPr>
          <p:cNvPr id="6" name="Slide Number Placeholder 5"/>
          <p:cNvSpPr>
            <a:spLocks noGrp="1"/>
          </p:cNvSpPr>
          <p:nvPr>
            <p:ph type="sldNum" sz="quarter" idx="12"/>
          </p:nvPr>
        </p:nvSpPr>
        <p:spPr/>
        <p:txBody>
          <a:bodyPr numCol="1"/>
          <a:lstStyle/>
          <a:p>
            <a:fld id="{4C32EC93-3179-4951-B7D0-027C9F11F239}" type="slidenum">
              <a:rPr lang="en-GB" altLang="en-GB" smtClean="0"/>
              <a:t>‹#›</a:t>
            </a:fld>
            <a:endParaRPr lang="en-GB" altLang="en-GB"/>
          </a:p>
        </p:txBody>
      </p:sp>
    </p:spTree>
    <p:extLst>
      <p:ext uri="{BB962C8B-B14F-4D97-AF65-F5344CB8AC3E}">
        <p14:creationId xmlns:p14="http://schemas.microsoft.com/office/powerpoint/2010/main" val="311735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5513455"/>
            <a:ext cx="12093388" cy="887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Graphic 13">
            <a:hlinkClick r:id="rId2"/>
            <a:extLst>
              <a:ext uri="{FF2B5EF4-FFF2-40B4-BE49-F238E27FC236}">
                <a16:creationId xmlns:a16="http://schemas.microsoft.com/office/drawing/2014/main" id="{11E812DF-E069-5B6E-620C-69AAD83438A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3656" y="5077877"/>
            <a:ext cx="2472271" cy="1747033"/>
          </a:xfrm>
          <a:prstGeom prst="rect">
            <a:avLst/>
          </a:prstGeom>
        </p:spPr>
      </p:pic>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7280" y="4455620"/>
            <a:ext cx="10061171" cy="887345"/>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US" cap="all" dirty="0">
                <a:hlinkClick r:id="rId2"/>
              </a:rPr>
              <a:t>www.Seslip.co.uk</a:t>
            </a:r>
            <a:r>
              <a:rPr lang="en-US" cap="all" dirty="0"/>
              <a:t> </a:t>
            </a:r>
            <a:endParaRPr lang="en-GB" cap="all"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10650281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cap="all" dirty="0">
                <a:hlinkClick r:id="rId2"/>
              </a:rPr>
              <a:t>www.Seslip.co.uk</a:t>
            </a:r>
            <a:r>
              <a:rPr lang="en-US" cap="all" dirty="0"/>
              <a:t> </a:t>
            </a:r>
            <a:endParaRPr lang="en-GB" cap="all" dirty="0"/>
          </a:p>
        </p:txBody>
      </p:sp>
      <p:sp>
        <p:nvSpPr>
          <p:cNvPr id="6" name="Slide Number Placeholder 5"/>
          <p:cNvSpPr>
            <a:spLocks noGrp="1"/>
          </p:cNvSpPr>
          <p:nvPr>
            <p:ph type="sldNum" sz="quarter" idx="12"/>
          </p:nvPr>
        </p:nvSpPr>
        <p:spPr/>
        <p:txBody>
          <a:bodyPr/>
          <a:lstStyle/>
          <a:p>
            <a:fld id="{FB70C814-F07F-4807-8F94-70B7B25FA1BB}" type="slidenum">
              <a:rPr lang="en-GB" smtClean="0"/>
              <a:t>‹#›</a:t>
            </a:fld>
            <a:endParaRPr lang="en-GB" dirty="0"/>
          </a:p>
        </p:txBody>
      </p:sp>
      <p:pic>
        <p:nvPicPr>
          <p:cNvPr id="8" name="Picture 7">
            <a:extLst>
              <a:ext uri="{FF2B5EF4-FFF2-40B4-BE49-F238E27FC236}">
                <a16:creationId xmlns:a16="http://schemas.microsoft.com/office/drawing/2014/main" id="{09522EBF-C84D-0396-37E2-15C88A19AC9C}"/>
              </a:ext>
            </a:extLst>
          </p:cNvPr>
          <p:cNvPicPr>
            <a:picLocks noChangeAspect="1"/>
          </p:cNvPicPr>
          <p:nvPr userDrawn="1"/>
        </p:nvPicPr>
        <p:blipFill>
          <a:blip r:embed="rId3"/>
          <a:stretch>
            <a:fillRect/>
          </a:stretch>
        </p:blipFill>
        <p:spPr>
          <a:xfrm>
            <a:off x="9900458" y="5869094"/>
            <a:ext cx="908383" cy="902286"/>
          </a:xfrm>
          <a:prstGeom prst="rect">
            <a:avLst/>
          </a:prstGeom>
        </p:spPr>
      </p:pic>
    </p:spTree>
    <p:extLst>
      <p:ext uri="{BB962C8B-B14F-4D97-AF65-F5344CB8AC3E}">
        <p14:creationId xmlns:p14="http://schemas.microsoft.com/office/powerpoint/2010/main" val="3620423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US" cap="all" dirty="0">
                <a:hlinkClick r:id="rId2"/>
              </a:rPr>
              <a:t>www.Seslip.co.uk</a:t>
            </a:r>
            <a:r>
              <a:rPr lang="en-US" cap="all" dirty="0"/>
              <a:t> </a:t>
            </a:r>
            <a:endParaRPr lang="en-GB" cap="all" dirty="0"/>
          </a:p>
        </p:txBody>
      </p:sp>
      <p:sp>
        <p:nvSpPr>
          <p:cNvPr id="9" name="Slide Number Placeholder 8"/>
          <p:cNvSpPr>
            <a:spLocks noGrp="1"/>
          </p:cNvSpPr>
          <p:nvPr>
            <p:ph type="sldNum" sz="quarter" idx="12"/>
          </p:nvPr>
        </p:nvSpPr>
        <p:spPr/>
        <p:txBody>
          <a:bodyPr/>
          <a:lstStyle/>
          <a:p>
            <a:fld id="{FB70C814-F07F-4807-8F94-70B7B25FA1BB}" type="slidenum">
              <a:rPr lang="en-GB" smtClean="0"/>
              <a:t>‹#›</a:t>
            </a:fld>
            <a:endParaRPr lang="en-GB"/>
          </a:p>
        </p:txBody>
      </p:sp>
      <p:pic>
        <p:nvPicPr>
          <p:cNvPr id="2" name="Picture 1">
            <a:extLst>
              <a:ext uri="{FF2B5EF4-FFF2-40B4-BE49-F238E27FC236}">
                <a16:creationId xmlns:a16="http://schemas.microsoft.com/office/drawing/2014/main" id="{6E4E47EE-81C5-2A83-F228-65B437A6D80F}"/>
              </a:ext>
            </a:extLst>
          </p:cNvPr>
          <p:cNvPicPr>
            <a:picLocks noChangeAspect="1"/>
          </p:cNvPicPr>
          <p:nvPr userDrawn="1"/>
        </p:nvPicPr>
        <p:blipFill>
          <a:blip r:embed="rId3"/>
          <a:stretch>
            <a:fillRect/>
          </a:stretch>
        </p:blipFill>
        <p:spPr>
          <a:xfrm>
            <a:off x="9900458" y="5876778"/>
            <a:ext cx="908383" cy="902286"/>
          </a:xfrm>
          <a:prstGeom prst="rect">
            <a:avLst/>
          </a:prstGeom>
        </p:spPr>
      </p:pic>
    </p:spTree>
    <p:extLst>
      <p:ext uri="{BB962C8B-B14F-4D97-AF65-F5344CB8AC3E}">
        <p14:creationId xmlns:p14="http://schemas.microsoft.com/office/powerpoint/2010/main" val="29832865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US" cap="all" dirty="0">
                <a:hlinkClick r:id="rId2"/>
              </a:rPr>
              <a:t>www.Seslip.co.uk</a:t>
            </a:r>
            <a:r>
              <a:rPr lang="en-US" cap="all" dirty="0"/>
              <a:t> </a:t>
            </a:r>
            <a:endParaRPr lang="en-GB" cap="all" dirty="0"/>
          </a:p>
        </p:txBody>
      </p:sp>
      <p:sp>
        <p:nvSpPr>
          <p:cNvPr id="5" name="Slide Number Placeholder 4"/>
          <p:cNvSpPr>
            <a:spLocks noGrp="1"/>
          </p:cNvSpPr>
          <p:nvPr>
            <p:ph type="sldNum" sz="quarter" idx="12"/>
          </p:nvPr>
        </p:nvSpPr>
        <p:spPr/>
        <p:txBody>
          <a:bodyPr/>
          <a:lstStyle/>
          <a:p>
            <a:fld id="{FB70C814-F07F-4807-8F94-70B7B25FA1BB}" type="slidenum">
              <a:rPr lang="en-GB" smtClean="0"/>
              <a:t>‹#›</a:t>
            </a:fld>
            <a:endParaRPr lang="en-GB"/>
          </a:p>
        </p:txBody>
      </p:sp>
      <p:pic>
        <p:nvPicPr>
          <p:cNvPr id="6" name="Picture 5">
            <a:extLst>
              <a:ext uri="{FF2B5EF4-FFF2-40B4-BE49-F238E27FC236}">
                <a16:creationId xmlns:a16="http://schemas.microsoft.com/office/drawing/2014/main" id="{BA1465F8-9ED6-3408-0C79-8D6977C6BD49}"/>
              </a:ext>
            </a:extLst>
          </p:cNvPr>
          <p:cNvPicPr>
            <a:picLocks noChangeAspect="1"/>
          </p:cNvPicPr>
          <p:nvPr userDrawn="1"/>
        </p:nvPicPr>
        <p:blipFill>
          <a:blip r:embed="rId3"/>
          <a:stretch>
            <a:fillRect/>
          </a:stretch>
        </p:blipFill>
        <p:spPr>
          <a:xfrm>
            <a:off x="9900458" y="5740061"/>
            <a:ext cx="908383" cy="902286"/>
          </a:xfrm>
          <a:prstGeom prst="rect">
            <a:avLst/>
          </a:prstGeom>
        </p:spPr>
      </p:pic>
    </p:spTree>
    <p:extLst>
      <p:ext uri="{BB962C8B-B14F-4D97-AF65-F5344CB8AC3E}">
        <p14:creationId xmlns:p14="http://schemas.microsoft.com/office/powerpoint/2010/main" val="26062354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US" cap="all" dirty="0">
                <a:hlinkClick r:id="rId2"/>
              </a:rPr>
              <a:t>www.Seslip.co.uk</a:t>
            </a:r>
            <a:r>
              <a:rPr lang="en-US" cap="all" dirty="0"/>
              <a:t> </a:t>
            </a:r>
            <a:endParaRPr lang="en-GB" cap="all" dirty="0"/>
          </a:p>
        </p:txBody>
      </p:sp>
      <p:sp>
        <p:nvSpPr>
          <p:cNvPr id="5" name="Slide Number Placeholder 4"/>
          <p:cNvSpPr>
            <a:spLocks noGrp="1"/>
          </p:cNvSpPr>
          <p:nvPr>
            <p:ph type="sldNum" sz="quarter" idx="12"/>
          </p:nvPr>
        </p:nvSpPr>
        <p:spPr/>
        <p:txBody>
          <a:bodyPr/>
          <a:lstStyle/>
          <a:p>
            <a:fld id="{FB70C814-F07F-4807-8F94-70B7B25FA1BB}" type="slidenum">
              <a:rPr lang="en-GB" smtClean="0"/>
              <a:t>‹#›</a:t>
            </a:fld>
            <a:endParaRPr lang="en-GB"/>
          </a:p>
        </p:txBody>
      </p:sp>
      <p:pic>
        <p:nvPicPr>
          <p:cNvPr id="8" name="Picture 7" descr="Text&#10;&#10;Description automatically generated with low confidence">
            <a:extLst>
              <a:ext uri="{FF2B5EF4-FFF2-40B4-BE49-F238E27FC236}">
                <a16:creationId xmlns:a16="http://schemas.microsoft.com/office/drawing/2014/main" id="{C883AF46-09AF-3C47-13F1-4AD1E3D3B7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1344" y="2263140"/>
            <a:ext cx="7449312" cy="2331720"/>
          </a:xfrm>
          <a:prstGeom prst="rect">
            <a:avLst/>
          </a:prstGeom>
        </p:spPr>
      </p:pic>
    </p:spTree>
    <p:extLst>
      <p:ext uri="{BB962C8B-B14F-4D97-AF65-F5344CB8AC3E}">
        <p14:creationId xmlns:p14="http://schemas.microsoft.com/office/powerpoint/2010/main" val="34296620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58702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US" cap="all" dirty="0">
                <a:hlinkClick r:id="rId2"/>
              </a:rPr>
              <a:t>www.Seslip.co.uk</a:t>
            </a:r>
            <a:r>
              <a:rPr lang="en-US" cap="all" dirty="0"/>
              <a:t> </a:t>
            </a:r>
            <a:endParaRPr lang="en-GB" cap="all" dirty="0"/>
          </a:p>
        </p:txBody>
      </p:sp>
      <p:sp>
        <p:nvSpPr>
          <p:cNvPr id="5" name="Slide Number Placeholder 4"/>
          <p:cNvSpPr>
            <a:spLocks noGrp="1"/>
          </p:cNvSpPr>
          <p:nvPr>
            <p:ph type="sldNum" sz="quarter" idx="12"/>
          </p:nvPr>
        </p:nvSpPr>
        <p:spPr/>
        <p:txBody>
          <a:bodyPr/>
          <a:lstStyle/>
          <a:p>
            <a:fld id="{FB70C814-F07F-4807-8F94-70B7B25FA1BB}" type="slidenum">
              <a:rPr lang="en-GB" smtClean="0"/>
              <a:t>‹#›</a:t>
            </a:fld>
            <a:endParaRPr lang="en-GB"/>
          </a:p>
        </p:txBody>
      </p:sp>
      <p:pic>
        <p:nvPicPr>
          <p:cNvPr id="8" name="Picture 7" descr="Text&#10;&#10;Description automatically generated with low confidence">
            <a:extLst>
              <a:ext uri="{FF2B5EF4-FFF2-40B4-BE49-F238E27FC236}">
                <a16:creationId xmlns:a16="http://schemas.microsoft.com/office/drawing/2014/main" id="{C883AF46-09AF-3C47-13F1-4AD1E3D3B7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6036" y="4219088"/>
            <a:ext cx="5519928" cy="1727801"/>
          </a:xfrm>
          <a:prstGeom prst="rect">
            <a:avLst/>
          </a:prstGeom>
        </p:spPr>
      </p:pic>
    </p:spTree>
    <p:extLst>
      <p:ext uri="{BB962C8B-B14F-4D97-AF65-F5344CB8AC3E}">
        <p14:creationId xmlns:p14="http://schemas.microsoft.com/office/powerpoint/2010/main" val="2880643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cap="all" dirty="0">
                <a:hlinkClick r:id="rId2"/>
              </a:rPr>
              <a:t>www.Seslip.co.uk</a:t>
            </a:r>
            <a:r>
              <a:rPr lang="en-US" cap="all" dirty="0"/>
              <a:t> </a:t>
            </a:r>
            <a:endParaRPr lang="en-GB" cap="all" dirty="0"/>
          </a:p>
        </p:txBody>
      </p:sp>
      <p:sp>
        <p:nvSpPr>
          <p:cNvPr id="9" name="Slide Number Placeholder 8"/>
          <p:cNvSpPr>
            <a:spLocks noGrp="1"/>
          </p:cNvSpPr>
          <p:nvPr>
            <p:ph type="sldNum" sz="quarter" idx="12"/>
          </p:nvPr>
        </p:nvSpPr>
        <p:spPr/>
        <p:txBody>
          <a:bodyPr/>
          <a:lstStyle/>
          <a:p>
            <a:fld id="{FB70C814-F07F-4807-8F94-70B7B25FA1BB}" type="slidenum">
              <a:rPr lang="en-GB" smtClean="0"/>
              <a:t>‹#›</a:t>
            </a:fld>
            <a:endParaRPr lang="en-GB"/>
          </a:p>
        </p:txBody>
      </p:sp>
      <p:pic>
        <p:nvPicPr>
          <p:cNvPr id="4" name="Picture 3" descr="Text&#10;&#10;Description automatically generated with low confidence">
            <a:extLst>
              <a:ext uri="{FF2B5EF4-FFF2-40B4-BE49-F238E27FC236}">
                <a16:creationId xmlns:a16="http://schemas.microsoft.com/office/drawing/2014/main" id="{AB25B58B-57C1-E5E2-9A82-E9FDFE05C3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1344" y="2263140"/>
            <a:ext cx="7449312" cy="2331720"/>
          </a:xfrm>
          <a:prstGeom prst="rect">
            <a:avLst/>
          </a:prstGeom>
        </p:spPr>
      </p:pic>
    </p:spTree>
    <p:extLst>
      <p:ext uri="{BB962C8B-B14F-4D97-AF65-F5344CB8AC3E}">
        <p14:creationId xmlns:p14="http://schemas.microsoft.com/office/powerpoint/2010/main" val="3462073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cap="all" dirty="0">
                <a:hlinkClick r:id="rId2"/>
              </a:rPr>
              <a:t>www.Seslip.co.uk</a:t>
            </a:r>
            <a:r>
              <a:rPr lang="en-US" cap="all" dirty="0"/>
              <a:t> </a:t>
            </a:r>
            <a:endParaRPr lang="en-GB" cap="all"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B70C814-F07F-4807-8F94-70B7B25FA1BB}" type="slidenum">
              <a:rPr lang="en-GB" smtClean="0"/>
              <a:t>‹#›</a:t>
            </a:fld>
            <a:endParaRPr lang="en-GB"/>
          </a:p>
        </p:txBody>
      </p:sp>
      <p:pic>
        <p:nvPicPr>
          <p:cNvPr id="10" name="Picture 9">
            <a:extLst>
              <a:ext uri="{FF2B5EF4-FFF2-40B4-BE49-F238E27FC236}">
                <a16:creationId xmlns:a16="http://schemas.microsoft.com/office/drawing/2014/main" id="{D38E3D54-0D1C-14BD-2139-40914B578AC4}"/>
              </a:ext>
            </a:extLst>
          </p:cNvPr>
          <p:cNvPicPr>
            <a:picLocks noChangeAspect="1"/>
          </p:cNvPicPr>
          <p:nvPr userDrawn="1"/>
        </p:nvPicPr>
        <p:blipFill>
          <a:blip r:embed="rId3"/>
          <a:stretch>
            <a:fillRect/>
          </a:stretch>
        </p:blipFill>
        <p:spPr>
          <a:xfrm>
            <a:off x="9900458" y="5854061"/>
            <a:ext cx="908383" cy="902286"/>
          </a:xfrm>
          <a:prstGeom prst="rect">
            <a:avLst/>
          </a:prstGeom>
        </p:spPr>
      </p:pic>
    </p:spTree>
    <p:extLst>
      <p:ext uri="{BB962C8B-B14F-4D97-AF65-F5344CB8AC3E}">
        <p14:creationId xmlns:p14="http://schemas.microsoft.com/office/powerpoint/2010/main" val="207855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www.seslip.co.uk/"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77448"/>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cap="all" dirty="0">
                <a:hlinkClick r:id="rId16"/>
              </a:rPr>
              <a:t>www.Seslip.co.uk</a:t>
            </a:r>
            <a:r>
              <a:rPr lang="en-US" cap="all" dirty="0"/>
              <a:t> </a:t>
            </a:r>
            <a:endParaRPr lang="en-GB" cap="all"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endParaRPr lang="en-GB"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967108"/>
      </p:ext>
    </p:extLst>
  </p:cSld>
  <p:clrMap bg1="lt1" tx1="dk1" bg2="lt2" tx2="dk2" accent1="accent1" accent2="accent2" accent3="accent3" accent4="accent4" accent5="accent5" accent6="accent6" hlink="hlink" folHlink="folHlink"/>
  <p:sldLayoutIdLst>
    <p:sldLayoutId id="2147483740" r:id="rId1"/>
    <p:sldLayoutId id="2147483726" r:id="rId2"/>
    <p:sldLayoutId id="2147483727" r:id="rId3"/>
    <p:sldLayoutId id="2147483730" r:id="rId4"/>
    <p:sldLayoutId id="2147483731" r:id="rId5"/>
    <p:sldLayoutId id="2147483738" r:id="rId6"/>
    <p:sldLayoutId id="2147483739" r:id="rId7"/>
    <p:sldLayoutId id="2147483737" r:id="rId8"/>
    <p:sldLayoutId id="2147483733" r:id="rId9"/>
    <p:sldLayoutId id="2147483741" r:id="rId10"/>
    <p:sldLayoutId id="2147483734" r:id="rId11"/>
    <p:sldLayoutId id="2147483735" r:id="rId12"/>
    <p:sldLayoutId id="2147483736" r:id="rId13"/>
    <p:sldLayoutId id="2147483742" r:id="rId14"/>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www.guardians.buckinghamshire.gov.uk/" TargetMode="External"/><Relationship Id="rId2" Type="http://schemas.openxmlformats.org/officeDocument/2006/relationships/hyperlink" Target="http://www.seslip.co.uk/"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hyperlink" Target="mailto:ruth.greenhall@oxfordshire.gov.uk" TargetMode="External"/><Relationship Id="rId13" Type="http://schemas.openxmlformats.org/officeDocument/2006/relationships/hyperlink" Target="mailto:Sharon.godfrey@milton-keynes.gov.uk" TargetMode="External"/><Relationship Id="rId3" Type="http://schemas.openxmlformats.org/officeDocument/2006/relationships/hyperlink" Target="mailto:Adina.demle@medway.gov.uk" TargetMode="External"/><Relationship Id="rId7" Type="http://schemas.openxmlformats.org/officeDocument/2006/relationships/hyperlink" Target="mailto:Karen.Devine@brighton-hove.gov.uk" TargetMode="External"/><Relationship Id="rId12" Type="http://schemas.openxmlformats.org/officeDocument/2006/relationships/hyperlink" Target="mailto:sandra.carnall@buckinghamshire.gov.uk" TargetMode="External"/><Relationship Id="rId2" Type="http://schemas.openxmlformats.org/officeDocument/2006/relationships/hyperlink" Target="http://www.seslip.co.uk/" TargetMode="External"/><Relationship Id="rId1" Type="http://schemas.openxmlformats.org/officeDocument/2006/relationships/slideLayout" Target="../slideLayouts/slideLayout9.xml"/><Relationship Id="rId6" Type="http://schemas.openxmlformats.org/officeDocument/2006/relationships/hyperlink" Target="mailto:benedict.coen@southampton.gov.uk" TargetMode="External"/><Relationship Id="rId11" Type="http://schemas.openxmlformats.org/officeDocument/2006/relationships/hyperlink" Target="mailto:Ashley.schofield@iow.gov.uk" TargetMode="External"/><Relationship Id="rId5" Type="http://schemas.openxmlformats.org/officeDocument/2006/relationships/hyperlink" Target="mailto:Rachel.Sheean@brighterfuturesforchildren.org" TargetMode="External"/><Relationship Id="rId15" Type="http://schemas.openxmlformats.org/officeDocument/2006/relationships/hyperlink" Target="mailto:Clark2@portsmouthcc.gov.uk" TargetMode="External"/><Relationship Id="rId10" Type="http://schemas.openxmlformats.org/officeDocument/2006/relationships/hyperlink" Target="mailto:Christa.beach@hants.gov.uk" TargetMode="External"/><Relationship Id="rId4" Type="http://schemas.openxmlformats.org/officeDocument/2006/relationships/hyperlink" Target="mailto:peter.hodges@bracknell-forest.gov.uk" TargetMode="External"/><Relationship Id="rId9" Type="http://schemas.openxmlformats.org/officeDocument/2006/relationships/hyperlink" Target="mailto:Maryke.mccarthy@sloughchildrenfirst.co.uk" TargetMode="External"/><Relationship Id="rId14" Type="http://schemas.openxmlformats.org/officeDocument/2006/relationships/hyperlink" Target="mailto:caroline.smith@kent.gov.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eslip.co.uk/" TargetMode="External"/><Relationship Id="rId2" Type="http://schemas.openxmlformats.org/officeDocument/2006/relationships/hyperlink" Target="mailto:rebeccaeligon@gmail.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eslip.co.uk/"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www.seslip.co.uk/"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B36D-D215-CCBA-93DD-9D20C5088524}"/>
              </a:ext>
            </a:extLst>
          </p:cNvPr>
          <p:cNvSpPr>
            <a:spLocks noGrp="1"/>
          </p:cNvSpPr>
          <p:nvPr>
            <p:ph type="ctrTitle"/>
          </p:nvPr>
        </p:nvSpPr>
        <p:spPr/>
        <p:txBody>
          <a:bodyPr/>
          <a:lstStyle/>
          <a:p>
            <a:r>
              <a:rPr lang="en-GB" dirty="0"/>
              <a:t>Kinship regional benchmarking</a:t>
            </a:r>
          </a:p>
        </p:txBody>
      </p:sp>
      <p:sp>
        <p:nvSpPr>
          <p:cNvPr id="3" name="Subtitle 2">
            <a:extLst>
              <a:ext uri="{FF2B5EF4-FFF2-40B4-BE49-F238E27FC236}">
                <a16:creationId xmlns:a16="http://schemas.microsoft.com/office/drawing/2014/main" id="{44388111-26F5-4B3C-C130-F46CB37AA98F}"/>
              </a:ext>
            </a:extLst>
          </p:cNvPr>
          <p:cNvSpPr>
            <a:spLocks noGrp="1"/>
          </p:cNvSpPr>
          <p:nvPr>
            <p:ph type="subTitle" idx="1"/>
          </p:nvPr>
        </p:nvSpPr>
        <p:spPr/>
        <p:txBody>
          <a:bodyPr>
            <a:normAutofit/>
          </a:bodyPr>
          <a:lstStyle/>
          <a:p>
            <a:r>
              <a:rPr lang="en-GB" dirty="0"/>
              <a:t>Rebecca Eligon</a:t>
            </a:r>
          </a:p>
          <a:p>
            <a:r>
              <a:rPr lang="en-GB" dirty="0"/>
              <a:t>2023 oct (updated)</a:t>
            </a:r>
          </a:p>
        </p:txBody>
      </p:sp>
      <p:sp>
        <p:nvSpPr>
          <p:cNvPr id="4" name="Footer Placeholder 3">
            <a:extLst>
              <a:ext uri="{FF2B5EF4-FFF2-40B4-BE49-F238E27FC236}">
                <a16:creationId xmlns:a16="http://schemas.microsoft.com/office/drawing/2014/main" id="{E855CDD1-6FF0-01FA-48CE-A73D77C1FC14}"/>
              </a:ext>
            </a:extLst>
          </p:cNvPr>
          <p:cNvSpPr>
            <a:spLocks noGrp="1"/>
          </p:cNvSpPr>
          <p:nvPr>
            <p:ph type="ftr" sz="quarter" idx="11"/>
          </p:nvPr>
        </p:nvSpPr>
        <p:spPr/>
        <p:txBody>
          <a:bodyPr/>
          <a:lstStyle/>
          <a:p>
            <a:r>
              <a:rPr lang="en-US"/>
              <a:t>https://www.seslip.co.uk</a:t>
            </a:r>
            <a:endParaRPr lang="en-GB" dirty="0"/>
          </a:p>
        </p:txBody>
      </p:sp>
    </p:spTree>
    <p:extLst>
      <p:ext uri="{BB962C8B-B14F-4D97-AF65-F5344CB8AC3E}">
        <p14:creationId xmlns:p14="http://schemas.microsoft.com/office/powerpoint/2010/main" val="248891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2286000"/>
          </a:xfrm>
        </p:spPr>
        <p:txBody>
          <a:bodyPr numCol="1" anchor="b">
            <a:normAutofit/>
          </a:bodyPr>
          <a:lstStyle/>
          <a:p>
            <a:r>
              <a:rPr lang="en-GB" altLang="en-GB" dirty="0"/>
              <a:t>Best practice</a:t>
            </a:r>
          </a:p>
        </p:txBody>
      </p:sp>
      <p:sp>
        <p:nvSpPr>
          <p:cNvPr id="6" name="Content Placeholder 5">
            <a:extLst>
              <a:ext uri="{FF2B5EF4-FFF2-40B4-BE49-F238E27FC236}">
                <a16:creationId xmlns:a16="http://schemas.microsoft.com/office/drawing/2014/main" id="{417FD6BE-DFB1-D0C1-ACF4-592A43011D5F}"/>
              </a:ext>
            </a:extLst>
          </p:cNvPr>
          <p:cNvSpPr>
            <a:spLocks noGrp="1"/>
          </p:cNvSpPr>
          <p:nvPr>
            <p:ph type="body" sz="half" idx="2"/>
          </p:nvPr>
        </p:nvSpPr>
        <p:spPr>
          <a:xfrm>
            <a:off x="457200" y="2926080"/>
            <a:ext cx="3200400" cy="3379124"/>
          </a:xfrm>
        </p:spPr>
        <p:txBody>
          <a:bodyPr>
            <a:normAutofit lnSpcReduction="10000"/>
          </a:bodyPr>
          <a:lstStyle/>
          <a:p>
            <a:r>
              <a:rPr lang="en-GB" sz="1400" dirty="0"/>
              <a:t>Every single LA that responded was able to identify elements of practice they are proud about. There is a huge amount of best practice in the region to be shared from support and communications to youth voice, the ASF and contact.</a:t>
            </a:r>
          </a:p>
          <a:p>
            <a:endParaRPr lang="en-GB" sz="1400" dirty="0"/>
          </a:p>
          <a:p>
            <a:r>
              <a:rPr lang="en-GB" sz="1400" b="1" dirty="0"/>
              <a:t>Discussion question: </a:t>
            </a:r>
            <a:r>
              <a:rPr lang="en-GB" sz="1400" dirty="0"/>
              <a:t> What is the best way to share best practice?  Are there any particular ideas you’d like to hear more about (either via this group, by writing up the learning or we could set up lunch and learn sessions so a wider group of frontline practitioners could attend?)</a:t>
            </a:r>
            <a:endParaRPr lang="en-GB" sz="1400" b="1" dirty="0"/>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4" name="Table 3">
            <a:extLst>
              <a:ext uri="{FF2B5EF4-FFF2-40B4-BE49-F238E27FC236}">
                <a16:creationId xmlns:a16="http://schemas.microsoft.com/office/drawing/2014/main" id="{3C17E00A-6314-B39B-54A8-EC2155F01F91}"/>
              </a:ext>
            </a:extLst>
          </p:cNvPr>
          <p:cNvGraphicFramePr>
            <a:graphicFrameLocks noGrp="1"/>
          </p:cNvGraphicFramePr>
          <p:nvPr>
            <p:extLst>
              <p:ext uri="{D42A27DB-BD31-4B8C-83A1-F6EECF244321}">
                <p14:modId xmlns:p14="http://schemas.microsoft.com/office/powerpoint/2010/main" val="3152391832"/>
              </p:ext>
            </p:extLst>
          </p:nvPr>
        </p:nvGraphicFramePr>
        <p:xfrm>
          <a:off x="4396236" y="120770"/>
          <a:ext cx="7536971" cy="6373200"/>
        </p:xfrm>
        <a:graphic>
          <a:graphicData uri="http://schemas.openxmlformats.org/drawingml/2006/table">
            <a:tbl>
              <a:tblPr>
                <a:tableStyleId>{5C22544A-7EE6-4342-B048-85BDC9FD1C3A}</a:tableStyleId>
              </a:tblPr>
              <a:tblGrid>
                <a:gridCol w="1383462">
                  <a:extLst>
                    <a:ext uri="{9D8B030D-6E8A-4147-A177-3AD203B41FA5}">
                      <a16:colId xmlns:a16="http://schemas.microsoft.com/office/drawing/2014/main" val="41332869"/>
                    </a:ext>
                  </a:extLst>
                </a:gridCol>
                <a:gridCol w="6153509">
                  <a:extLst>
                    <a:ext uri="{9D8B030D-6E8A-4147-A177-3AD203B41FA5}">
                      <a16:colId xmlns:a16="http://schemas.microsoft.com/office/drawing/2014/main" val="1836929100"/>
                    </a:ext>
                  </a:extLst>
                </a:gridCol>
              </a:tblGrid>
              <a:tr h="158111">
                <a:tc>
                  <a:txBody>
                    <a:bodyPr/>
                    <a:lstStyle/>
                    <a:p>
                      <a:pPr algn="l" fontAlgn="b"/>
                      <a:r>
                        <a:rPr lang="en-GB" sz="1100" u="none" strike="noStrike" dirty="0">
                          <a:effectLst/>
                        </a:rPr>
                        <a:t>Medway</a:t>
                      </a:r>
                      <a:endParaRPr lang="en-GB" sz="1100" b="0" i="0" u="none" strike="noStrike" dirty="0">
                        <a:solidFill>
                          <a:srgbClr val="000000"/>
                        </a:solidFill>
                        <a:effectLst/>
                        <a:latin typeface="Raleway" pitchFamily="2" charset="0"/>
                      </a:endParaRPr>
                    </a:p>
                  </a:txBody>
                  <a:tcPr marL="720" marR="720" marT="720" marB="0" anchor="b"/>
                </a:tc>
                <a:tc>
                  <a:txBody>
                    <a:bodyPr/>
                    <a:lstStyle/>
                    <a:p>
                      <a:pPr algn="l" fontAlgn="b"/>
                      <a:r>
                        <a:rPr lang="en-GB" sz="1100" u="none" strike="noStrike" dirty="0">
                          <a:effectLst/>
                        </a:rPr>
                        <a:t>Between April 2022 and present, the team organised activities events for special guardians and the children in their care (Summer, Halloween, Christmas, February, April),  informal coffee mornings every Wednesday of the month for special guardians to get together for a chat and meet the team,   and a regular support groups – every 6 weeks  with set discussion themes.</a:t>
                      </a:r>
                      <a:br>
                        <a:rPr lang="en-GB" sz="1100" u="none" strike="noStrike" dirty="0">
                          <a:effectLst/>
                        </a:rPr>
                      </a:br>
                      <a:r>
                        <a:rPr lang="en-GB" sz="1100" u="none" strike="noStrike" dirty="0">
                          <a:effectLst/>
                        </a:rPr>
                        <a:t>A newsletter is circulated regularly, informing special guardians of future events and training sessions.</a:t>
                      </a:r>
                      <a:endParaRPr lang="en-GB" sz="1100" b="0" i="0" u="none" strike="noStrike" dirty="0">
                        <a:solidFill>
                          <a:srgbClr val="000000"/>
                        </a:solidFill>
                        <a:effectLst/>
                        <a:latin typeface="Raleway" pitchFamily="2" charset="0"/>
                      </a:endParaRPr>
                    </a:p>
                  </a:txBody>
                  <a:tcPr marL="720" marR="720" marT="720" marB="0" anchor="b"/>
                </a:tc>
                <a:extLst>
                  <a:ext uri="{0D108BD9-81ED-4DB2-BD59-A6C34878D82A}">
                    <a16:rowId xmlns:a16="http://schemas.microsoft.com/office/drawing/2014/main" val="1994679660"/>
                  </a:ext>
                </a:extLst>
              </a:tr>
              <a:tr h="1665616">
                <a:tc>
                  <a:txBody>
                    <a:bodyPr/>
                    <a:lstStyle/>
                    <a:p>
                      <a:pPr algn="l" fontAlgn="b"/>
                      <a:r>
                        <a:rPr lang="en-GB" sz="1100" u="none" strike="noStrike">
                          <a:effectLst/>
                        </a:rPr>
                        <a:t>Bracknell Forest</a:t>
                      </a:r>
                      <a:endParaRPr lang="en-GB" sz="1100" b="0" i="0" u="none" strike="noStrike">
                        <a:solidFill>
                          <a:srgbClr val="000000"/>
                        </a:solidFill>
                        <a:effectLst/>
                        <a:latin typeface="Raleway" pitchFamily="2" charset="0"/>
                      </a:endParaRPr>
                    </a:p>
                  </a:txBody>
                  <a:tcPr marL="720" marR="720" marT="720" marB="0" anchor="b"/>
                </a:tc>
                <a:tc>
                  <a:txBody>
                    <a:bodyPr/>
                    <a:lstStyle/>
                    <a:p>
                      <a:pPr algn="l" fontAlgn="b"/>
                      <a:r>
                        <a:rPr lang="en-GB" sz="1100" u="none" strike="noStrike">
                          <a:effectLst/>
                        </a:rPr>
                        <a:t>• SGO panel including Assistant Director and Head of Service to agree the recommendation of all SG assessments and agree financial packages </a:t>
                      </a:r>
                      <a:br>
                        <a:rPr lang="en-GB" sz="1100" u="none" strike="noStrike">
                          <a:effectLst/>
                        </a:rPr>
                      </a:br>
                      <a:r>
                        <a:rPr lang="en-GB" sz="1100" u="none" strike="noStrike">
                          <a:effectLst/>
                        </a:rPr>
                        <a:t>• Planning meeting, midway and outcome meeting for SG assessments</a:t>
                      </a:r>
                      <a:br>
                        <a:rPr lang="en-GB" sz="1100" u="none" strike="noStrike">
                          <a:effectLst/>
                        </a:rPr>
                      </a:br>
                      <a:r>
                        <a:rPr lang="en-GB" sz="1100" u="none" strike="noStrike">
                          <a:effectLst/>
                        </a:rPr>
                        <a:t>• Annual reviews which focus on all needs and not just finance</a:t>
                      </a:r>
                      <a:br>
                        <a:rPr lang="en-GB" sz="1100" u="none" strike="noStrike">
                          <a:effectLst/>
                        </a:rPr>
                      </a:br>
                      <a:r>
                        <a:rPr lang="en-GB" sz="1100" u="none" strike="noStrike">
                          <a:effectLst/>
                        </a:rPr>
                        <a:t>• Newsletter to ensure SG’s are updated on what support is available and any updates within the team</a:t>
                      </a:r>
                      <a:br>
                        <a:rPr lang="en-GB" sz="1100" u="none" strike="noStrike">
                          <a:effectLst/>
                        </a:rPr>
                      </a:br>
                      <a:r>
                        <a:rPr lang="en-GB" sz="1100" u="none" strike="noStrike">
                          <a:effectLst/>
                        </a:rPr>
                        <a:t>• Support Groups</a:t>
                      </a:r>
                      <a:br>
                        <a:rPr lang="en-GB" sz="1100" u="none" strike="noStrike">
                          <a:effectLst/>
                        </a:rPr>
                      </a:br>
                      <a:r>
                        <a:rPr lang="en-GB" sz="1100" u="none" strike="noStrike">
                          <a:effectLst/>
                        </a:rPr>
                        <a:t>• Use as ASF to support SG’s</a:t>
                      </a:r>
                      <a:br>
                        <a:rPr lang="en-GB" sz="1100" u="none" strike="noStrike">
                          <a:effectLst/>
                        </a:rPr>
                      </a:br>
                      <a:r>
                        <a:rPr lang="en-GB" sz="1100" u="none" strike="noStrike">
                          <a:effectLst/>
                        </a:rPr>
                        <a:t>• Use of pupil premium to support with educational attainment </a:t>
                      </a:r>
                      <a:br>
                        <a:rPr lang="en-GB" sz="1100" u="none" strike="noStrike">
                          <a:effectLst/>
                        </a:rPr>
                      </a:br>
                      <a:r>
                        <a:rPr lang="en-GB" sz="1100" u="none" strike="noStrike">
                          <a:effectLst/>
                        </a:rPr>
                        <a:t>• Development of life story offer for all children subject of an SG</a:t>
                      </a:r>
                      <a:br>
                        <a:rPr lang="en-GB" sz="1100" u="none" strike="noStrike">
                          <a:effectLst/>
                        </a:rPr>
                      </a:br>
                      <a:r>
                        <a:rPr lang="en-GB" sz="1100" u="none" strike="noStrike">
                          <a:effectLst/>
                        </a:rPr>
                        <a:t>• Regular SG scorecard information to understand the journey of children and whether there have been any new referrals </a:t>
                      </a:r>
                      <a:br>
                        <a:rPr lang="en-GB" sz="1100" u="none" strike="noStrike">
                          <a:effectLst/>
                        </a:rPr>
                      </a:br>
                      <a:r>
                        <a:rPr lang="en-GB" sz="1100" u="none" strike="noStrike">
                          <a:effectLst/>
                        </a:rPr>
                        <a:t>• Birth parents support through the Under 1’s project </a:t>
                      </a:r>
                      <a:br>
                        <a:rPr lang="en-GB" sz="1100" u="none" strike="noStrike">
                          <a:effectLst/>
                        </a:rPr>
                      </a:br>
                      <a:r>
                        <a:rPr lang="en-GB" sz="1100" u="none" strike="noStrike">
                          <a:effectLst/>
                        </a:rPr>
                        <a:t>• SG and connected carers have access to the Therapy Hub for discussion, intervention and support.</a:t>
                      </a:r>
                      <a:endParaRPr lang="en-GB" sz="1100" b="0" i="0" u="none" strike="noStrike">
                        <a:solidFill>
                          <a:srgbClr val="000000"/>
                        </a:solidFill>
                        <a:effectLst/>
                        <a:latin typeface="Raleway" pitchFamily="2" charset="0"/>
                      </a:endParaRPr>
                    </a:p>
                  </a:txBody>
                  <a:tcPr marL="720" marR="720" marT="720" marB="0" anchor="b"/>
                </a:tc>
                <a:extLst>
                  <a:ext uri="{0D108BD9-81ED-4DB2-BD59-A6C34878D82A}">
                    <a16:rowId xmlns:a16="http://schemas.microsoft.com/office/drawing/2014/main" val="667322449"/>
                  </a:ext>
                </a:extLst>
              </a:tr>
              <a:tr h="1026254">
                <a:tc>
                  <a:txBody>
                    <a:bodyPr/>
                    <a:lstStyle/>
                    <a:p>
                      <a:pPr algn="l" fontAlgn="b"/>
                      <a:r>
                        <a:rPr lang="en-GB" sz="1100" u="none" strike="noStrike">
                          <a:effectLst/>
                        </a:rPr>
                        <a:t>Brighter Futures</a:t>
                      </a:r>
                      <a:endParaRPr lang="en-GB" sz="1100" b="0" i="0" u="none" strike="noStrike">
                        <a:solidFill>
                          <a:srgbClr val="000000"/>
                        </a:solidFill>
                        <a:effectLst/>
                        <a:latin typeface="Raleway" pitchFamily="2" charset="0"/>
                      </a:endParaRPr>
                    </a:p>
                  </a:txBody>
                  <a:tcPr marL="720" marR="720" marT="720" marB="0" anchor="b"/>
                </a:tc>
                <a:tc>
                  <a:txBody>
                    <a:bodyPr/>
                    <a:lstStyle/>
                    <a:p>
                      <a:pPr algn="l" fontAlgn="ctr"/>
                      <a:r>
                        <a:rPr lang="en-GB" sz="1100" u="none" strike="noStrike" dirty="0">
                          <a:effectLst/>
                        </a:rPr>
                        <a:t>We have clear processes for assessment and have been working with West Berkshire and Bracknell Forest regarding a shared assessment to be used for Screening Assessments, Reg 24 / Viability Assessments and Connected Carer / SGO assessments. This is in the early stages, but it is hoped will have a positive impact on consistency of practice and consistency of response from Court regarding timeframes for assessments and expectations regarding quality. We have a well established and long-running Special Guardianship Support Group that meet fortnightly.</a:t>
                      </a:r>
                      <a:endParaRPr lang="en-GB" sz="1100" b="0" i="0" u="none" strike="noStrike" dirty="0">
                        <a:solidFill>
                          <a:srgbClr val="000000"/>
                        </a:solidFill>
                        <a:effectLst/>
                        <a:latin typeface="Raleway" pitchFamily="2" charset="0"/>
                      </a:endParaRPr>
                    </a:p>
                  </a:txBody>
                  <a:tcPr marL="720" marR="720" marT="720" marB="0" anchor="ctr"/>
                </a:tc>
                <a:extLst>
                  <a:ext uri="{0D108BD9-81ED-4DB2-BD59-A6C34878D82A}">
                    <a16:rowId xmlns:a16="http://schemas.microsoft.com/office/drawing/2014/main" val="3678360262"/>
                  </a:ext>
                </a:extLst>
              </a:tr>
              <a:tr h="1408981">
                <a:tc>
                  <a:txBody>
                    <a:bodyPr/>
                    <a:lstStyle/>
                    <a:p>
                      <a:pPr algn="l" fontAlgn="b"/>
                      <a:r>
                        <a:rPr lang="en-GB" sz="1100" u="none" strike="noStrike">
                          <a:effectLst/>
                        </a:rPr>
                        <a:t>Southampton</a:t>
                      </a:r>
                      <a:endParaRPr lang="en-GB" sz="1100" b="0" i="0" u="none" strike="noStrike">
                        <a:solidFill>
                          <a:srgbClr val="000000"/>
                        </a:solidFill>
                        <a:effectLst/>
                        <a:latin typeface="Raleway" pitchFamily="2" charset="0"/>
                      </a:endParaRPr>
                    </a:p>
                  </a:txBody>
                  <a:tcPr marL="720" marR="720" marT="720" marB="0" anchor="b"/>
                </a:tc>
                <a:tc>
                  <a:txBody>
                    <a:bodyPr/>
                    <a:lstStyle/>
                    <a:p>
                      <a:pPr algn="l" fontAlgn="b"/>
                      <a:r>
                        <a:rPr lang="en-GB" sz="1100" u="none" strike="noStrike" dirty="0">
                          <a:effectLst/>
                        </a:rPr>
                        <a:t>Completing protective parenting work within Kinship Assessments when there are concerns has been hugely beneficial.  Working alongside partners from the voluntary and mainstream services to deliver mediation and training courses for special guardians.  Linking a Post Guardian Support Worker when the Care Plan is Special Guardianship prior to the order being made in order to ensure a seamless transition. Development of the therapeutic needs assessment for the Adoption Support Fund. Linking Special Guardians into Specialist support groups. The wishes, needs and feelings of the child are embedded in every assessment and young people are encouraged to attend Fostering Panel should an approval be required before the making or an order. Information sharing of available support within our neighbouring authorities and shared practices.</a:t>
                      </a:r>
                      <a:endParaRPr lang="en-GB" sz="1100" b="0" i="0" u="none" strike="noStrike" dirty="0">
                        <a:solidFill>
                          <a:srgbClr val="000000"/>
                        </a:solidFill>
                        <a:effectLst/>
                        <a:latin typeface="Raleway" pitchFamily="2" charset="0"/>
                      </a:endParaRPr>
                    </a:p>
                  </a:txBody>
                  <a:tcPr marL="720" marR="720" marT="720" marB="0" anchor="b"/>
                </a:tc>
                <a:extLst>
                  <a:ext uri="{0D108BD9-81ED-4DB2-BD59-A6C34878D82A}">
                    <a16:rowId xmlns:a16="http://schemas.microsoft.com/office/drawing/2014/main" val="1619811491"/>
                  </a:ext>
                </a:extLst>
              </a:tr>
            </a:tbl>
          </a:graphicData>
        </a:graphic>
      </p:graphicFrame>
    </p:spTree>
    <p:extLst>
      <p:ext uri="{BB962C8B-B14F-4D97-AF65-F5344CB8AC3E}">
        <p14:creationId xmlns:p14="http://schemas.microsoft.com/office/powerpoint/2010/main" val="1276880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2286000"/>
          </a:xfrm>
        </p:spPr>
        <p:txBody>
          <a:bodyPr numCol="1" anchor="b">
            <a:normAutofit/>
          </a:bodyPr>
          <a:lstStyle/>
          <a:p>
            <a:r>
              <a:rPr lang="en-GB" altLang="en-GB" dirty="0"/>
              <a:t>Best practice</a:t>
            </a:r>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4" name="Table 3">
            <a:extLst>
              <a:ext uri="{FF2B5EF4-FFF2-40B4-BE49-F238E27FC236}">
                <a16:creationId xmlns:a16="http://schemas.microsoft.com/office/drawing/2014/main" id="{3C17E00A-6314-B39B-54A8-EC2155F01F91}"/>
              </a:ext>
            </a:extLst>
          </p:cNvPr>
          <p:cNvGraphicFramePr>
            <a:graphicFrameLocks noGrp="1"/>
          </p:cNvGraphicFramePr>
          <p:nvPr>
            <p:extLst>
              <p:ext uri="{D42A27DB-BD31-4B8C-83A1-F6EECF244321}">
                <p14:modId xmlns:p14="http://schemas.microsoft.com/office/powerpoint/2010/main" val="1290694627"/>
              </p:ext>
            </p:extLst>
          </p:nvPr>
        </p:nvGraphicFramePr>
        <p:xfrm>
          <a:off x="4396236" y="120770"/>
          <a:ext cx="7536971" cy="5657918"/>
        </p:xfrm>
        <a:graphic>
          <a:graphicData uri="http://schemas.openxmlformats.org/drawingml/2006/table">
            <a:tbl>
              <a:tblPr>
                <a:tableStyleId>{5C22544A-7EE6-4342-B048-85BDC9FD1C3A}</a:tableStyleId>
              </a:tblPr>
              <a:tblGrid>
                <a:gridCol w="1383462">
                  <a:extLst>
                    <a:ext uri="{9D8B030D-6E8A-4147-A177-3AD203B41FA5}">
                      <a16:colId xmlns:a16="http://schemas.microsoft.com/office/drawing/2014/main" val="41332869"/>
                    </a:ext>
                  </a:extLst>
                </a:gridCol>
                <a:gridCol w="6153509">
                  <a:extLst>
                    <a:ext uri="{9D8B030D-6E8A-4147-A177-3AD203B41FA5}">
                      <a16:colId xmlns:a16="http://schemas.microsoft.com/office/drawing/2014/main" val="1836929100"/>
                    </a:ext>
                  </a:extLst>
                </a:gridCol>
              </a:tblGrid>
              <a:tr h="924747">
                <a:tc>
                  <a:txBody>
                    <a:bodyPr/>
                    <a:lstStyle/>
                    <a:p>
                      <a:pPr algn="l" fontAlgn="b"/>
                      <a:r>
                        <a:rPr lang="en-GB" sz="1100" u="none" strike="noStrike" dirty="0">
                          <a:effectLst/>
                        </a:rPr>
                        <a:t>Brighton and Hove</a:t>
                      </a:r>
                      <a:endParaRPr lang="en-GB" sz="1100" b="0" i="0" u="none" strike="noStrike" dirty="0">
                        <a:solidFill>
                          <a:srgbClr val="000000"/>
                        </a:solidFill>
                        <a:effectLst/>
                        <a:latin typeface="Raleway" pitchFamily="2" charset="0"/>
                      </a:endParaRPr>
                    </a:p>
                  </a:txBody>
                  <a:tcPr marL="720" marR="720" marT="720" marB="0" anchor="b"/>
                </a:tc>
                <a:tc>
                  <a:txBody>
                    <a:bodyPr/>
                    <a:lstStyle/>
                    <a:p>
                      <a:pPr algn="l" fontAlgn="b"/>
                      <a:r>
                        <a:rPr lang="en-GB" sz="1100" u="none" strike="noStrike" dirty="0">
                          <a:effectLst/>
                        </a:rPr>
                        <a:t>Robust kinship care assessments for care proceedings, Kinship Care Support Service including Support Groups, Training offer, use of ASF for therapeutic support. Development of group for children placed transracially. </a:t>
                      </a:r>
                      <a:br>
                        <a:rPr lang="en-GB" sz="1100" u="none" strike="noStrike" dirty="0">
                          <a:effectLst/>
                        </a:rPr>
                      </a:br>
                      <a:r>
                        <a:rPr lang="en-GB" sz="1100" u="none" strike="noStrike" dirty="0">
                          <a:effectLst/>
                        </a:rPr>
                        <a:t>Staff trained in DDP and </a:t>
                      </a:r>
                      <a:r>
                        <a:rPr lang="en-GB" sz="1100" u="none" strike="noStrike" dirty="0" err="1">
                          <a:effectLst/>
                        </a:rPr>
                        <a:t>theraplay</a:t>
                      </a:r>
                      <a:r>
                        <a:rPr lang="en-GB" sz="1100" u="none" strike="noStrike" dirty="0">
                          <a:effectLst/>
                        </a:rPr>
                        <a:t> and trauma informed approach within the team provide therapeutic parenting support to kinship carers. </a:t>
                      </a:r>
                      <a:endParaRPr lang="en-GB" sz="1100" b="0" i="0" u="none" strike="noStrike" dirty="0">
                        <a:solidFill>
                          <a:srgbClr val="000000"/>
                        </a:solidFill>
                        <a:effectLst/>
                        <a:latin typeface="Raleway" pitchFamily="2" charset="0"/>
                      </a:endParaRPr>
                    </a:p>
                  </a:txBody>
                  <a:tcPr marL="720" marR="720" marT="720" marB="0" anchor="b"/>
                </a:tc>
                <a:extLst>
                  <a:ext uri="{0D108BD9-81ED-4DB2-BD59-A6C34878D82A}">
                    <a16:rowId xmlns:a16="http://schemas.microsoft.com/office/drawing/2014/main" val="1595567660"/>
                  </a:ext>
                </a:extLst>
              </a:tr>
              <a:tr h="1869057">
                <a:tc>
                  <a:txBody>
                    <a:bodyPr/>
                    <a:lstStyle/>
                    <a:p>
                      <a:pPr algn="l" fontAlgn="b"/>
                      <a:r>
                        <a:rPr lang="en-GB" sz="1100" u="none" strike="noStrike">
                          <a:effectLst/>
                        </a:rPr>
                        <a:t>Oxfordshire</a:t>
                      </a:r>
                      <a:endParaRPr lang="en-GB" sz="1100" b="0" i="0" u="none" strike="noStrike">
                        <a:solidFill>
                          <a:srgbClr val="000000"/>
                        </a:solidFill>
                        <a:effectLst/>
                        <a:latin typeface="Raleway" pitchFamily="2" charset="0"/>
                      </a:endParaRPr>
                    </a:p>
                  </a:txBody>
                  <a:tcPr marL="720" marR="720" marT="720" marB="0" anchor="b"/>
                </a:tc>
                <a:tc>
                  <a:txBody>
                    <a:bodyPr/>
                    <a:lstStyle/>
                    <a:p>
                      <a:pPr algn="l" fontAlgn="b"/>
                      <a:r>
                        <a:rPr lang="en-GB" sz="1100" u="none" strike="noStrike" dirty="0">
                          <a:effectLst/>
                        </a:rPr>
                        <a:t>Therapeutic parenting courses</a:t>
                      </a:r>
                      <a:br>
                        <a:rPr lang="en-GB" sz="1100" u="none" strike="noStrike" dirty="0">
                          <a:effectLst/>
                        </a:rPr>
                      </a:br>
                      <a:r>
                        <a:rPr lang="en-GB" sz="1100" u="none" strike="noStrike" dirty="0">
                          <a:effectLst/>
                        </a:rPr>
                        <a:t>Psychologist consultations</a:t>
                      </a:r>
                      <a:br>
                        <a:rPr lang="en-GB" sz="1100" u="none" strike="noStrike" dirty="0">
                          <a:effectLst/>
                        </a:rPr>
                      </a:br>
                      <a:r>
                        <a:rPr lang="en-GB" sz="1100" u="none" strike="noStrike" dirty="0">
                          <a:effectLst/>
                        </a:rPr>
                        <a:t>DDP, NVR training available</a:t>
                      </a:r>
                      <a:br>
                        <a:rPr lang="en-GB" sz="1100" u="none" strike="noStrike" dirty="0">
                          <a:effectLst/>
                        </a:rPr>
                      </a:br>
                      <a:r>
                        <a:rPr lang="en-GB" sz="1100" u="none" strike="noStrike" dirty="0">
                          <a:effectLst/>
                        </a:rPr>
                        <a:t>Mockingbird project available to kinship carers including respite care</a:t>
                      </a:r>
                      <a:br>
                        <a:rPr lang="en-GB" sz="1100" u="none" strike="noStrike" dirty="0">
                          <a:effectLst/>
                        </a:rPr>
                      </a:br>
                      <a:r>
                        <a:rPr lang="en-GB" sz="1100" u="none" strike="noStrike" dirty="0">
                          <a:effectLst/>
                        </a:rPr>
                        <a:t>Recruitment and retention consultations group includes kinship carers </a:t>
                      </a:r>
                      <a:br>
                        <a:rPr lang="en-GB" sz="1100" u="none" strike="noStrike" dirty="0">
                          <a:effectLst/>
                        </a:rPr>
                      </a:br>
                      <a:r>
                        <a:rPr lang="en-GB" sz="1100" u="none" strike="noStrike" dirty="0">
                          <a:effectLst/>
                        </a:rPr>
                        <a:t>Support groups for kinship carers</a:t>
                      </a:r>
                      <a:br>
                        <a:rPr lang="en-GB" sz="1100" u="none" strike="noStrike" dirty="0">
                          <a:effectLst/>
                        </a:rPr>
                      </a:br>
                      <a:r>
                        <a:rPr lang="en-GB" sz="1100" u="none" strike="noStrike" dirty="0">
                          <a:effectLst/>
                        </a:rPr>
                        <a:t>Consistent and rigorous assessment process for both panel and court</a:t>
                      </a:r>
                      <a:br>
                        <a:rPr lang="en-GB" sz="1100" u="none" strike="noStrike" dirty="0">
                          <a:effectLst/>
                        </a:rPr>
                      </a:br>
                      <a:r>
                        <a:rPr lang="en-GB" sz="1100" u="none" strike="noStrike" dirty="0">
                          <a:effectLst/>
                        </a:rPr>
                        <a:t>Specialised training and consortiums for staff at SW and managerial level</a:t>
                      </a:r>
                      <a:br>
                        <a:rPr lang="en-GB" sz="1100" u="none" strike="noStrike" dirty="0">
                          <a:effectLst/>
                        </a:rPr>
                      </a:br>
                      <a:r>
                        <a:rPr lang="en-GB" sz="1100" u="none" strike="noStrike" dirty="0">
                          <a:effectLst/>
                        </a:rPr>
                        <a:t>Developing post order support centre of excellence</a:t>
                      </a:r>
                      <a:br>
                        <a:rPr lang="en-GB" sz="1100" u="none" strike="noStrike" dirty="0">
                          <a:effectLst/>
                        </a:rPr>
                      </a:br>
                      <a:r>
                        <a:rPr lang="en-GB" sz="1100" u="none" strike="noStrike" dirty="0">
                          <a:effectLst/>
                        </a:rPr>
                        <a:t>SGO allowance (means-tested) paid for duration of placement </a:t>
                      </a:r>
                      <a:br>
                        <a:rPr lang="en-GB" sz="1100" u="none" strike="noStrike" dirty="0">
                          <a:effectLst/>
                        </a:rPr>
                      </a:br>
                      <a:r>
                        <a:rPr lang="en-GB" sz="1100" u="none" strike="noStrike" dirty="0">
                          <a:effectLst/>
                        </a:rPr>
                        <a:t>Use of FGCs to consider management of contact etc</a:t>
                      </a:r>
                      <a:endParaRPr lang="en-GB" sz="1100" b="0" i="0" u="none" strike="noStrike" dirty="0">
                        <a:solidFill>
                          <a:srgbClr val="000000"/>
                        </a:solidFill>
                        <a:effectLst/>
                        <a:latin typeface="Raleway" pitchFamily="2" charset="0"/>
                      </a:endParaRPr>
                    </a:p>
                  </a:txBody>
                  <a:tcPr marL="720" marR="720" marT="720" marB="0" anchor="b"/>
                </a:tc>
                <a:extLst>
                  <a:ext uri="{0D108BD9-81ED-4DB2-BD59-A6C34878D82A}">
                    <a16:rowId xmlns:a16="http://schemas.microsoft.com/office/drawing/2014/main" val="1373197212"/>
                  </a:ext>
                </a:extLst>
              </a:tr>
              <a:tr h="1857554">
                <a:tc>
                  <a:txBody>
                    <a:bodyPr/>
                    <a:lstStyle/>
                    <a:p>
                      <a:pPr algn="l" fontAlgn="b"/>
                      <a:r>
                        <a:rPr lang="en-GB" sz="1100" u="none" strike="noStrike">
                          <a:effectLst/>
                        </a:rPr>
                        <a:t>Slough</a:t>
                      </a:r>
                      <a:endParaRPr lang="en-GB" sz="1100" b="0" i="0" u="none" strike="noStrike">
                        <a:solidFill>
                          <a:srgbClr val="000000"/>
                        </a:solidFill>
                        <a:effectLst/>
                        <a:latin typeface="Raleway" pitchFamily="2" charset="0"/>
                      </a:endParaRPr>
                    </a:p>
                  </a:txBody>
                  <a:tcPr marL="720" marR="720" marT="720" marB="0" anchor="b"/>
                </a:tc>
                <a:tc>
                  <a:txBody>
                    <a:bodyPr/>
                    <a:lstStyle/>
                    <a:p>
                      <a:pPr algn="l" fontAlgn="b"/>
                      <a:r>
                        <a:rPr lang="en-GB" sz="1100" u="none" strike="noStrike">
                          <a:effectLst/>
                        </a:rPr>
                        <a:t>In Slough although we have a very small team, we offer all Reg24 carers access to training on various topics, including Skills to Foster.  We are currently looking at starting a Reg24 support group and are consulting with our current Reg24 carers about how they would like this group to function. We offer regular SSW visits and do robust matching, risk assessment and safer care plans at the start of placements. Most viabilities are completed jointly with the CSW and we feed into the final JVA assessment. We attend regular meetings such as PPMs; CLA reviews, etc to ensure that we are up to date and to ensure good communication with CSW teams.</a:t>
                      </a:r>
                      <a:br>
                        <a:rPr lang="en-GB" sz="1100" u="none" strike="noStrike">
                          <a:effectLst/>
                        </a:rPr>
                      </a:br>
                      <a:r>
                        <a:rPr lang="en-GB" sz="1100" u="none" strike="noStrike">
                          <a:effectLst/>
                        </a:rPr>
                        <a:t>We are in the process of updating our referral process for redistribution to the wider organisation, due to a high level of staff turnover recently to ensure all new starters are aware of processes in place.  We also have a standing slot at the Induction Day training for all new starters, which runs monthly.</a:t>
                      </a:r>
                      <a:endParaRPr lang="en-GB" sz="1100" b="0" i="0" u="none" strike="noStrike">
                        <a:solidFill>
                          <a:srgbClr val="000000"/>
                        </a:solidFill>
                        <a:effectLst/>
                        <a:latin typeface="Raleway" pitchFamily="2" charset="0"/>
                      </a:endParaRPr>
                    </a:p>
                  </a:txBody>
                  <a:tcPr marL="720" marR="720" marT="720" marB="0" anchor="b"/>
                </a:tc>
                <a:extLst>
                  <a:ext uri="{0D108BD9-81ED-4DB2-BD59-A6C34878D82A}">
                    <a16:rowId xmlns:a16="http://schemas.microsoft.com/office/drawing/2014/main" val="2043568457"/>
                  </a:ext>
                </a:extLst>
              </a:tr>
              <a:tr h="860484">
                <a:tc>
                  <a:txBody>
                    <a:bodyPr/>
                    <a:lstStyle/>
                    <a:p>
                      <a:pPr algn="l" fontAlgn="b"/>
                      <a:r>
                        <a:rPr lang="en-GB" sz="1100" u="none" strike="noStrike" dirty="0">
                          <a:effectLst/>
                        </a:rPr>
                        <a:t>Isle of Wight</a:t>
                      </a:r>
                      <a:endParaRPr lang="en-GB" sz="1100" b="0" i="0" u="none" strike="noStrike" dirty="0">
                        <a:solidFill>
                          <a:srgbClr val="000000"/>
                        </a:solidFill>
                        <a:effectLst/>
                        <a:latin typeface="Raleway" pitchFamily="2" charset="0"/>
                      </a:endParaRPr>
                    </a:p>
                  </a:txBody>
                  <a:tcPr marL="720" marR="720" marT="720" marB="0" anchor="b"/>
                </a:tc>
                <a:tc>
                  <a:txBody>
                    <a:bodyPr/>
                    <a:lstStyle/>
                    <a:p>
                      <a:pPr algn="l" fontAlgn="b"/>
                      <a:r>
                        <a:rPr lang="en-GB" sz="1100" u="none" strike="noStrike" dirty="0">
                          <a:effectLst/>
                        </a:rPr>
                        <a:t>Online &amp; in person Connected Carers Support Group</a:t>
                      </a:r>
                      <a:br>
                        <a:rPr lang="en-GB" sz="1100" u="none" strike="noStrike" dirty="0">
                          <a:effectLst/>
                        </a:rPr>
                      </a:br>
                      <a:r>
                        <a:rPr lang="en-GB" sz="1100" u="none" strike="noStrike" dirty="0">
                          <a:effectLst/>
                        </a:rPr>
                        <a:t>Tailored Skills to Foster Preparation Group.</a:t>
                      </a:r>
                      <a:br>
                        <a:rPr lang="en-GB" sz="1100" u="none" strike="noStrike" dirty="0">
                          <a:effectLst/>
                        </a:rPr>
                      </a:br>
                      <a:r>
                        <a:rPr lang="en-GB" sz="1100" u="none" strike="noStrike" dirty="0">
                          <a:effectLst/>
                        </a:rPr>
                        <a:t>Access to support team on island.</a:t>
                      </a:r>
                      <a:br>
                        <a:rPr lang="en-GB" sz="1100" u="none" strike="noStrike" dirty="0">
                          <a:effectLst/>
                        </a:rPr>
                      </a:br>
                      <a:r>
                        <a:rPr lang="en-GB" sz="1100" u="none" strike="noStrike" dirty="0">
                          <a:effectLst/>
                        </a:rPr>
                        <a:t>Access to special guardians independent website – action for children host this service. We commission it.</a:t>
                      </a:r>
                      <a:br>
                        <a:rPr lang="en-GB" sz="1100" u="none" strike="noStrike" dirty="0">
                          <a:effectLst/>
                        </a:rPr>
                      </a:br>
                      <a:r>
                        <a:rPr lang="en-GB" sz="1100" u="none" strike="noStrike" dirty="0">
                          <a:effectLst/>
                        </a:rPr>
                        <a:t> Currently reviewing the special guardianship offer to include finance, access to mediation.</a:t>
                      </a:r>
                      <a:endParaRPr lang="en-GB" sz="1100" b="0" i="0" u="none" strike="noStrike" dirty="0">
                        <a:solidFill>
                          <a:srgbClr val="000000"/>
                        </a:solidFill>
                        <a:effectLst/>
                        <a:latin typeface="Raleway" pitchFamily="2" charset="0"/>
                      </a:endParaRPr>
                    </a:p>
                  </a:txBody>
                  <a:tcPr marL="720" marR="720" marT="720" marB="0" anchor="b"/>
                </a:tc>
                <a:extLst>
                  <a:ext uri="{0D108BD9-81ED-4DB2-BD59-A6C34878D82A}">
                    <a16:rowId xmlns:a16="http://schemas.microsoft.com/office/drawing/2014/main" val="2484059770"/>
                  </a:ext>
                </a:extLst>
              </a:tr>
            </a:tbl>
          </a:graphicData>
        </a:graphic>
      </p:graphicFrame>
      <p:sp>
        <p:nvSpPr>
          <p:cNvPr id="5" name="Text Placeholder 4">
            <a:extLst>
              <a:ext uri="{FF2B5EF4-FFF2-40B4-BE49-F238E27FC236}">
                <a16:creationId xmlns:a16="http://schemas.microsoft.com/office/drawing/2014/main" id="{E4F2FDC2-6A42-DBD9-74C4-81527DC29D97}"/>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424419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2286000"/>
          </a:xfrm>
        </p:spPr>
        <p:txBody>
          <a:bodyPr numCol="1" anchor="b">
            <a:normAutofit/>
          </a:bodyPr>
          <a:lstStyle/>
          <a:p>
            <a:r>
              <a:rPr lang="en-GB" altLang="en-GB" dirty="0"/>
              <a:t>Best practice</a:t>
            </a:r>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4" name="Table 3">
            <a:extLst>
              <a:ext uri="{FF2B5EF4-FFF2-40B4-BE49-F238E27FC236}">
                <a16:creationId xmlns:a16="http://schemas.microsoft.com/office/drawing/2014/main" id="{3C17E00A-6314-B39B-54A8-EC2155F01F91}"/>
              </a:ext>
            </a:extLst>
          </p:cNvPr>
          <p:cNvGraphicFramePr>
            <a:graphicFrameLocks noGrp="1"/>
          </p:cNvGraphicFramePr>
          <p:nvPr>
            <p:extLst>
              <p:ext uri="{D42A27DB-BD31-4B8C-83A1-F6EECF244321}">
                <p14:modId xmlns:p14="http://schemas.microsoft.com/office/powerpoint/2010/main" val="949270285"/>
              </p:ext>
            </p:extLst>
          </p:nvPr>
        </p:nvGraphicFramePr>
        <p:xfrm>
          <a:off x="4396236" y="120770"/>
          <a:ext cx="7536971" cy="6694098"/>
        </p:xfrm>
        <a:graphic>
          <a:graphicData uri="http://schemas.openxmlformats.org/drawingml/2006/table">
            <a:tbl>
              <a:tblPr>
                <a:tableStyleId>{5C22544A-7EE6-4342-B048-85BDC9FD1C3A}</a:tableStyleId>
              </a:tblPr>
              <a:tblGrid>
                <a:gridCol w="1383462">
                  <a:extLst>
                    <a:ext uri="{9D8B030D-6E8A-4147-A177-3AD203B41FA5}">
                      <a16:colId xmlns:a16="http://schemas.microsoft.com/office/drawing/2014/main" val="41332869"/>
                    </a:ext>
                  </a:extLst>
                </a:gridCol>
                <a:gridCol w="6153509">
                  <a:extLst>
                    <a:ext uri="{9D8B030D-6E8A-4147-A177-3AD203B41FA5}">
                      <a16:colId xmlns:a16="http://schemas.microsoft.com/office/drawing/2014/main" val="1836929100"/>
                    </a:ext>
                  </a:extLst>
                </a:gridCol>
              </a:tblGrid>
              <a:tr h="2380891">
                <a:tc>
                  <a:txBody>
                    <a:bodyPr/>
                    <a:lstStyle/>
                    <a:p>
                      <a:pPr algn="l" fontAlgn="b"/>
                      <a:r>
                        <a:rPr lang="en-GB" sz="1100" u="none" strike="noStrike" dirty="0">
                          <a:effectLst/>
                        </a:rPr>
                        <a:t>Hampshire</a:t>
                      </a:r>
                      <a:endParaRPr lang="en-GB" sz="1100" b="0" i="0" u="none" strike="noStrike" dirty="0">
                        <a:solidFill>
                          <a:srgbClr val="000000"/>
                        </a:solidFill>
                        <a:effectLst/>
                        <a:latin typeface="Raleway" pitchFamily="2" charset="0"/>
                      </a:endParaRPr>
                    </a:p>
                  </a:txBody>
                  <a:tcPr marL="720" marR="720" marT="720" marB="0" anchor="b"/>
                </a:tc>
                <a:tc>
                  <a:txBody>
                    <a:bodyPr/>
                    <a:lstStyle/>
                    <a:p>
                      <a:pPr algn="l" fontAlgn="b"/>
                      <a:r>
                        <a:rPr lang="en-GB" sz="1100" u="none" strike="noStrike" dirty="0">
                          <a:effectLst/>
                        </a:rPr>
                        <a:t>Hampshire have only recently created a specific post SGO support service, which is going really well. This offers support groups, training, advice and ASF applications. The team are working closely with children’s social workers to increase awareness of the post SGO support that is available, to ensure that SGO carers are receiving the right support at the right time. </a:t>
                      </a:r>
                      <a:br>
                        <a:rPr lang="en-GB" sz="1100" u="none" strike="noStrike" dirty="0">
                          <a:effectLst/>
                        </a:rPr>
                      </a:br>
                      <a:br>
                        <a:rPr lang="en-GB" sz="1100" u="none" strike="noStrike" dirty="0">
                          <a:effectLst/>
                        </a:rPr>
                      </a:br>
                      <a:r>
                        <a:rPr lang="en-GB" sz="1100" u="none" strike="noStrike" dirty="0">
                          <a:effectLst/>
                        </a:rPr>
                        <a:t>Hampshire have also centralised their assessment function for connected carers under 1 team manager, to ensure a high standard of assessments and consistent oversight. This has led to more timely assessments of carers being undertaken and closer working with children’s social workers. Using the strengths based approach, carers have been supported to care for children where they may have previously felt unable to do so. </a:t>
                      </a:r>
                      <a:br>
                        <a:rPr lang="en-GB" sz="1100" u="none" strike="noStrike" dirty="0">
                          <a:effectLst/>
                        </a:rPr>
                      </a:br>
                      <a:br>
                        <a:rPr lang="en-GB" sz="1100" u="none" strike="noStrike" dirty="0">
                          <a:effectLst/>
                        </a:rPr>
                      </a:br>
                      <a:r>
                        <a:rPr lang="en-GB" sz="1100" u="none" strike="noStrike" dirty="0">
                          <a:effectLst/>
                        </a:rPr>
                        <a:t>There has also been a focus on supporting connected carers to apply for SGO rather than remaining connected foster carers, to allow them a right to a private family life and reduce the interventions by </a:t>
                      </a:r>
                      <a:r>
                        <a:rPr lang="en-GB" sz="1100" u="none" strike="noStrike" dirty="0" err="1">
                          <a:effectLst/>
                        </a:rPr>
                        <a:t>childrens</a:t>
                      </a:r>
                      <a:r>
                        <a:rPr lang="en-GB" sz="1100" u="none" strike="noStrike" dirty="0">
                          <a:effectLst/>
                        </a:rPr>
                        <a:t> services. This has been by offering appropriate financial support, and greater post SGO support</a:t>
                      </a:r>
                      <a:endParaRPr lang="en-GB" sz="1100" b="0" i="0" u="none" strike="noStrike" dirty="0">
                        <a:solidFill>
                          <a:srgbClr val="000000"/>
                        </a:solidFill>
                        <a:effectLst/>
                        <a:latin typeface="Raleway" pitchFamily="2" charset="0"/>
                      </a:endParaRPr>
                    </a:p>
                  </a:txBody>
                  <a:tcPr marL="720" marR="720" marT="720" marB="0" anchor="b"/>
                </a:tc>
                <a:extLst>
                  <a:ext uri="{0D108BD9-81ED-4DB2-BD59-A6C34878D82A}">
                    <a16:rowId xmlns:a16="http://schemas.microsoft.com/office/drawing/2014/main" val="445977448"/>
                  </a:ext>
                </a:extLst>
              </a:tr>
              <a:tr h="739569">
                <a:tc>
                  <a:txBody>
                    <a:bodyPr/>
                    <a:lstStyle/>
                    <a:p>
                      <a:pPr algn="l" fontAlgn="b"/>
                      <a:r>
                        <a:rPr lang="en-GB" sz="1100" u="none" strike="noStrike" dirty="0">
                          <a:effectLst/>
                        </a:rPr>
                        <a:t>Bucks</a:t>
                      </a:r>
                      <a:endParaRPr lang="en-GB" sz="1100" b="0" i="0" u="none" strike="noStrike" dirty="0">
                        <a:solidFill>
                          <a:srgbClr val="000000"/>
                        </a:solidFill>
                        <a:effectLst/>
                        <a:latin typeface="Raleway" pitchFamily="2" charset="0"/>
                      </a:endParaRPr>
                    </a:p>
                  </a:txBody>
                  <a:tcPr marL="720" marR="720" marT="720" marB="0" anchor="b"/>
                </a:tc>
                <a:tc>
                  <a:txBody>
                    <a:bodyPr/>
                    <a:lstStyle/>
                    <a:p>
                      <a:pPr algn="l" fontAlgn="b"/>
                      <a:r>
                        <a:rPr lang="en-GB" sz="1100" u="none" strike="noStrike" dirty="0">
                          <a:effectLst/>
                        </a:rPr>
                        <a:t>From the 1st April 2023 we have restructured our teams to strengthen our support for Kinship carers, this includes a dedicated post order team, equal access to life story work and placement support teams. We offer support groups, training and have the digital guardians guide which has been nominated for 2 awards.</a:t>
                      </a:r>
                      <a:br>
                        <a:rPr lang="en-GB" sz="1100" u="none" strike="noStrike" dirty="0">
                          <a:effectLst/>
                        </a:rPr>
                      </a:br>
                      <a:r>
                        <a:rPr lang="en-GB" sz="1100" u="none" strike="noStrike" dirty="0">
                          <a:effectLst/>
                          <a:hlinkClick r:id="rId3"/>
                        </a:rPr>
                        <a:t>www.guardians.buckinghamshire.gov.uk</a:t>
                      </a:r>
                      <a:r>
                        <a:rPr lang="en-GB" sz="1100" u="none" strike="noStrike" dirty="0">
                          <a:effectLst/>
                        </a:rPr>
                        <a:t> </a:t>
                      </a:r>
                      <a:endParaRPr lang="en-GB" sz="1100" b="0" i="0" u="none" strike="noStrike" dirty="0">
                        <a:solidFill>
                          <a:srgbClr val="000000"/>
                        </a:solidFill>
                        <a:effectLst/>
                        <a:latin typeface="Raleway" pitchFamily="2" charset="0"/>
                      </a:endParaRPr>
                    </a:p>
                  </a:txBody>
                  <a:tcPr marL="720" marR="720" marT="720" marB="0" anchor="b"/>
                </a:tc>
                <a:extLst>
                  <a:ext uri="{0D108BD9-81ED-4DB2-BD59-A6C34878D82A}">
                    <a16:rowId xmlns:a16="http://schemas.microsoft.com/office/drawing/2014/main" val="755195759"/>
                  </a:ext>
                </a:extLst>
              </a:tr>
              <a:tr h="3339858">
                <a:tc>
                  <a:txBody>
                    <a:bodyPr/>
                    <a:lstStyle/>
                    <a:p>
                      <a:pPr algn="l" fontAlgn="b"/>
                      <a:r>
                        <a:rPr lang="en-GB" sz="1100" u="none" strike="noStrike">
                          <a:effectLst/>
                        </a:rPr>
                        <a:t>Milton Keynes</a:t>
                      </a:r>
                      <a:endParaRPr lang="en-GB" sz="1100" b="0" i="0" u="none" strike="noStrike">
                        <a:solidFill>
                          <a:srgbClr val="000000"/>
                        </a:solidFill>
                        <a:effectLst/>
                        <a:latin typeface="Raleway" pitchFamily="2" charset="0"/>
                      </a:endParaRPr>
                    </a:p>
                  </a:txBody>
                  <a:tcPr marL="720" marR="720" marT="720" marB="0" anchor="b"/>
                </a:tc>
                <a:tc>
                  <a:txBody>
                    <a:bodyPr/>
                    <a:lstStyle/>
                    <a:p>
                      <a:pPr algn="l" fontAlgn="b"/>
                      <a:r>
                        <a:rPr lang="en-GB" sz="1100" u="none" strike="noStrike" dirty="0">
                          <a:effectLst/>
                        </a:rPr>
                        <a:t>What we are proud of – Our offer to SG’s</a:t>
                      </a:r>
                      <a:br>
                        <a:rPr lang="en-GB" sz="1100" u="none" strike="noStrike" dirty="0">
                          <a:effectLst/>
                        </a:rPr>
                      </a:br>
                      <a:r>
                        <a:rPr lang="en-GB" sz="1100" u="none" strike="noStrike" dirty="0">
                          <a:effectLst/>
                        </a:rPr>
                        <a:t>• General advice, guidance, and information around your role as a Special Guardian, including managing issues such as contact, education and behaviour.</a:t>
                      </a:r>
                      <a:br>
                        <a:rPr lang="en-GB" sz="1100" u="none" strike="noStrike" dirty="0">
                          <a:effectLst/>
                        </a:rPr>
                      </a:br>
                      <a:r>
                        <a:rPr lang="en-GB" sz="1100" u="none" strike="noStrike" dirty="0">
                          <a:effectLst/>
                        </a:rPr>
                        <a:t>• Coordinating services to work as a team around your family, including education.</a:t>
                      </a:r>
                      <a:br>
                        <a:rPr lang="en-GB" sz="1100" u="none" strike="noStrike" dirty="0">
                          <a:effectLst/>
                        </a:rPr>
                      </a:br>
                      <a:r>
                        <a:rPr lang="en-GB" sz="1100" u="none" strike="noStrike" dirty="0">
                          <a:effectLst/>
                        </a:rPr>
                        <a:t>• Signposting you to organisations who specifically offer support and guidance to Special Guardians.</a:t>
                      </a:r>
                      <a:br>
                        <a:rPr lang="en-GB" sz="1100" u="none" strike="noStrike" dirty="0">
                          <a:effectLst/>
                        </a:rPr>
                      </a:br>
                      <a:r>
                        <a:rPr lang="en-GB" sz="1100" u="none" strike="noStrike" dirty="0">
                          <a:effectLst/>
                        </a:rPr>
                        <a:t>• Advocating on your behalf to ensure that your family's voice is heard and decisions are made in your best interests.</a:t>
                      </a:r>
                      <a:br>
                        <a:rPr lang="en-GB" sz="1100" u="none" strike="noStrike" dirty="0">
                          <a:effectLst/>
                        </a:rPr>
                      </a:br>
                      <a:r>
                        <a:rPr lang="en-GB" sz="1100" u="none" strike="noStrike" dirty="0">
                          <a:effectLst/>
                        </a:rPr>
                        <a:t>• Management of financial queries, including completing your annual financial assessment and access to additional financial support.</a:t>
                      </a:r>
                      <a:br>
                        <a:rPr lang="en-GB" sz="1100" u="none" strike="noStrike" dirty="0">
                          <a:effectLst/>
                        </a:rPr>
                      </a:br>
                      <a:r>
                        <a:rPr lang="en-GB" sz="1100" u="none" strike="noStrike" dirty="0">
                          <a:effectLst/>
                        </a:rPr>
                        <a:t>• Signposting you to services who can support your family and support with accessing resources.</a:t>
                      </a:r>
                      <a:br>
                        <a:rPr lang="en-GB" sz="1100" u="none" strike="noStrike" dirty="0">
                          <a:effectLst/>
                        </a:rPr>
                      </a:br>
                      <a:r>
                        <a:rPr lang="en-GB" sz="1100" u="none" strike="noStrike" dirty="0">
                          <a:effectLst/>
                        </a:rPr>
                        <a:t>• Details of our local Kinship Support Group, run by a Special Guardian for Special Guardians.</a:t>
                      </a:r>
                      <a:br>
                        <a:rPr lang="en-GB" sz="1100" u="none" strike="noStrike" dirty="0">
                          <a:effectLst/>
                        </a:rPr>
                      </a:br>
                      <a:r>
                        <a:rPr lang="en-GB" sz="1100" u="none" strike="noStrike" dirty="0">
                          <a:effectLst/>
                        </a:rPr>
                        <a:t>• Monthly 'drop ins' for emotional support and a safe space to talk.</a:t>
                      </a:r>
                      <a:br>
                        <a:rPr lang="en-GB" sz="1100" u="none" strike="noStrike" dirty="0">
                          <a:effectLst/>
                        </a:rPr>
                      </a:br>
                      <a:r>
                        <a:rPr lang="en-GB" sz="1100" u="none" strike="noStrike" dirty="0">
                          <a:effectLst/>
                        </a:rPr>
                        <a:t>• Access to specialist online/face-to-face training and webinars on a variety of subjects.</a:t>
                      </a:r>
                      <a:br>
                        <a:rPr lang="en-GB" sz="1100" u="none" strike="noStrike" dirty="0">
                          <a:effectLst/>
                        </a:rPr>
                      </a:br>
                      <a:r>
                        <a:rPr lang="en-GB" sz="1100" u="none" strike="noStrike" dirty="0">
                          <a:effectLst/>
                        </a:rPr>
                        <a:t>• A newsletter produced for Special Guardians circulated every 4 months.</a:t>
                      </a:r>
                      <a:br>
                        <a:rPr lang="en-GB" sz="1100" u="none" strike="noStrike" dirty="0">
                          <a:effectLst/>
                        </a:rPr>
                      </a:br>
                      <a:r>
                        <a:rPr lang="en-GB" sz="1100" u="none" strike="noStrike" dirty="0">
                          <a:effectLst/>
                        </a:rPr>
                        <a:t>• Access to Clinical Supervision with an attachment-expert.</a:t>
                      </a:r>
                      <a:br>
                        <a:rPr lang="en-GB" sz="1100" u="none" strike="noStrike" dirty="0">
                          <a:effectLst/>
                        </a:rPr>
                      </a:br>
                      <a:r>
                        <a:rPr lang="en-GB" sz="1100" u="none" strike="noStrike" dirty="0">
                          <a:effectLst/>
                        </a:rPr>
                        <a:t>• Networking events where you can connect with other Special Guardians</a:t>
                      </a:r>
                      <a:br>
                        <a:rPr lang="en-GB" sz="1100" u="none" strike="noStrike" dirty="0">
                          <a:effectLst/>
                        </a:rPr>
                      </a:br>
                      <a:r>
                        <a:rPr lang="en-GB" sz="1100" u="none" strike="noStrike" dirty="0">
                          <a:effectLst/>
                        </a:rPr>
                        <a:t>• Assessment of need for families with children subject to Special Guardianship Orders</a:t>
                      </a:r>
                      <a:endParaRPr lang="en-GB" sz="1100" b="0" i="0" u="none" strike="noStrike" dirty="0">
                        <a:solidFill>
                          <a:srgbClr val="000000"/>
                        </a:solidFill>
                        <a:effectLst/>
                        <a:latin typeface="Raleway" pitchFamily="2" charset="0"/>
                      </a:endParaRPr>
                    </a:p>
                  </a:txBody>
                  <a:tcPr marL="720" marR="720" marT="720" marB="0" anchor="b"/>
                </a:tc>
                <a:extLst>
                  <a:ext uri="{0D108BD9-81ED-4DB2-BD59-A6C34878D82A}">
                    <a16:rowId xmlns:a16="http://schemas.microsoft.com/office/drawing/2014/main" val="374486860"/>
                  </a:ext>
                </a:extLst>
              </a:tr>
            </a:tbl>
          </a:graphicData>
        </a:graphic>
      </p:graphicFrame>
      <p:sp>
        <p:nvSpPr>
          <p:cNvPr id="5" name="Text Placeholder 4">
            <a:extLst>
              <a:ext uri="{FF2B5EF4-FFF2-40B4-BE49-F238E27FC236}">
                <a16:creationId xmlns:a16="http://schemas.microsoft.com/office/drawing/2014/main" id="{E4F2FDC2-6A42-DBD9-74C4-81527DC29D97}"/>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364296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2286000"/>
          </a:xfrm>
        </p:spPr>
        <p:txBody>
          <a:bodyPr numCol="1" anchor="b">
            <a:normAutofit/>
          </a:bodyPr>
          <a:lstStyle/>
          <a:p>
            <a:r>
              <a:rPr lang="en-GB" altLang="en-GB" dirty="0"/>
              <a:t>Best practice</a:t>
            </a:r>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4" name="Table 3">
            <a:extLst>
              <a:ext uri="{FF2B5EF4-FFF2-40B4-BE49-F238E27FC236}">
                <a16:creationId xmlns:a16="http://schemas.microsoft.com/office/drawing/2014/main" id="{3C17E00A-6314-B39B-54A8-EC2155F01F91}"/>
              </a:ext>
            </a:extLst>
          </p:cNvPr>
          <p:cNvGraphicFramePr>
            <a:graphicFrameLocks noGrp="1"/>
          </p:cNvGraphicFramePr>
          <p:nvPr>
            <p:extLst>
              <p:ext uri="{D42A27DB-BD31-4B8C-83A1-F6EECF244321}">
                <p14:modId xmlns:p14="http://schemas.microsoft.com/office/powerpoint/2010/main" val="3195824004"/>
              </p:ext>
            </p:extLst>
          </p:nvPr>
        </p:nvGraphicFramePr>
        <p:xfrm>
          <a:off x="4321474" y="1524000"/>
          <a:ext cx="7536971" cy="3354240"/>
        </p:xfrm>
        <a:graphic>
          <a:graphicData uri="http://schemas.openxmlformats.org/drawingml/2006/table">
            <a:tbl>
              <a:tblPr>
                <a:tableStyleId>{5C22544A-7EE6-4342-B048-85BDC9FD1C3A}</a:tableStyleId>
              </a:tblPr>
              <a:tblGrid>
                <a:gridCol w="1383462">
                  <a:extLst>
                    <a:ext uri="{9D8B030D-6E8A-4147-A177-3AD203B41FA5}">
                      <a16:colId xmlns:a16="http://schemas.microsoft.com/office/drawing/2014/main" val="41332869"/>
                    </a:ext>
                  </a:extLst>
                </a:gridCol>
                <a:gridCol w="6153509">
                  <a:extLst>
                    <a:ext uri="{9D8B030D-6E8A-4147-A177-3AD203B41FA5}">
                      <a16:colId xmlns:a16="http://schemas.microsoft.com/office/drawing/2014/main" val="1836929100"/>
                    </a:ext>
                  </a:extLst>
                </a:gridCol>
              </a:tblGrid>
              <a:tr h="966217">
                <a:tc>
                  <a:txBody>
                    <a:bodyPr/>
                    <a:lstStyle/>
                    <a:p>
                      <a:pPr algn="l" fontAlgn="b"/>
                      <a:r>
                        <a:rPr lang="en-GB" sz="1100" u="none" strike="noStrike" dirty="0">
                          <a:effectLst/>
                        </a:rPr>
                        <a:t>Kent</a:t>
                      </a:r>
                      <a:endParaRPr lang="en-GB" sz="1100" b="0" i="0" u="none" strike="noStrike" dirty="0">
                        <a:solidFill>
                          <a:srgbClr val="000000"/>
                        </a:solidFill>
                        <a:effectLst/>
                        <a:latin typeface="Raleway" pitchFamily="2" charset="0"/>
                      </a:endParaRPr>
                    </a:p>
                  </a:txBody>
                  <a:tcPr marL="720" marR="720" marT="720" marB="0" anchor="b"/>
                </a:tc>
                <a:tc>
                  <a:txBody>
                    <a:bodyPr/>
                    <a:lstStyle/>
                    <a:p>
                      <a:pPr algn="l" fontAlgn="b"/>
                      <a:r>
                        <a:rPr lang="en-GB" sz="1100" u="none" strike="noStrike" dirty="0">
                          <a:effectLst/>
                        </a:rPr>
                        <a:t>Kent have found having all the Connected Foster carers supported in one team, gives them a strong identity and we have been able to offer more experienced carers as mentors, to those kinship arrangements that are at the early stage. All Connected carers are offered the full fostering training, including Skills to foster induction which we have recently adapted to make it Kinship specific. We have set up online support groups and training for those carers who live out of county. </a:t>
                      </a:r>
                      <a:endParaRPr lang="en-GB" sz="1100" b="0" i="0" u="none" strike="noStrike" dirty="0">
                        <a:solidFill>
                          <a:srgbClr val="000000"/>
                        </a:solidFill>
                        <a:effectLst/>
                        <a:latin typeface="Raleway" pitchFamily="2" charset="0"/>
                      </a:endParaRPr>
                    </a:p>
                  </a:txBody>
                  <a:tcPr marL="720" marR="720" marT="720" marB="0" anchor="b"/>
                </a:tc>
                <a:extLst>
                  <a:ext uri="{0D108BD9-81ED-4DB2-BD59-A6C34878D82A}">
                    <a16:rowId xmlns:a16="http://schemas.microsoft.com/office/drawing/2014/main" val="1015122483"/>
                  </a:ext>
                </a:extLst>
              </a:tr>
              <a:tr h="1932258">
                <a:tc>
                  <a:txBody>
                    <a:bodyPr/>
                    <a:lstStyle/>
                    <a:p>
                      <a:pPr algn="l" fontAlgn="b"/>
                      <a:r>
                        <a:rPr lang="en-GB" sz="1100" u="none" strike="noStrike">
                          <a:effectLst/>
                        </a:rPr>
                        <a:t>Portsmouth</a:t>
                      </a:r>
                      <a:endParaRPr lang="en-GB" sz="1100" b="0" i="0" u="none" strike="noStrike">
                        <a:solidFill>
                          <a:srgbClr val="000000"/>
                        </a:solidFill>
                        <a:effectLst/>
                        <a:latin typeface="Raleway" pitchFamily="2" charset="0"/>
                      </a:endParaRPr>
                    </a:p>
                  </a:txBody>
                  <a:tcPr marL="720" marR="720" marT="720" marB="0" anchor="b"/>
                </a:tc>
                <a:tc>
                  <a:txBody>
                    <a:bodyPr/>
                    <a:lstStyle/>
                    <a:p>
                      <a:pPr algn="l" fontAlgn="b"/>
                      <a:r>
                        <a:rPr lang="en-GB" sz="1100" u="none" strike="noStrike" dirty="0">
                          <a:effectLst/>
                        </a:rPr>
                        <a:t>SGO Support has a good engagement  and peer support.  One worker facilitates monthly support groups and social activities in local parks during school holidays. </a:t>
                      </a:r>
                      <a:br>
                        <a:rPr lang="en-GB" sz="1100" u="none" strike="noStrike" dirty="0">
                          <a:effectLst/>
                        </a:rPr>
                      </a:br>
                      <a:r>
                        <a:rPr lang="en-GB" sz="1100" u="none" strike="noStrike" dirty="0">
                          <a:effectLst/>
                        </a:rPr>
                        <a:t>SGs have access to training offered to foster carers .</a:t>
                      </a:r>
                      <a:br>
                        <a:rPr lang="en-GB" sz="1100" u="none" strike="noStrike" dirty="0">
                          <a:effectLst/>
                        </a:rPr>
                      </a:br>
                      <a:r>
                        <a:rPr lang="en-GB" sz="1100" u="none" strike="noStrike" dirty="0">
                          <a:effectLst/>
                        </a:rPr>
                        <a:t>Last year SG worker facilitated  two support groups through school holidays which I set up in a cabin inside the school grounds. The cabin was equipped with a large sensory activities room and another room with individual trays of different sands and textures to explore. There was also arts and crafts, a large sharing picnic and outside family play to include activities for all ages and abilities. </a:t>
                      </a:r>
                      <a:br>
                        <a:rPr lang="en-GB" sz="1100" u="none" strike="noStrike" dirty="0">
                          <a:effectLst/>
                        </a:rPr>
                      </a:br>
                      <a:r>
                        <a:rPr lang="en-GB" sz="1100" u="none" strike="noStrike" dirty="0">
                          <a:effectLst/>
                        </a:rPr>
                        <a:t>Birth children within the SG families also attended and this helped them to talk to others about their experiences .</a:t>
                      </a:r>
                      <a:br>
                        <a:rPr lang="en-GB" sz="1100" u="none" strike="noStrike" dirty="0">
                          <a:effectLst/>
                        </a:rPr>
                      </a:br>
                      <a:r>
                        <a:rPr lang="en-GB" sz="1100" u="none" strike="noStrike" dirty="0">
                          <a:effectLst/>
                        </a:rPr>
                        <a:t>The SG support worker receives very positive feedback and feels the families she works with have developed greater understanding of trauma, embracing a therapeutic approach to parenting and their confidence to support their children in schools advocate for them the children they carer for..</a:t>
                      </a:r>
                      <a:endParaRPr lang="en-GB" sz="1100" b="0" i="0" u="none" strike="noStrike" dirty="0">
                        <a:solidFill>
                          <a:srgbClr val="000000"/>
                        </a:solidFill>
                        <a:effectLst/>
                        <a:latin typeface="Raleway" pitchFamily="2" charset="0"/>
                      </a:endParaRPr>
                    </a:p>
                  </a:txBody>
                  <a:tcPr marL="720" marR="720" marT="720" marB="0" anchor="b"/>
                </a:tc>
                <a:extLst>
                  <a:ext uri="{0D108BD9-81ED-4DB2-BD59-A6C34878D82A}">
                    <a16:rowId xmlns:a16="http://schemas.microsoft.com/office/drawing/2014/main" val="622755949"/>
                  </a:ext>
                </a:extLst>
              </a:tr>
            </a:tbl>
          </a:graphicData>
        </a:graphic>
      </p:graphicFrame>
      <p:sp>
        <p:nvSpPr>
          <p:cNvPr id="5" name="Text Placeholder 4">
            <a:extLst>
              <a:ext uri="{FF2B5EF4-FFF2-40B4-BE49-F238E27FC236}">
                <a16:creationId xmlns:a16="http://schemas.microsoft.com/office/drawing/2014/main" id="{E4F2FDC2-6A42-DBD9-74C4-81527DC29D97}"/>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66492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2286000"/>
          </a:xfrm>
        </p:spPr>
        <p:txBody>
          <a:bodyPr numCol="1" anchor="b">
            <a:normAutofit/>
          </a:bodyPr>
          <a:lstStyle/>
          <a:p>
            <a:r>
              <a:rPr lang="en-GB" altLang="en-GB" dirty="0"/>
              <a:t>Best practice</a:t>
            </a:r>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4" name="Table 3">
            <a:extLst>
              <a:ext uri="{FF2B5EF4-FFF2-40B4-BE49-F238E27FC236}">
                <a16:creationId xmlns:a16="http://schemas.microsoft.com/office/drawing/2014/main" id="{3C17E00A-6314-B39B-54A8-EC2155F01F91}"/>
              </a:ext>
            </a:extLst>
          </p:cNvPr>
          <p:cNvGraphicFramePr>
            <a:graphicFrameLocks noGrp="1"/>
          </p:cNvGraphicFramePr>
          <p:nvPr>
            <p:extLst>
              <p:ext uri="{D42A27DB-BD31-4B8C-83A1-F6EECF244321}">
                <p14:modId xmlns:p14="http://schemas.microsoft.com/office/powerpoint/2010/main" val="3925928991"/>
              </p:ext>
            </p:extLst>
          </p:nvPr>
        </p:nvGraphicFramePr>
        <p:xfrm>
          <a:off x="4197829" y="33090"/>
          <a:ext cx="7864032" cy="6721560"/>
        </p:xfrm>
        <a:graphic>
          <a:graphicData uri="http://schemas.openxmlformats.org/drawingml/2006/table">
            <a:tbl>
              <a:tblPr>
                <a:tableStyleId>{5C22544A-7EE6-4342-B048-85BDC9FD1C3A}</a:tableStyleId>
              </a:tblPr>
              <a:tblGrid>
                <a:gridCol w="996088">
                  <a:extLst>
                    <a:ext uri="{9D8B030D-6E8A-4147-A177-3AD203B41FA5}">
                      <a16:colId xmlns:a16="http://schemas.microsoft.com/office/drawing/2014/main" val="41332869"/>
                    </a:ext>
                  </a:extLst>
                </a:gridCol>
                <a:gridCol w="6867944">
                  <a:extLst>
                    <a:ext uri="{9D8B030D-6E8A-4147-A177-3AD203B41FA5}">
                      <a16:colId xmlns:a16="http://schemas.microsoft.com/office/drawing/2014/main" val="1836929100"/>
                    </a:ext>
                  </a:extLst>
                </a:gridCol>
              </a:tblGrid>
              <a:tr h="1932258">
                <a:tc>
                  <a:txBody>
                    <a:bodyPr/>
                    <a:lstStyle/>
                    <a:p>
                      <a:pPr algn="l" fontAlgn="b"/>
                      <a:r>
                        <a:rPr lang="en-GB" sz="1100" b="0" i="0" u="none" strike="noStrike" dirty="0">
                          <a:solidFill>
                            <a:srgbClr val="000000"/>
                          </a:solidFill>
                          <a:effectLst/>
                          <a:latin typeface="Raleway" pitchFamily="2" charset="0"/>
                        </a:rPr>
                        <a:t>East Sussex</a:t>
                      </a:r>
                    </a:p>
                  </a:txBody>
                  <a:tcPr marL="720" marR="720" marT="720" marB="0" anchor="b"/>
                </a:tc>
                <a:tc>
                  <a:txBody>
                    <a:bodyPr/>
                    <a:lstStyle/>
                    <a:p>
                      <a:r>
                        <a:rPr lang="en-GB" sz="900" b="1" kern="1200" dirty="0">
                          <a:solidFill>
                            <a:schemeClr val="dk1"/>
                          </a:solidFill>
                          <a:effectLst/>
                          <a:latin typeface="+mn-lt"/>
                          <a:ea typeface="+mn-ea"/>
                          <a:cs typeface="+mn-cs"/>
                        </a:rPr>
                        <a:t>Targeted Keyworker intervention: </a:t>
                      </a:r>
                      <a:r>
                        <a:rPr lang="en-GB" sz="900" kern="1200" dirty="0">
                          <a:solidFill>
                            <a:schemeClr val="dk1"/>
                          </a:solidFill>
                          <a:effectLst/>
                          <a:latin typeface="+mn-lt"/>
                          <a:ea typeface="+mn-ea"/>
                          <a:cs typeface="+mn-cs"/>
                        </a:rPr>
                        <a:t>At the conclusion of public law proceedings every kinship carer is offered 6 months post support via the keyworker in the team. This post SGO support will link the carers in with support in their community for example support groups, and charities such as kinship, a benefits check is undertaken to ensure the carers are receiving the correct benefits, information given on training and events and the carers are signed up to the family and friends mailing list should they wish to. The keyworker will go through the support plan to ensure the recommendations are actioned and work with the carers and any other agencies such as schools and housing. </a:t>
                      </a:r>
                    </a:p>
                    <a:p>
                      <a:r>
                        <a:rPr lang="en-GB" sz="900" kern="1200" dirty="0">
                          <a:solidFill>
                            <a:schemeClr val="dk1"/>
                          </a:solidFill>
                          <a:effectLst/>
                          <a:latin typeface="+mn-lt"/>
                          <a:ea typeface="+mn-ea"/>
                          <a:cs typeface="+mn-cs"/>
                        </a:rPr>
                        <a:t> The Key worker will also work alongside the Locality Social Worker if a placement is at risk of breakdown. The keyworker will focus on supporting the carer and helping them to understand trauma and therapeutic parenting. </a:t>
                      </a:r>
                    </a:p>
                    <a:p>
                      <a:r>
                        <a:rPr lang="en-GB" sz="900" kern="1200" dirty="0">
                          <a:solidFill>
                            <a:schemeClr val="dk1"/>
                          </a:solidFill>
                          <a:effectLst/>
                          <a:latin typeface="+mn-lt"/>
                          <a:ea typeface="+mn-ea"/>
                          <a:cs typeface="+mn-cs"/>
                        </a:rPr>
                        <a:t> East Sussex have assisted kinship carers to set up 6 Face to face kinship support groups across in East Sussex, which run monthly. We advertise these groups on our mailing list and have sent a poster to every GP surgery in East Sussex. </a:t>
                      </a:r>
                    </a:p>
                    <a:p>
                      <a:r>
                        <a:rPr lang="en-GB" sz="900" kern="1200" dirty="0">
                          <a:solidFill>
                            <a:schemeClr val="dk1"/>
                          </a:solidFill>
                          <a:effectLst/>
                          <a:latin typeface="+mn-lt"/>
                          <a:ea typeface="+mn-ea"/>
                          <a:cs typeface="+mn-cs"/>
                        </a:rPr>
                        <a:t> </a:t>
                      </a:r>
                      <a:endParaRPr lang="en-GB" sz="900" b="1" kern="1200" dirty="0">
                        <a:solidFill>
                          <a:schemeClr val="dk1"/>
                        </a:solidFill>
                        <a:effectLst/>
                        <a:latin typeface="+mn-lt"/>
                        <a:ea typeface="+mn-ea"/>
                        <a:cs typeface="+mn-cs"/>
                      </a:endParaRPr>
                    </a:p>
                    <a:p>
                      <a:r>
                        <a:rPr lang="en-GB" sz="900" b="1" kern="1200" dirty="0">
                          <a:solidFill>
                            <a:schemeClr val="dk1"/>
                          </a:solidFill>
                          <a:effectLst/>
                          <a:latin typeface="+mn-lt"/>
                          <a:ea typeface="+mn-ea"/>
                          <a:cs typeface="+mn-cs"/>
                        </a:rPr>
                        <a:t>Open door service for support and advice.  </a:t>
                      </a:r>
                      <a:r>
                        <a:rPr lang="en-GB" sz="900" kern="1200" dirty="0">
                          <a:solidFill>
                            <a:schemeClr val="dk1"/>
                          </a:solidFill>
                          <a:effectLst/>
                          <a:latin typeface="+mn-lt"/>
                          <a:ea typeface="+mn-ea"/>
                          <a:cs typeface="+mn-cs"/>
                        </a:rPr>
                        <a:t>We work in collaboration with the charity Kinship.</a:t>
                      </a:r>
                      <a:r>
                        <a:rPr lang="en-GB" sz="900" b="1" kern="1200" dirty="0">
                          <a:solidFill>
                            <a:schemeClr val="dk1"/>
                          </a:solidFill>
                          <a:effectLst/>
                          <a:latin typeface="+mn-lt"/>
                          <a:ea typeface="+mn-ea"/>
                          <a:cs typeface="+mn-cs"/>
                        </a:rPr>
                        <a:t> </a:t>
                      </a:r>
                      <a:r>
                        <a:rPr lang="en-GB" sz="900" kern="1200" dirty="0">
                          <a:solidFill>
                            <a:schemeClr val="dk1"/>
                          </a:solidFill>
                          <a:effectLst/>
                          <a:latin typeface="+mn-lt"/>
                          <a:ea typeface="+mn-ea"/>
                          <a:cs typeface="+mn-cs"/>
                        </a:rPr>
                        <a:t>Every carer is offered a subscription to kinship, where they can access virtual peer support and advice and dependent on need, we have 60 places for individual carers to be offered additional up to 6 sessions, one to one emotional support, applications for grants and holidays.  Fun day Summer event bringing kinship carers and children together. </a:t>
                      </a:r>
                    </a:p>
                    <a:p>
                      <a:r>
                        <a:rPr lang="en-GB" sz="900" kern="1200" dirty="0">
                          <a:solidFill>
                            <a:schemeClr val="dk1"/>
                          </a:solidFill>
                          <a:effectLst/>
                          <a:latin typeface="+mn-lt"/>
                          <a:ea typeface="+mn-ea"/>
                          <a:cs typeface="+mn-cs"/>
                        </a:rPr>
                        <a:t> Kinship carer email list, to keep carers informed of resources and training opportunities available to them, regardless of order or how the order was obtained. There are currently 310 carers signed up to the mailing list. </a:t>
                      </a:r>
                    </a:p>
                    <a:p>
                      <a:r>
                        <a:rPr lang="en-GB" sz="900" kern="1200" dirty="0">
                          <a:solidFill>
                            <a:schemeClr val="dk1"/>
                          </a:solidFill>
                          <a:effectLst/>
                          <a:latin typeface="+mn-lt"/>
                          <a:ea typeface="+mn-ea"/>
                          <a:cs typeface="+mn-cs"/>
                        </a:rPr>
                        <a:t> Quarterly newsletter. This contains Information on dates for and venues for support groups, any local events, training, links to podcasts such as National Association for Therapeutic parenting (NATP) . Assisting with budgeting and benefits standard practice for all post support and referrals requesting support. </a:t>
                      </a:r>
                    </a:p>
                    <a:p>
                      <a:r>
                        <a:rPr lang="en-GB" sz="900" kern="1200" dirty="0">
                          <a:solidFill>
                            <a:schemeClr val="dk1"/>
                          </a:solidFill>
                          <a:effectLst/>
                          <a:latin typeface="+mn-lt"/>
                          <a:ea typeface="+mn-ea"/>
                          <a:cs typeface="+mn-cs"/>
                        </a:rPr>
                        <a:t> </a:t>
                      </a:r>
                    </a:p>
                    <a:p>
                      <a:r>
                        <a:rPr lang="en-GB" sz="900" kern="1200" dirty="0">
                          <a:solidFill>
                            <a:schemeClr val="dk1"/>
                          </a:solidFill>
                          <a:effectLst/>
                          <a:latin typeface="+mn-lt"/>
                          <a:ea typeface="+mn-ea"/>
                          <a:cs typeface="+mn-cs"/>
                        </a:rPr>
                        <a:t>Monthly meetings with virtual school and liaising with schools.</a:t>
                      </a:r>
                    </a:p>
                    <a:p>
                      <a:r>
                        <a:rPr lang="en-GB" sz="900" kern="1200" dirty="0">
                          <a:solidFill>
                            <a:schemeClr val="dk1"/>
                          </a:solidFill>
                          <a:effectLst/>
                          <a:latin typeface="+mn-lt"/>
                          <a:ea typeface="+mn-ea"/>
                          <a:cs typeface="+mn-cs"/>
                        </a:rPr>
                        <a:t> </a:t>
                      </a:r>
                    </a:p>
                    <a:p>
                      <a:r>
                        <a:rPr lang="en-GB" sz="900" kern="1200" dirty="0">
                          <a:solidFill>
                            <a:schemeClr val="dk1"/>
                          </a:solidFill>
                          <a:effectLst/>
                          <a:latin typeface="+mn-lt"/>
                          <a:ea typeface="+mn-ea"/>
                          <a:cs typeface="+mn-cs"/>
                        </a:rPr>
                        <a:t>All kinship carers have access to the training offered to foster carers. Information regarding the training and dates are sent out on the mailing list. </a:t>
                      </a:r>
                    </a:p>
                    <a:p>
                      <a:r>
                        <a:rPr lang="en-GB" sz="900" kern="1200" dirty="0">
                          <a:solidFill>
                            <a:schemeClr val="dk1"/>
                          </a:solidFill>
                          <a:effectLst/>
                          <a:latin typeface="+mn-lt"/>
                          <a:ea typeface="+mn-ea"/>
                          <a:cs typeface="+mn-cs"/>
                        </a:rPr>
                        <a:t> </a:t>
                      </a:r>
                    </a:p>
                    <a:p>
                      <a:r>
                        <a:rPr lang="en-GB" sz="900" b="1" kern="1200" dirty="0">
                          <a:solidFill>
                            <a:schemeClr val="dk1"/>
                          </a:solidFill>
                          <a:effectLst/>
                          <a:latin typeface="+mn-lt"/>
                          <a:ea typeface="+mn-ea"/>
                          <a:cs typeface="+mn-cs"/>
                        </a:rPr>
                        <a:t>ASF: </a:t>
                      </a:r>
                      <a:r>
                        <a:rPr lang="en-GB" sz="900" kern="1200" dirty="0">
                          <a:solidFill>
                            <a:schemeClr val="dk1"/>
                          </a:solidFill>
                          <a:effectLst/>
                          <a:latin typeface="+mn-lt"/>
                          <a:ea typeface="+mn-ea"/>
                          <a:cs typeface="+mn-cs"/>
                        </a:rPr>
                        <a:t>The Keyworkers in the team undertake applications to ASF, with applications and funding secured going up year in year. </a:t>
                      </a:r>
                    </a:p>
                    <a:p>
                      <a:r>
                        <a:rPr lang="en-GB" sz="900" kern="1200" dirty="0">
                          <a:solidFill>
                            <a:schemeClr val="dk1"/>
                          </a:solidFill>
                          <a:effectLst/>
                          <a:latin typeface="+mn-lt"/>
                          <a:ea typeface="+mn-ea"/>
                          <a:cs typeface="+mn-cs"/>
                        </a:rPr>
                        <a:t> Applications to charities to secure funding for counselling if the child is not entitled to ASF, holidays furniture, supermarket vouchers etc. </a:t>
                      </a:r>
                    </a:p>
                    <a:p>
                      <a:r>
                        <a:rPr lang="en-GB" sz="900" kern="1200" dirty="0">
                          <a:solidFill>
                            <a:schemeClr val="dk1"/>
                          </a:solidFill>
                          <a:effectLst/>
                          <a:latin typeface="+mn-lt"/>
                          <a:ea typeface="+mn-ea"/>
                          <a:cs typeface="+mn-cs"/>
                        </a:rPr>
                        <a:t> </a:t>
                      </a:r>
                    </a:p>
                    <a:p>
                      <a:r>
                        <a:rPr lang="en-GB" sz="900" kern="1200" dirty="0">
                          <a:solidFill>
                            <a:schemeClr val="dk1"/>
                          </a:solidFill>
                          <a:effectLst/>
                          <a:latin typeface="+mn-lt"/>
                          <a:ea typeface="+mn-ea"/>
                          <a:cs typeface="+mn-cs"/>
                        </a:rPr>
                        <a:t>Our Keyworkers are about to undertake training in Non Violent Resistance (NVR)</a:t>
                      </a:r>
                    </a:p>
                    <a:p>
                      <a:r>
                        <a:rPr lang="en-GB" sz="900" kern="1200" dirty="0">
                          <a:solidFill>
                            <a:schemeClr val="dk1"/>
                          </a:solidFill>
                          <a:effectLst/>
                          <a:latin typeface="+mn-lt"/>
                          <a:ea typeface="+mn-ea"/>
                          <a:cs typeface="+mn-cs"/>
                        </a:rPr>
                        <a:t> </a:t>
                      </a:r>
                    </a:p>
                    <a:p>
                      <a:r>
                        <a:rPr lang="en-GB" sz="900" kern="1200" dirty="0">
                          <a:solidFill>
                            <a:schemeClr val="dk1"/>
                          </a:solidFill>
                          <a:effectLst/>
                          <a:latin typeface="+mn-lt"/>
                          <a:ea typeface="+mn-ea"/>
                          <a:cs typeface="+mn-cs"/>
                        </a:rPr>
                        <a:t>We keep spreadsheets with information for every referral with the child’s age if placement was prevented from breakdown, what type of keywork support was provided I:e post SGO and if they received ASF. On LCS is the child and carers ethnicity.</a:t>
                      </a:r>
                    </a:p>
                    <a:p>
                      <a:r>
                        <a:rPr lang="en-GB" sz="900" kern="1200" dirty="0">
                          <a:solidFill>
                            <a:schemeClr val="dk1"/>
                          </a:solidFill>
                          <a:effectLst/>
                          <a:latin typeface="+mn-lt"/>
                          <a:ea typeface="+mn-ea"/>
                          <a:cs typeface="+mn-cs"/>
                        </a:rPr>
                        <a:t> </a:t>
                      </a:r>
                    </a:p>
                    <a:p>
                      <a:r>
                        <a:rPr lang="en-GB" sz="900" kern="1200" dirty="0">
                          <a:solidFill>
                            <a:schemeClr val="dk1"/>
                          </a:solidFill>
                          <a:effectLst/>
                          <a:latin typeface="+mn-lt"/>
                          <a:ea typeface="+mn-ea"/>
                          <a:cs typeface="+mn-cs"/>
                        </a:rPr>
                        <a:t>My Time have set up a group in Eastbourne and Hastings specially for children living with kinship carers. </a:t>
                      </a:r>
                    </a:p>
                    <a:p>
                      <a:r>
                        <a:rPr lang="en-GB" sz="900" kern="1200" dirty="0">
                          <a:solidFill>
                            <a:schemeClr val="dk1"/>
                          </a:solidFill>
                          <a:effectLst/>
                          <a:latin typeface="+mn-lt"/>
                          <a:ea typeface="+mn-ea"/>
                          <a:cs typeface="+mn-cs"/>
                        </a:rPr>
                        <a:t> </a:t>
                      </a:r>
                    </a:p>
                    <a:p>
                      <a:r>
                        <a:rPr lang="en-GB" sz="900" b="1" kern="1200" dirty="0">
                          <a:solidFill>
                            <a:schemeClr val="dk1"/>
                          </a:solidFill>
                          <a:effectLst/>
                          <a:latin typeface="+mn-lt"/>
                          <a:ea typeface="+mn-ea"/>
                          <a:cs typeface="+mn-cs"/>
                        </a:rPr>
                        <a:t>As part of the assessment process </a:t>
                      </a:r>
                      <a:r>
                        <a:rPr lang="en-GB" sz="900" kern="1200" dirty="0">
                          <a:solidFill>
                            <a:schemeClr val="dk1"/>
                          </a:solidFill>
                          <a:effectLst/>
                          <a:latin typeface="+mn-lt"/>
                          <a:ea typeface="+mn-ea"/>
                          <a:cs typeface="+mn-cs"/>
                        </a:rPr>
                        <a:t>- the assessing social workers will undertake preparation training with the potential carer. This includes sharing videos from Beacon House on trauma and videos and training from the charity Kinship, to assist in understanding the meaning of kinship and the highlights and complexities of becoming a kinship carer. </a:t>
                      </a:r>
                    </a:p>
                    <a:p>
                      <a:r>
                        <a:rPr lang="en-GB" sz="900" kern="1200" dirty="0">
                          <a:solidFill>
                            <a:schemeClr val="dk1"/>
                          </a:solidFill>
                          <a:effectLst/>
                          <a:latin typeface="+mn-lt"/>
                          <a:ea typeface="+mn-ea"/>
                          <a:cs typeface="+mn-cs"/>
                        </a:rPr>
                        <a:t>The workers will have consultations with SWIFT, where concerns are raised re- mental health, sexual risk, drug and alcohol. Referrals to Family Group Conference to identify support networks for carer this may be support in caring for the child or with contact. </a:t>
                      </a:r>
                    </a:p>
                    <a:p>
                      <a:r>
                        <a:rPr lang="en-GB" sz="900" kern="1200" dirty="0">
                          <a:solidFill>
                            <a:schemeClr val="dk1"/>
                          </a:solidFill>
                          <a:effectLst/>
                          <a:latin typeface="+mn-lt"/>
                          <a:ea typeface="+mn-ea"/>
                          <a:cs typeface="+mn-cs"/>
                        </a:rPr>
                        <a:t>The wishes of child obtained through Mind Of My Own where appropriate. The social workers in the team also undertake workshops with kinship carers on Therapeutic parenting, Trauma, Life story, contact, Digital hive- helping children stay safe on line, domestic abuse and the impact on children. In addition, Kinship offer- Better communication and the teenage years, Building resilience and wellbeing in your family, How to improve challenging behaviour, Managing contact, Managing the cost of raising a child, Preparing for sensitive conversations with your kinship child, Understanding trauma and attachment, Overview of the EHCP and SEND process.</a:t>
                      </a:r>
                    </a:p>
                  </a:txBody>
                  <a:tcPr marL="720" marR="720" marT="720" marB="0" anchor="b"/>
                </a:tc>
                <a:extLst>
                  <a:ext uri="{0D108BD9-81ED-4DB2-BD59-A6C34878D82A}">
                    <a16:rowId xmlns:a16="http://schemas.microsoft.com/office/drawing/2014/main" val="3169738687"/>
                  </a:ext>
                </a:extLst>
              </a:tr>
            </a:tbl>
          </a:graphicData>
        </a:graphic>
      </p:graphicFrame>
      <p:sp>
        <p:nvSpPr>
          <p:cNvPr id="5" name="Text Placeholder 4">
            <a:extLst>
              <a:ext uri="{FF2B5EF4-FFF2-40B4-BE49-F238E27FC236}">
                <a16:creationId xmlns:a16="http://schemas.microsoft.com/office/drawing/2014/main" id="{E4F2FDC2-6A42-DBD9-74C4-81527DC29D97}"/>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411155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2286000"/>
          </a:xfrm>
        </p:spPr>
        <p:txBody>
          <a:bodyPr numCol="1" anchor="b">
            <a:normAutofit/>
          </a:bodyPr>
          <a:lstStyle/>
          <a:p>
            <a:r>
              <a:rPr lang="en-GB" altLang="en-GB" dirty="0"/>
              <a:t>Best practice</a:t>
            </a:r>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4" name="Table 3">
            <a:extLst>
              <a:ext uri="{FF2B5EF4-FFF2-40B4-BE49-F238E27FC236}">
                <a16:creationId xmlns:a16="http://schemas.microsoft.com/office/drawing/2014/main" id="{3C17E00A-6314-B39B-54A8-EC2155F01F91}"/>
              </a:ext>
            </a:extLst>
          </p:cNvPr>
          <p:cNvGraphicFramePr>
            <a:graphicFrameLocks noGrp="1"/>
          </p:cNvGraphicFramePr>
          <p:nvPr>
            <p:extLst>
              <p:ext uri="{D42A27DB-BD31-4B8C-83A1-F6EECF244321}">
                <p14:modId xmlns:p14="http://schemas.microsoft.com/office/powerpoint/2010/main" val="2743251459"/>
              </p:ext>
            </p:extLst>
          </p:nvPr>
        </p:nvGraphicFramePr>
        <p:xfrm>
          <a:off x="4197829" y="33091"/>
          <a:ext cx="7864032" cy="5213520"/>
        </p:xfrm>
        <a:graphic>
          <a:graphicData uri="http://schemas.openxmlformats.org/drawingml/2006/table">
            <a:tbl>
              <a:tblPr>
                <a:tableStyleId>{5C22544A-7EE6-4342-B048-85BDC9FD1C3A}</a:tableStyleId>
              </a:tblPr>
              <a:tblGrid>
                <a:gridCol w="996088">
                  <a:extLst>
                    <a:ext uri="{9D8B030D-6E8A-4147-A177-3AD203B41FA5}">
                      <a16:colId xmlns:a16="http://schemas.microsoft.com/office/drawing/2014/main" val="41332869"/>
                    </a:ext>
                  </a:extLst>
                </a:gridCol>
                <a:gridCol w="6867944">
                  <a:extLst>
                    <a:ext uri="{9D8B030D-6E8A-4147-A177-3AD203B41FA5}">
                      <a16:colId xmlns:a16="http://schemas.microsoft.com/office/drawing/2014/main" val="1836929100"/>
                    </a:ext>
                  </a:extLst>
                </a:gridCol>
              </a:tblGrid>
              <a:tr h="1148438">
                <a:tc>
                  <a:txBody>
                    <a:bodyPr/>
                    <a:lstStyle/>
                    <a:p>
                      <a:pPr algn="l" fontAlgn="b"/>
                      <a:r>
                        <a:rPr lang="en-GB" sz="900" b="0" i="0" u="none" strike="noStrike" dirty="0">
                          <a:solidFill>
                            <a:srgbClr val="000000"/>
                          </a:solidFill>
                          <a:effectLst/>
                          <a:latin typeface="Raleway" pitchFamily="2" charset="0"/>
                        </a:rPr>
                        <a:t>West Berks</a:t>
                      </a:r>
                    </a:p>
                  </a:txBody>
                  <a:tcPr marL="720" marR="720" marT="720" marB="0" anchor="b"/>
                </a:tc>
                <a:tc>
                  <a:txBody>
                    <a:bodyPr/>
                    <a:lstStyle/>
                    <a:p>
                      <a:r>
                        <a:rPr lang="en-GB" sz="900" kern="1200" dirty="0">
                          <a:solidFill>
                            <a:schemeClr val="dk1"/>
                          </a:solidFill>
                          <a:effectLst/>
                          <a:latin typeface="+mn-lt"/>
                          <a:ea typeface="+mn-ea"/>
                          <a:cs typeface="+mn-cs"/>
                        </a:rPr>
                        <a:t>In West Berkshire, we have the following that work well:</a:t>
                      </a:r>
                    </a:p>
                    <a:p>
                      <a:pPr marL="171450" indent="-171450">
                        <a:buFont typeface="Arial" panose="020B0604020202020204" pitchFamily="34" charset="0"/>
                        <a:buChar char="•"/>
                      </a:pPr>
                      <a:r>
                        <a:rPr lang="en-GB" sz="900" kern="1200" dirty="0">
                          <a:solidFill>
                            <a:schemeClr val="dk1"/>
                          </a:solidFill>
                          <a:effectLst/>
                          <a:latin typeface="+mn-lt"/>
                          <a:ea typeface="+mn-ea"/>
                          <a:cs typeface="+mn-cs"/>
                        </a:rPr>
                        <a:t>Kinship families are given information from the start about the process and what to expect.</a:t>
                      </a:r>
                    </a:p>
                    <a:p>
                      <a:pPr marL="171450" indent="-171450">
                        <a:buFont typeface="Arial" panose="020B0604020202020204" pitchFamily="34" charset="0"/>
                        <a:buChar char="•"/>
                      </a:pPr>
                      <a:r>
                        <a:rPr lang="en-GB" sz="900" kern="1200" dirty="0">
                          <a:solidFill>
                            <a:schemeClr val="dk1"/>
                          </a:solidFill>
                          <a:effectLst/>
                          <a:latin typeface="+mn-lt"/>
                          <a:ea typeface="+mn-ea"/>
                          <a:cs typeface="+mn-cs"/>
                        </a:rPr>
                        <a:t>Most kinship families remain with the same social worker from viability assessment through approval to being their Supervision Social Workers (SSW) post approval.</a:t>
                      </a:r>
                    </a:p>
                    <a:p>
                      <a:pPr marL="171450" indent="-171450">
                        <a:buFont typeface="Arial" panose="020B0604020202020204" pitchFamily="34" charset="0"/>
                        <a:buChar char="•"/>
                      </a:pPr>
                      <a:r>
                        <a:rPr lang="en-GB" sz="900" kern="1200" dirty="0">
                          <a:solidFill>
                            <a:schemeClr val="dk1"/>
                          </a:solidFill>
                          <a:effectLst/>
                          <a:latin typeface="+mn-lt"/>
                          <a:ea typeface="+mn-ea"/>
                          <a:cs typeface="+mn-cs"/>
                        </a:rPr>
                        <a:t>Permanence Planning Meeting are done for all children including those in kinship placements.</a:t>
                      </a:r>
                    </a:p>
                    <a:p>
                      <a:pPr marL="171450" indent="-171450">
                        <a:buFont typeface="Arial" panose="020B0604020202020204" pitchFamily="34" charset="0"/>
                        <a:buChar char="•"/>
                      </a:pPr>
                      <a:r>
                        <a:rPr lang="en-GB" sz="900" kern="1200" dirty="0">
                          <a:solidFill>
                            <a:schemeClr val="dk1"/>
                          </a:solidFill>
                          <a:effectLst/>
                          <a:latin typeface="+mn-lt"/>
                          <a:ea typeface="+mn-ea"/>
                          <a:cs typeface="+mn-cs"/>
                        </a:rPr>
                        <a:t>Families benefit from the expertise of the SSW. Majority of the team are DDP Level 1 trained. </a:t>
                      </a:r>
                    </a:p>
                    <a:p>
                      <a:pPr marL="171450" indent="-171450">
                        <a:buFont typeface="Arial" panose="020B0604020202020204" pitchFamily="34" charset="0"/>
                        <a:buChar char="•"/>
                      </a:pPr>
                      <a:r>
                        <a:rPr lang="en-GB" sz="900" kern="1200" dirty="0">
                          <a:solidFill>
                            <a:schemeClr val="dk1"/>
                          </a:solidFill>
                          <a:effectLst/>
                          <a:latin typeface="+mn-lt"/>
                          <a:ea typeface="+mn-ea"/>
                          <a:cs typeface="+mn-cs"/>
                        </a:rPr>
                        <a:t>There is a good transition process for carers from kinship fostering to SGO</a:t>
                      </a:r>
                    </a:p>
                    <a:p>
                      <a:pPr marL="171450" indent="-171450">
                        <a:buFont typeface="Arial" panose="020B0604020202020204" pitchFamily="34" charset="0"/>
                        <a:buChar char="•"/>
                      </a:pPr>
                      <a:r>
                        <a:rPr lang="en-GB" sz="900" kern="1200" dirty="0">
                          <a:solidFill>
                            <a:schemeClr val="dk1"/>
                          </a:solidFill>
                          <a:effectLst/>
                          <a:latin typeface="+mn-lt"/>
                          <a:ea typeface="+mn-ea"/>
                          <a:cs typeface="+mn-cs"/>
                        </a:rPr>
                        <a:t>Our Post SGO service offer individual support as well as SGO community events to support carers.</a:t>
                      </a:r>
                    </a:p>
                    <a:p>
                      <a:pPr marL="171450" indent="-171450">
                        <a:buFont typeface="Arial" panose="020B0604020202020204" pitchFamily="34" charset="0"/>
                        <a:buChar char="•"/>
                      </a:pPr>
                      <a:r>
                        <a:rPr lang="en-GB" sz="900" kern="1200" dirty="0">
                          <a:solidFill>
                            <a:schemeClr val="dk1"/>
                          </a:solidFill>
                          <a:effectLst/>
                          <a:latin typeface="+mn-lt"/>
                          <a:ea typeface="+mn-ea"/>
                          <a:cs typeface="+mn-cs"/>
                        </a:rPr>
                        <a:t>Partnership working with neighbouring LA’s to streamline kinship documentation.</a:t>
                      </a:r>
                    </a:p>
                    <a:p>
                      <a:endParaRPr lang="en-GB" sz="900" kern="1200" dirty="0">
                        <a:solidFill>
                          <a:schemeClr val="dk1"/>
                        </a:solidFill>
                        <a:effectLst/>
                        <a:latin typeface="+mn-lt"/>
                        <a:ea typeface="+mn-ea"/>
                        <a:cs typeface="+mn-cs"/>
                      </a:endParaRPr>
                    </a:p>
                  </a:txBody>
                  <a:tcPr marL="720" marR="720" marT="720" marB="0" anchor="b"/>
                </a:tc>
                <a:extLst>
                  <a:ext uri="{0D108BD9-81ED-4DB2-BD59-A6C34878D82A}">
                    <a16:rowId xmlns:a16="http://schemas.microsoft.com/office/drawing/2014/main" val="3169738687"/>
                  </a:ext>
                </a:extLst>
              </a:tr>
              <a:tr h="1148438">
                <a:tc>
                  <a:txBody>
                    <a:bodyPr/>
                    <a:lstStyle/>
                    <a:p>
                      <a:pPr algn="l" fontAlgn="b"/>
                      <a:r>
                        <a:rPr lang="en-GB" sz="900" b="0" i="0" u="none" strike="noStrike">
                          <a:solidFill>
                            <a:srgbClr val="000000"/>
                          </a:solidFill>
                          <a:effectLst/>
                          <a:latin typeface="Raleway" pitchFamily="2" charset="0"/>
                        </a:rPr>
                        <a:t>West Sussex</a:t>
                      </a:r>
                      <a:endParaRPr lang="en-GB" sz="900" b="0" i="0" u="none" strike="noStrike" dirty="0">
                        <a:solidFill>
                          <a:srgbClr val="000000"/>
                        </a:solidFill>
                        <a:effectLst/>
                        <a:latin typeface="Raleway" pitchFamily="2" charset="0"/>
                      </a:endParaRPr>
                    </a:p>
                  </a:txBody>
                  <a:tcPr marL="720" marR="720" marT="720" marB="0" anchor="b"/>
                </a:tc>
                <a:tc>
                  <a:txBody>
                    <a:bodyPr/>
                    <a:lstStyle/>
                    <a:p>
                      <a:r>
                        <a:rPr lang="en-GB" sz="900" kern="1200" dirty="0">
                          <a:solidFill>
                            <a:schemeClr val="dk1"/>
                          </a:solidFill>
                          <a:effectLst/>
                          <a:latin typeface="+mn-lt"/>
                          <a:ea typeface="+mn-ea"/>
                          <a:cs typeface="+mn-cs"/>
                        </a:rPr>
                        <a:t>In WSCC we provide a comprehensive and holistic Kinship Support service to Special Guardians and Informal Family Carers, covering all aspects of the exempla aside from Birth Parents Group in the Support section. Support for Connected Persons Carers currently sits withing the Fostering Support teams. </a:t>
                      </a:r>
                    </a:p>
                    <a:p>
                      <a:r>
                        <a:rPr lang="en-GB" sz="900" kern="1200" dirty="0">
                          <a:solidFill>
                            <a:schemeClr val="dk1"/>
                          </a:solidFill>
                          <a:effectLst/>
                          <a:latin typeface="+mn-lt"/>
                          <a:ea typeface="+mn-ea"/>
                          <a:cs typeface="+mn-cs"/>
                        </a:rPr>
                        <a:t>Pre-Placement Support - we are particularly proud of our bespoke ‘Prepare to Care’ preparatory course, offered to all kinship carers on a clear trajectory towards Special Guardianship.</a:t>
                      </a:r>
                    </a:p>
                    <a:p>
                      <a:r>
                        <a:rPr lang="en-GB" sz="900" kern="1200" dirty="0">
                          <a:solidFill>
                            <a:schemeClr val="dk1"/>
                          </a:solidFill>
                          <a:effectLst/>
                          <a:latin typeface="+mn-lt"/>
                          <a:ea typeface="+mn-ea"/>
                          <a:cs typeface="+mn-cs"/>
                        </a:rPr>
                        <a:t>Preventative/Early Support - we have strong links with partner agencies and our MASH and safeguarding teams, working together to support kinship carers early on in their journey. We also work closely with Solutions to ensure robust intensive support around potential placement breakdown. In addition to monthly coffee mornings and celebration events, we are currently developing a Post-18 offer, and our Special Guardians are part of the Mockingbird project, offering a valuable support network of Foster Carers, SGs and Connected Persons. </a:t>
                      </a:r>
                    </a:p>
                    <a:p>
                      <a:r>
                        <a:rPr lang="en-GB" sz="900" kern="1200" dirty="0">
                          <a:solidFill>
                            <a:schemeClr val="dk1"/>
                          </a:solidFill>
                          <a:effectLst/>
                          <a:latin typeface="+mn-lt"/>
                          <a:ea typeface="+mn-ea"/>
                          <a:cs typeface="+mn-cs"/>
                        </a:rPr>
                        <a:t>Specialist Therapeutic Services – we have highly trained staff in Therapeutic Parenting, Therapeutic Life Story Work, VIG and DDP and offer both courses, workshops and direct 1:1 support to Carers in these areas. We are leading on developing a TLSW model across WSCC in conjunction and provide consultation to practitioners across the service on this. Our staff also deliver Secure Base training to Carers alongside the Fostering teams. We work closely with our ASF funded therapeutic Providers and regularly attend consultations and Reviews. </a:t>
                      </a:r>
                    </a:p>
                    <a:p>
                      <a:r>
                        <a:rPr lang="en-GB" sz="900" kern="1200" dirty="0">
                          <a:solidFill>
                            <a:schemeClr val="dk1"/>
                          </a:solidFill>
                          <a:effectLst/>
                          <a:latin typeface="+mn-lt"/>
                          <a:ea typeface="+mn-ea"/>
                          <a:cs typeface="+mn-cs"/>
                        </a:rPr>
                        <a:t>Strategy and Resources – we have recently secured a budget for Kinship families, and meet monthly to consider applications. We have recently completed a restructure of the Kinship service alongside the wider Fostering service transformation, and have developed numerous areas of the service within this process. We report on KPIs to a monthly Fostering Performance Clinic. Further areas currently under development include development of a Kinship Website, bringing Connected Persons support under Kinship Support (from Fostering) and sign off of new Policy and Process. We work closely with Pan-Sussex Kinship colleagues </a:t>
                      </a:r>
                      <a:r>
                        <a:rPr lang="en-GB" sz="900" kern="1200" dirty="0" err="1">
                          <a:solidFill>
                            <a:schemeClr val="dk1"/>
                          </a:solidFill>
                          <a:effectLst/>
                          <a:latin typeface="+mn-lt"/>
                          <a:ea typeface="+mn-ea"/>
                          <a:cs typeface="+mn-cs"/>
                        </a:rPr>
                        <a:t>eg</a:t>
                      </a:r>
                      <a:r>
                        <a:rPr lang="en-GB" sz="900" kern="1200" dirty="0">
                          <a:solidFill>
                            <a:schemeClr val="dk1"/>
                          </a:solidFill>
                          <a:effectLst/>
                          <a:latin typeface="+mn-lt"/>
                          <a:ea typeface="+mn-ea"/>
                          <a:cs typeface="+mn-cs"/>
                        </a:rPr>
                        <a:t> around website development options, and in planning a Pan-Sussex presentation on Kinship to the forthcoming Family Justice Board annual conference Nov 23). </a:t>
                      </a:r>
                    </a:p>
                    <a:p>
                      <a:r>
                        <a:rPr lang="en-GB" sz="900" kern="1200" dirty="0">
                          <a:solidFill>
                            <a:schemeClr val="dk1"/>
                          </a:solidFill>
                          <a:effectLst/>
                          <a:latin typeface="+mn-lt"/>
                          <a:ea typeface="+mn-ea"/>
                          <a:cs typeface="+mn-cs"/>
                        </a:rPr>
                        <a:t>Engagement – We involve Special Guardians in all aspects of our service development. We are currently developing two mentor projects – one an in-house Kinship Peer Mentor Project, offering formal and structured support from experienced to new Carers or those more in need. We are also working with Big Brother Big Sister to develop a Mentor project for Kinship children, to be matched with long term volunteer mentors (akin to Independent Visitors). We work closely with WSCC Voice and Participation Team, running engagement events for Kinship children and ensuring their voices are heard within the service.</a:t>
                      </a:r>
                    </a:p>
                    <a:p>
                      <a:endParaRPr lang="en-GB" sz="900" kern="1200" dirty="0">
                        <a:solidFill>
                          <a:schemeClr val="dk1"/>
                        </a:solidFill>
                        <a:effectLst/>
                        <a:latin typeface="+mn-lt"/>
                        <a:ea typeface="+mn-ea"/>
                        <a:cs typeface="+mn-cs"/>
                      </a:endParaRPr>
                    </a:p>
                  </a:txBody>
                  <a:tcPr marL="720" marR="720" marT="720" marB="0" anchor="b"/>
                </a:tc>
                <a:extLst>
                  <a:ext uri="{0D108BD9-81ED-4DB2-BD59-A6C34878D82A}">
                    <a16:rowId xmlns:a16="http://schemas.microsoft.com/office/drawing/2014/main" val="961727773"/>
                  </a:ext>
                </a:extLst>
              </a:tr>
            </a:tbl>
          </a:graphicData>
        </a:graphic>
      </p:graphicFrame>
      <p:sp>
        <p:nvSpPr>
          <p:cNvPr id="5" name="Text Placeholder 4">
            <a:extLst>
              <a:ext uri="{FF2B5EF4-FFF2-40B4-BE49-F238E27FC236}">
                <a16:creationId xmlns:a16="http://schemas.microsoft.com/office/drawing/2014/main" id="{E4F2FDC2-6A42-DBD9-74C4-81527DC29D97}"/>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69827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2286000"/>
          </a:xfrm>
        </p:spPr>
        <p:txBody>
          <a:bodyPr numCol="1" anchor="b">
            <a:normAutofit/>
          </a:bodyPr>
          <a:lstStyle/>
          <a:p>
            <a:r>
              <a:rPr lang="en-GB" altLang="en-GB" dirty="0"/>
              <a:t>Ideas for regional working</a:t>
            </a:r>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sp>
        <p:nvSpPr>
          <p:cNvPr id="5" name="Text Placeholder 4">
            <a:extLst>
              <a:ext uri="{FF2B5EF4-FFF2-40B4-BE49-F238E27FC236}">
                <a16:creationId xmlns:a16="http://schemas.microsoft.com/office/drawing/2014/main" id="{E4F2FDC2-6A42-DBD9-74C4-81527DC29D97}"/>
              </a:ext>
            </a:extLst>
          </p:cNvPr>
          <p:cNvSpPr>
            <a:spLocks noGrp="1"/>
          </p:cNvSpPr>
          <p:nvPr>
            <p:ph type="body" sz="half" idx="2"/>
          </p:nvPr>
        </p:nvSpPr>
        <p:spPr/>
        <p:txBody>
          <a:bodyPr/>
          <a:lstStyle/>
          <a:p>
            <a:r>
              <a:rPr lang="en-GB" b="1" dirty="0"/>
              <a:t>Discussion: </a:t>
            </a:r>
            <a:r>
              <a:rPr lang="en-GB" dirty="0"/>
              <a:t>Are you happy to proceed with the areas outlined to form our agenda? </a:t>
            </a:r>
          </a:p>
          <a:p>
            <a:endParaRPr lang="en-GB" b="1" dirty="0"/>
          </a:p>
          <a:p>
            <a:r>
              <a:rPr lang="en-GB" b="1" dirty="0"/>
              <a:t>Are there any things you’d like to focus on first.</a:t>
            </a:r>
          </a:p>
        </p:txBody>
      </p:sp>
      <p:sp>
        <p:nvSpPr>
          <p:cNvPr id="3" name="TextBox 2">
            <a:extLst>
              <a:ext uri="{FF2B5EF4-FFF2-40B4-BE49-F238E27FC236}">
                <a16:creationId xmlns:a16="http://schemas.microsoft.com/office/drawing/2014/main" id="{B9843EA6-8A67-7D65-8529-C5D90EA28141}"/>
              </a:ext>
            </a:extLst>
          </p:cNvPr>
          <p:cNvSpPr txBox="1"/>
          <p:nvPr/>
        </p:nvSpPr>
        <p:spPr>
          <a:xfrm>
            <a:off x="4734232" y="707922"/>
            <a:ext cx="6966155" cy="5847755"/>
          </a:xfrm>
          <a:prstGeom prst="rect">
            <a:avLst/>
          </a:prstGeom>
          <a:noFill/>
        </p:spPr>
        <p:txBody>
          <a:bodyPr wrap="square" rtlCol="0">
            <a:spAutoFit/>
          </a:bodyPr>
          <a:lstStyle/>
          <a:p>
            <a:r>
              <a:rPr lang="en-GB" sz="1600" dirty="0"/>
              <a:t>Through the benchmarking there was broad support for the areas for regional collaboration previously identified through the Kinship conference (see next two slides).</a:t>
            </a:r>
          </a:p>
          <a:p>
            <a:endParaRPr lang="en-GB" sz="1600" dirty="0"/>
          </a:p>
          <a:p>
            <a:r>
              <a:rPr lang="en-GB" sz="1600" dirty="0"/>
              <a:t>However a few additional areas were also identified:</a:t>
            </a:r>
          </a:p>
          <a:p>
            <a:r>
              <a:rPr lang="en-GB" sz="1600" dirty="0"/>
              <a:t>Accessible and shared training for special guardians to be available from each LA in the Southeast region. </a:t>
            </a:r>
          </a:p>
          <a:p>
            <a:pPr marL="285750" indent="-285750">
              <a:buFont typeface="Arial" panose="020B0604020202020204" pitchFamily="34" charset="0"/>
              <a:buChar char="•"/>
            </a:pPr>
            <a:r>
              <a:rPr lang="en-GB" sz="1600" dirty="0"/>
              <a:t>Learning from other local authorities support connected foster carers to convert to special guardianship </a:t>
            </a:r>
          </a:p>
          <a:p>
            <a:pPr marL="285750" indent="-285750">
              <a:buFont typeface="Arial" panose="020B0604020202020204" pitchFamily="34" charset="0"/>
              <a:buChar char="•"/>
            </a:pPr>
            <a:r>
              <a:rPr lang="en-GB" sz="1600" dirty="0"/>
              <a:t>Standardising the support offer across the region to ensure parity. As the Island has such small numbers a regional offer would provide for better access and potentially take up of services and support.</a:t>
            </a:r>
          </a:p>
          <a:p>
            <a:pPr marL="285750" indent="-285750">
              <a:buFont typeface="Arial" panose="020B0604020202020204" pitchFamily="34" charset="0"/>
              <a:buChar char="•"/>
            </a:pPr>
            <a:r>
              <a:rPr lang="en-GB" sz="1600" dirty="0"/>
              <a:t>Learning from Research/Best Practice generally (not just on support)</a:t>
            </a:r>
          </a:p>
          <a:p>
            <a:pPr marL="285750" indent="-285750">
              <a:buFont typeface="Arial" panose="020B0604020202020204" pitchFamily="34" charset="0"/>
              <a:buChar char="•"/>
            </a:pPr>
            <a:r>
              <a:rPr lang="en-GB" sz="1600" dirty="0"/>
              <a:t>New updates in legislation i.e. changes to Legal Aid</a:t>
            </a:r>
          </a:p>
          <a:p>
            <a:pPr marL="285750" indent="-285750">
              <a:buFont typeface="Arial" panose="020B0604020202020204" pitchFamily="34" charset="0"/>
              <a:buChar char="•"/>
            </a:pPr>
            <a:r>
              <a:rPr lang="en-GB" sz="1600" dirty="0">
                <a:solidFill>
                  <a:srgbClr val="000000"/>
                </a:solidFill>
                <a:effectLst/>
                <a:ea typeface="Times New Roman" panose="02020603050405020304" pitchFamily="18" charset="0"/>
                <a:cs typeface="Times New Roman" panose="02020603050405020304" pitchFamily="18" charset="0"/>
              </a:rPr>
              <a:t>Training for schools regarding the meaning of SGO and the impact of trauma. We find working with schools quite difficult at times, many do not know what an SGO is and the rights this gives the carer. There also tends be a view that because the child is now placed with a family member where they are safe, &amp; they will not experience further difficulties in regard to behaviour and emotional wellbeing</a:t>
            </a:r>
            <a:r>
              <a:rPr lang="en-GB" sz="1600" b="1" dirty="0">
                <a:solidFill>
                  <a:srgbClr val="000000"/>
                </a:solidFill>
                <a:effectLst/>
                <a:ea typeface="Times New Roman" panose="02020603050405020304" pitchFamily="18"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600" dirty="0"/>
          </a:p>
          <a:p>
            <a:endParaRPr lang="en-GB" sz="1600" dirty="0"/>
          </a:p>
          <a:p>
            <a:endParaRPr lang="en-GB" sz="1600" dirty="0"/>
          </a:p>
        </p:txBody>
      </p:sp>
    </p:spTree>
    <p:extLst>
      <p:ext uri="{BB962C8B-B14F-4D97-AF65-F5344CB8AC3E}">
        <p14:creationId xmlns:p14="http://schemas.microsoft.com/office/powerpoint/2010/main" val="427066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7F51-AB5C-4953-8997-044D1BCA2149}"/>
              </a:ext>
            </a:extLst>
          </p:cNvPr>
          <p:cNvSpPr>
            <a:spLocks noGrp="1"/>
          </p:cNvSpPr>
          <p:nvPr>
            <p:ph type="title"/>
          </p:nvPr>
        </p:nvSpPr>
        <p:spPr>
          <a:xfrm>
            <a:off x="674844" y="737596"/>
            <a:ext cx="10842312" cy="728133"/>
          </a:xfrm>
        </p:spPr>
        <p:txBody>
          <a:bodyPr numCol="1">
            <a:noAutofit/>
          </a:bodyPr>
          <a:lstStyle/>
          <a:p>
            <a:r>
              <a:rPr lang="en-GB" altLang="en-GB" sz="4800" dirty="0"/>
              <a:t>Regional priorities for collaboration*</a:t>
            </a:r>
          </a:p>
        </p:txBody>
      </p:sp>
      <p:sp>
        <p:nvSpPr>
          <p:cNvPr id="3" name="Text Placeholder 2">
            <a:extLst>
              <a:ext uri="{FF2B5EF4-FFF2-40B4-BE49-F238E27FC236}">
                <a16:creationId xmlns:a16="http://schemas.microsoft.com/office/drawing/2014/main" id="{DF1EF522-E59D-4974-9CA0-CFAC53C709D6}"/>
              </a:ext>
            </a:extLst>
          </p:cNvPr>
          <p:cNvSpPr>
            <a:spLocks noGrp="1"/>
          </p:cNvSpPr>
          <p:nvPr>
            <p:ph type="body" idx="1"/>
          </p:nvPr>
        </p:nvSpPr>
        <p:spPr>
          <a:xfrm>
            <a:off x="740087" y="1767802"/>
            <a:ext cx="9583783" cy="5334000"/>
          </a:xfrm>
        </p:spPr>
        <p:txBody>
          <a:bodyPr numCol="1">
            <a:normAutofit/>
          </a:bodyPr>
          <a:lstStyle/>
          <a:p>
            <a:pPr marL="342900" lvl="0" indent="-342900">
              <a:lnSpc>
                <a:spcPct val="107000"/>
              </a:lnSpc>
              <a:spcAft>
                <a:spcPts val="800"/>
              </a:spcAft>
              <a:buFont typeface="Arial" panose="020B0604020202020204" pitchFamily="34" charset="0"/>
              <a:buChar char="•"/>
              <a:tabLst>
                <a:tab pos="457200" algn="l"/>
              </a:tabLst>
            </a:pPr>
            <a:r>
              <a:rPr lang="en-GB" sz="1800" b="1" u="sng" dirty="0">
                <a:solidFill>
                  <a:srgbClr val="222222"/>
                </a:solidFill>
                <a:effectLst/>
                <a:latin typeface="+mj-lt"/>
                <a:ea typeface="Times New Roman" panose="02020603050405020304" pitchFamily="18" charset="0"/>
                <a:cs typeface="Times New Roman" panose="02020603050405020304" pitchFamily="18" charset="0"/>
              </a:rPr>
              <a:t>best practice in SG and family/friends foster carer support</a:t>
            </a:r>
            <a:r>
              <a:rPr lang="en-GB" sz="1800" dirty="0">
                <a:solidFill>
                  <a:srgbClr val="222222"/>
                </a:solidFill>
                <a:effectLst/>
                <a:latin typeface="+mj-lt"/>
                <a:ea typeface="Times New Roman" panose="02020603050405020304" pitchFamily="18" charset="0"/>
                <a:cs typeface="Times New Roman" panose="02020603050405020304" pitchFamily="18" charset="0"/>
              </a:rPr>
              <a:t> (including allowances, support/therapy providers and other support interventions)</a:t>
            </a:r>
            <a:endParaRPr lang="en-GB" sz="1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solidFill>
                  <a:srgbClr val="222222"/>
                </a:solidFill>
                <a:effectLst/>
                <a:latin typeface="+mj-lt"/>
                <a:ea typeface="Times New Roman" panose="02020603050405020304" pitchFamily="18" charset="0"/>
                <a:cs typeface="Times New Roman" panose="02020603050405020304" pitchFamily="18" charset="0"/>
              </a:rPr>
              <a:t>different </a:t>
            </a:r>
            <a:r>
              <a:rPr lang="en-GB" sz="1800" b="1" u="sng" dirty="0">
                <a:solidFill>
                  <a:srgbClr val="222222"/>
                </a:solidFill>
                <a:effectLst/>
                <a:latin typeface="+mj-lt"/>
                <a:ea typeface="Times New Roman" panose="02020603050405020304" pitchFamily="18" charset="0"/>
                <a:cs typeface="Times New Roman" panose="02020603050405020304" pitchFamily="18" charset="0"/>
              </a:rPr>
              <a:t>staffing models</a:t>
            </a:r>
            <a:r>
              <a:rPr lang="en-GB" sz="1800" dirty="0">
                <a:solidFill>
                  <a:srgbClr val="222222"/>
                </a:solidFill>
                <a:effectLst/>
                <a:latin typeface="+mj-lt"/>
                <a:ea typeface="Times New Roman" panose="02020603050405020304" pitchFamily="18" charset="0"/>
                <a:cs typeface="Times New Roman" panose="02020603050405020304" pitchFamily="18" charset="0"/>
              </a:rPr>
              <a:t> (e.g. what different teams/dedicated workers could look like </a:t>
            </a:r>
            <a:r>
              <a:rPr lang="en-GB" sz="1800" dirty="0" err="1">
                <a:solidFill>
                  <a:srgbClr val="222222"/>
                </a:solidFill>
                <a:effectLst/>
                <a:latin typeface="+mj-lt"/>
                <a:ea typeface="Times New Roman" panose="02020603050405020304" pitchFamily="18" charset="0"/>
                <a:cs typeface="Times New Roman" panose="02020603050405020304" pitchFamily="18" charset="0"/>
              </a:rPr>
              <a:t>incl</a:t>
            </a:r>
            <a:r>
              <a:rPr lang="en-GB" sz="1800" dirty="0">
                <a:solidFill>
                  <a:srgbClr val="222222"/>
                </a:solidFill>
                <a:effectLst/>
                <a:latin typeface="+mj-lt"/>
                <a:ea typeface="Times New Roman" panose="02020603050405020304" pitchFamily="18" charset="0"/>
                <a:cs typeface="Times New Roman" panose="02020603050405020304" pitchFamily="18" charset="0"/>
              </a:rPr>
              <a:t> example JDs, structures)</a:t>
            </a:r>
            <a:endParaRPr lang="en-GB" sz="1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b="1" u="sng" dirty="0">
                <a:solidFill>
                  <a:srgbClr val="222222"/>
                </a:solidFill>
                <a:effectLst/>
                <a:latin typeface="+mj-lt"/>
                <a:ea typeface="Times New Roman" panose="02020603050405020304" pitchFamily="18" charset="0"/>
                <a:cs typeface="Times New Roman" panose="02020603050405020304" pitchFamily="18" charset="0"/>
              </a:rPr>
              <a:t>peer suppor</a:t>
            </a:r>
            <a:r>
              <a:rPr lang="en-GB" sz="1800" dirty="0">
                <a:solidFill>
                  <a:srgbClr val="222222"/>
                </a:solidFill>
                <a:effectLst/>
                <a:latin typeface="+mj-lt"/>
                <a:ea typeface="Times New Roman" panose="02020603050405020304" pitchFamily="18" charset="0"/>
                <a:cs typeface="Times New Roman" panose="02020603050405020304" pitchFamily="18" charset="0"/>
              </a:rPr>
              <a:t>t models</a:t>
            </a:r>
            <a:endParaRPr lang="en-GB" sz="1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solidFill>
                  <a:srgbClr val="222222"/>
                </a:solidFill>
                <a:effectLst/>
                <a:latin typeface="+mj-lt"/>
                <a:ea typeface="Times New Roman" panose="02020603050405020304" pitchFamily="18" charset="0"/>
                <a:cs typeface="Times New Roman" panose="02020603050405020304" pitchFamily="18" charset="0"/>
              </a:rPr>
              <a:t> </a:t>
            </a:r>
            <a:r>
              <a:rPr lang="en-GB" sz="1800" b="1" u="sng" dirty="0">
                <a:solidFill>
                  <a:srgbClr val="222222"/>
                </a:solidFill>
                <a:effectLst/>
                <a:latin typeface="+mj-lt"/>
                <a:ea typeface="Times New Roman" panose="02020603050405020304" pitchFamily="18" charset="0"/>
                <a:cs typeface="Times New Roman" panose="02020603050405020304" pitchFamily="18" charset="0"/>
              </a:rPr>
              <a:t>coproduction</a:t>
            </a:r>
            <a:r>
              <a:rPr lang="en-GB" sz="1800" dirty="0">
                <a:solidFill>
                  <a:srgbClr val="222222"/>
                </a:solidFill>
                <a:effectLst/>
                <a:latin typeface="+mj-lt"/>
                <a:ea typeface="Times New Roman" panose="02020603050405020304" pitchFamily="18" charset="0"/>
                <a:cs typeface="Times New Roman" panose="02020603050405020304" pitchFamily="18" charset="0"/>
              </a:rPr>
              <a:t> in kinship care</a:t>
            </a:r>
            <a:endParaRPr lang="en-GB" sz="1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solidFill>
                  <a:srgbClr val="222222"/>
                </a:solidFill>
                <a:effectLst/>
                <a:latin typeface="+mj-lt"/>
                <a:ea typeface="Times New Roman" panose="02020603050405020304" pitchFamily="18" charset="0"/>
                <a:cs typeface="Times New Roman" panose="02020603050405020304" pitchFamily="18" charset="0"/>
              </a:rPr>
              <a:t>supporting </a:t>
            </a:r>
            <a:r>
              <a:rPr lang="en-GB" sz="1800" b="1" u="sng" dirty="0">
                <a:solidFill>
                  <a:srgbClr val="222222"/>
                </a:solidFill>
                <a:effectLst/>
                <a:latin typeface="+mj-lt"/>
                <a:ea typeface="Times New Roman" panose="02020603050405020304" pitchFamily="18" charset="0"/>
                <a:cs typeface="Times New Roman" panose="02020603050405020304" pitchFamily="18" charset="0"/>
              </a:rPr>
              <a:t>contact with birth families</a:t>
            </a:r>
            <a:r>
              <a:rPr lang="en-GB" sz="1800" dirty="0">
                <a:solidFill>
                  <a:srgbClr val="222222"/>
                </a:solidFill>
                <a:effectLst/>
                <a:latin typeface="+mj-lt"/>
                <a:ea typeface="Times New Roman" panose="02020603050405020304" pitchFamily="18" charset="0"/>
                <a:cs typeface="Times New Roman" panose="02020603050405020304" pitchFamily="18" charset="0"/>
              </a:rPr>
              <a:t> </a:t>
            </a:r>
            <a:endParaRPr lang="en-GB" sz="1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solidFill>
                  <a:srgbClr val="222222"/>
                </a:solidFill>
                <a:effectLst/>
                <a:latin typeface="+mj-lt"/>
                <a:ea typeface="Times New Roman" panose="02020603050405020304" pitchFamily="18" charset="0"/>
                <a:cs typeface="Times New Roman" panose="02020603050405020304" pitchFamily="18" charset="0"/>
              </a:rPr>
              <a:t>reunification in kinship care – examples of best practice</a:t>
            </a:r>
            <a:endParaRPr lang="en-GB" sz="1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solidFill>
                  <a:srgbClr val="222222"/>
                </a:solidFill>
                <a:effectLst/>
                <a:latin typeface="+mj-lt"/>
                <a:ea typeface="Times New Roman" panose="02020603050405020304" pitchFamily="18" charset="0"/>
                <a:cs typeface="Times New Roman" panose="02020603050405020304" pitchFamily="18" charset="0"/>
              </a:rPr>
              <a:t>advice and guidance on </a:t>
            </a:r>
            <a:r>
              <a:rPr lang="en-GB" sz="1800" b="1" u="sng" dirty="0">
                <a:solidFill>
                  <a:srgbClr val="222222"/>
                </a:solidFill>
                <a:effectLst/>
                <a:latin typeface="+mj-lt"/>
                <a:ea typeface="Times New Roman" panose="02020603050405020304" pitchFamily="18" charset="0"/>
                <a:cs typeface="Times New Roman" panose="02020603050405020304" pitchFamily="18" charset="0"/>
              </a:rPr>
              <a:t>accessing ASF</a:t>
            </a:r>
            <a:r>
              <a:rPr lang="en-GB" sz="1800" dirty="0">
                <a:solidFill>
                  <a:srgbClr val="222222"/>
                </a:solidFill>
                <a:effectLst/>
                <a:latin typeface="+mj-lt"/>
                <a:ea typeface="Times New Roman" panose="02020603050405020304" pitchFamily="18" charset="0"/>
                <a:cs typeface="Times New Roman" panose="02020603050405020304" pitchFamily="18" charset="0"/>
              </a:rPr>
              <a:t> for special guardians to increase take up in the region</a:t>
            </a:r>
          </a:p>
        </p:txBody>
      </p:sp>
      <p:sp>
        <p:nvSpPr>
          <p:cNvPr id="4" name="TextBox 3">
            <a:extLst>
              <a:ext uri="{FF2B5EF4-FFF2-40B4-BE49-F238E27FC236}">
                <a16:creationId xmlns:a16="http://schemas.microsoft.com/office/drawing/2014/main" id="{97D98750-3E4A-B11F-737E-4C735DB78CB3}"/>
              </a:ext>
            </a:extLst>
          </p:cNvPr>
          <p:cNvSpPr txBox="1"/>
          <p:nvPr/>
        </p:nvSpPr>
        <p:spPr>
          <a:xfrm>
            <a:off x="7861540" y="6488668"/>
            <a:ext cx="4108817" cy="369332"/>
          </a:xfrm>
          <a:prstGeom prst="rect">
            <a:avLst/>
          </a:prstGeom>
          <a:noFill/>
        </p:spPr>
        <p:txBody>
          <a:bodyPr wrap="none" rtlCol="0">
            <a:spAutoFit/>
          </a:bodyPr>
          <a:lstStyle/>
          <a:p>
            <a:r>
              <a:rPr lang="en-GB" dirty="0">
                <a:solidFill>
                  <a:schemeClr val="bg1"/>
                </a:solidFill>
              </a:rPr>
              <a:t>* Identified from regional conference</a:t>
            </a:r>
          </a:p>
        </p:txBody>
      </p:sp>
    </p:spTree>
    <p:extLst>
      <p:ext uri="{BB962C8B-B14F-4D97-AF65-F5344CB8AC3E}">
        <p14:creationId xmlns:p14="http://schemas.microsoft.com/office/powerpoint/2010/main" val="3640720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7F51-AB5C-4953-8997-044D1BCA2149}"/>
              </a:ext>
            </a:extLst>
          </p:cNvPr>
          <p:cNvSpPr>
            <a:spLocks noGrp="1"/>
          </p:cNvSpPr>
          <p:nvPr>
            <p:ph type="title"/>
          </p:nvPr>
        </p:nvSpPr>
        <p:spPr>
          <a:xfrm>
            <a:off x="677335" y="414867"/>
            <a:ext cx="8596668" cy="728133"/>
          </a:xfrm>
        </p:spPr>
        <p:txBody>
          <a:bodyPr numCol="1">
            <a:normAutofit/>
          </a:bodyPr>
          <a:lstStyle/>
          <a:p>
            <a:r>
              <a:rPr lang="en-GB" altLang="en-GB" sz="4800" dirty="0"/>
              <a:t>Regional opportunities</a:t>
            </a:r>
          </a:p>
        </p:txBody>
      </p:sp>
      <p:sp>
        <p:nvSpPr>
          <p:cNvPr id="3" name="Text Placeholder 2">
            <a:extLst>
              <a:ext uri="{FF2B5EF4-FFF2-40B4-BE49-F238E27FC236}">
                <a16:creationId xmlns:a16="http://schemas.microsoft.com/office/drawing/2014/main" id="{DF1EF522-E59D-4974-9CA0-CFAC53C709D6}"/>
              </a:ext>
            </a:extLst>
          </p:cNvPr>
          <p:cNvSpPr>
            <a:spLocks noGrp="1"/>
          </p:cNvSpPr>
          <p:nvPr>
            <p:ph type="body" idx="1"/>
          </p:nvPr>
        </p:nvSpPr>
        <p:spPr>
          <a:xfrm>
            <a:off x="677335" y="1300480"/>
            <a:ext cx="10385112" cy="5334000"/>
          </a:xfrm>
        </p:spPr>
        <p:txBody>
          <a:bodyPr numCol="1">
            <a:normAutofit/>
          </a:bodyPr>
          <a:lstStyle/>
          <a:p>
            <a:r>
              <a:rPr lang="en-GB" altLang="en-GB" dirty="0">
                <a:solidFill>
                  <a:schemeClr val="tx1"/>
                </a:solidFill>
              </a:rPr>
              <a:t>In the regional kinship conference in 2021 we identified the following opportunities for joint working in the region</a:t>
            </a:r>
          </a:p>
          <a:p>
            <a:endParaRPr lang="en-GB" altLang="en-GB" dirty="0">
              <a:solidFill>
                <a:schemeClr val="tx1"/>
              </a:solidFill>
            </a:endParaRPr>
          </a:p>
        </p:txBody>
      </p:sp>
      <p:pic>
        <p:nvPicPr>
          <p:cNvPr id="5" name="Picture 4">
            <a:extLst>
              <a:ext uri="{FF2B5EF4-FFF2-40B4-BE49-F238E27FC236}">
                <a16:creationId xmlns:a16="http://schemas.microsoft.com/office/drawing/2014/main" id="{75B67A3A-7836-1EC7-B475-FB0565D3852B}"/>
              </a:ext>
            </a:extLst>
          </p:cNvPr>
          <p:cNvPicPr>
            <a:picLocks noChangeAspect="1"/>
          </p:cNvPicPr>
          <p:nvPr/>
        </p:nvPicPr>
        <p:blipFill rotWithShape="1">
          <a:blip r:embed="rId2"/>
          <a:srcRect l="23365" t="34221" r="22856" b="21934"/>
          <a:stretch/>
        </p:blipFill>
        <p:spPr>
          <a:xfrm>
            <a:off x="1306335" y="1871344"/>
            <a:ext cx="7655737" cy="4160745"/>
          </a:xfrm>
          <a:prstGeom prst="rect">
            <a:avLst/>
          </a:prstGeom>
        </p:spPr>
      </p:pic>
    </p:spTree>
    <p:extLst>
      <p:ext uri="{BB962C8B-B14F-4D97-AF65-F5344CB8AC3E}">
        <p14:creationId xmlns:p14="http://schemas.microsoft.com/office/powerpoint/2010/main" val="31726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2286000"/>
          </a:xfrm>
        </p:spPr>
        <p:txBody>
          <a:bodyPr numCol="1" anchor="b">
            <a:normAutofit/>
          </a:bodyPr>
          <a:lstStyle/>
          <a:p>
            <a:r>
              <a:rPr lang="en-GB" altLang="en-GB" dirty="0"/>
              <a:t>Contacts</a:t>
            </a:r>
          </a:p>
        </p:txBody>
      </p:sp>
      <p:sp>
        <p:nvSpPr>
          <p:cNvPr id="5" name="Text Placeholder 4">
            <a:extLst>
              <a:ext uri="{FF2B5EF4-FFF2-40B4-BE49-F238E27FC236}">
                <a16:creationId xmlns:a16="http://schemas.microsoft.com/office/drawing/2014/main" id="{E4F2FDC2-6A42-DBD9-74C4-81527DC29D97}"/>
              </a:ext>
            </a:extLst>
          </p:cNvPr>
          <p:cNvSpPr>
            <a:spLocks noGrp="1"/>
          </p:cNvSpPr>
          <p:nvPr>
            <p:ph type="body" sz="half" idx="2"/>
          </p:nvPr>
        </p:nvSpPr>
        <p:spPr>
          <a:xfrm>
            <a:off x="457200" y="2926080"/>
            <a:ext cx="3200400" cy="3379124"/>
          </a:xfrm>
        </p:spPr>
        <p:txBody>
          <a:bodyPr>
            <a:normAutofit/>
          </a:bodyPr>
          <a:lstStyle/>
          <a:p>
            <a:r>
              <a:rPr lang="en-GB" dirty="0"/>
              <a:t>If you’d like to follow up and find out more about the responses in the benchmarking please contact the people responsible for completing in their LA</a:t>
            </a:r>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3" name="Table 2">
            <a:extLst>
              <a:ext uri="{FF2B5EF4-FFF2-40B4-BE49-F238E27FC236}">
                <a16:creationId xmlns:a16="http://schemas.microsoft.com/office/drawing/2014/main" id="{536D4BF2-20E4-5203-2B6F-CE25731FBDF3}"/>
              </a:ext>
            </a:extLst>
          </p:cNvPr>
          <p:cNvGraphicFramePr>
            <a:graphicFrameLocks noGrp="1"/>
          </p:cNvGraphicFramePr>
          <p:nvPr>
            <p:extLst>
              <p:ext uri="{D42A27DB-BD31-4B8C-83A1-F6EECF244321}">
                <p14:modId xmlns:p14="http://schemas.microsoft.com/office/powerpoint/2010/main" val="4136695361"/>
              </p:ext>
            </p:extLst>
          </p:nvPr>
        </p:nvGraphicFramePr>
        <p:xfrm>
          <a:off x="4800600" y="1155906"/>
          <a:ext cx="6492241" cy="4728029"/>
        </p:xfrm>
        <a:graphic>
          <a:graphicData uri="http://schemas.openxmlformats.org/drawingml/2006/table">
            <a:tbl>
              <a:tblPr firstRow="1" bandRow="1">
                <a:tableStyleId>{5C22544A-7EE6-4342-B048-85BDC9FD1C3A}</a:tableStyleId>
              </a:tblPr>
              <a:tblGrid>
                <a:gridCol w="1437937">
                  <a:extLst>
                    <a:ext uri="{9D8B030D-6E8A-4147-A177-3AD203B41FA5}">
                      <a16:colId xmlns:a16="http://schemas.microsoft.com/office/drawing/2014/main" val="1421956374"/>
                    </a:ext>
                  </a:extLst>
                </a:gridCol>
                <a:gridCol w="5054304">
                  <a:extLst>
                    <a:ext uri="{9D8B030D-6E8A-4147-A177-3AD203B41FA5}">
                      <a16:colId xmlns:a16="http://schemas.microsoft.com/office/drawing/2014/main" val="1711653247"/>
                    </a:ext>
                  </a:extLst>
                </a:gridCol>
              </a:tblGrid>
              <a:tr h="268752">
                <a:tc>
                  <a:txBody>
                    <a:bodyPr/>
                    <a:lstStyle/>
                    <a:p>
                      <a:pPr algn="l" fontAlgn="b"/>
                      <a:r>
                        <a:rPr lang="en-GB" sz="1400" u="none" strike="noStrike">
                          <a:effectLst/>
                        </a:rPr>
                        <a:t> </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b"/>
                      <a:r>
                        <a:rPr lang="en-GB" sz="1400" u="none" strike="noStrike">
                          <a:effectLst/>
                        </a:rPr>
                        <a:t>Contact</a:t>
                      </a:r>
                      <a:endParaRPr lang="en-GB" sz="1400" b="0" i="0" u="none" strike="noStrike">
                        <a:solidFill>
                          <a:srgbClr val="000000"/>
                        </a:solidFill>
                        <a:effectLst/>
                        <a:latin typeface="Raleway" pitchFamily="2" charset="0"/>
                      </a:endParaRPr>
                    </a:p>
                  </a:txBody>
                  <a:tcPr marL="1531" marR="1531" marT="1531" marB="0" anchor="b"/>
                </a:tc>
                <a:extLst>
                  <a:ext uri="{0D108BD9-81ED-4DB2-BD59-A6C34878D82A}">
                    <a16:rowId xmlns:a16="http://schemas.microsoft.com/office/drawing/2014/main" val="785088834"/>
                  </a:ext>
                </a:extLst>
              </a:tr>
              <a:tr h="268752">
                <a:tc>
                  <a:txBody>
                    <a:bodyPr/>
                    <a:lstStyle/>
                    <a:p>
                      <a:pPr algn="l" fontAlgn="b"/>
                      <a:r>
                        <a:rPr lang="en-GB" sz="1400" u="none" strike="noStrike">
                          <a:effectLst/>
                        </a:rPr>
                        <a:t>Medway</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ctr"/>
                      <a:r>
                        <a:rPr lang="en-GB" sz="1400" u="none" strike="noStrike" dirty="0">
                          <a:effectLst/>
                          <a:hlinkClick r:id="rId3"/>
                        </a:rPr>
                        <a:t>Adina.demle@medway.gov.uk</a:t>
                      </a:r>
                      <a:r>
                        <a:rPr lang="en-GB" sz="1400" u="none" strike="noStrike" dirty="0">
                          <a:effectLst/>
                        </a:rPr>
                        <a:t> </a:t>
                      </a:r>
                      <a:endParaRPr lang="en-GB" sz="1400" b="0" i="0" u="none" strike="noStrike" dirty="0">
                        <a:solidFill>
                          <a:srgbClr val="000000"/>
                        </a:solidFill>
                        <a:effectLst/>
                        <a:latin typeface="Raleway" pitchFamily="2" charset="0"/>
                      </a:endParaRPr>
                    </a:p>
                  </a:txBody>
                  <a:tcPr marL="1531" marR="1531" marT="1531" marB="0" anchor="ctr"/>
                </a:tc>
                <a:extLst>
                  <a:ext uri="{0D108BD9-81ED-4DB2-BD59-A6C34878D82A}">
                    <a16:rowId xmlns:a16="http://schemas.microsoft.com/office/drawing/2014/main" val="3197174096"/>
                  </a:ext>
                </a:extLst>
              </a:tr>
              <a:tr h="268752">
                <a:tc>
                  <a:txBody>
                    <a:bodyPr/>
                    <a:lstStyle/>
                    <a:p>
                      <a:pPr algn="l" fontAlgn="b"/>
                      <a:r>
                        <a:rPr lang="en-GB" sz="1400" u="none" strike="noStrike">
                          <a:effectLst/>
                        </a:rPr>
                        <a:t>Bracknell Forest</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b"/>
                      <a:r>
                        <a:rPr lang="en-GB" sz="1400" u="sng" strike="noStrike">
                          <a:effectLst/>
                          <a:hlinkClick r:id="rId4"/>
                        </a:rPr>
                        <a:t>peter.hodges@bracknell-forest.gov.uk </a:t>
                      </a:r>
                      <a:endParaRPr lang="en-GB" sz="1400" b="0" i="0" u="sng" strike="noStrike">
                        <a:solidFill>
                          <a:srgbClr val="0563C1"/>
                        </a:solidFill>
                        <a:effectLst/>
                        <a:latin typeface="Raleway" pitchFamily="2" charset="0"/>
                      </a:endParaRPr>
                    </a:p>
                  </a:txBody>
                  <a:tcPr marL="1531" marR="1531" marT="1531" marB="0" anchor="b"/>
                </a:tc>
                <a:extLst>
                  <a:ext uri="{0D108BD9-81ED-4DB2-BD59-A6C34878D82A}">
                    <a16:rowId xmlns:a16="http://schemas.microsoft.com/office/drawing/2014/main" val="789857561"/>
                  </a:ext>
                </a:extLst>
              </a:tr>
              <a:tr h="484253">
                <a:tc>
                  <a:txBody>
                    <a:bodyPr/>
                    <a:lstStyle/>
                    <a:p>
                      <a:pPr algn="l" fontAlgn="b"/>
                      <a:r>
                        <a:rPr lang="en-GB" sz="1400" u="none" strike="noStrike">
                          <a:effectLst/>
                        </a:rPr>
                        <a:t>Brighter Futures</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ctr"/>
                      <a:r>
                        <a:rPr lang="en-GB" sz="1400" u="none" strike="noStrike" dirty="0">
                          <a:effectLst/>
                          <a:hlinkClick r:id="rId5"/>
                        </a:rPr>
                        <a:t>Rachel.Sheean@brighterfuturesforchildren.org</a:t>
                      </a:r>
                      <a:r>
                        <a:rPr lang="en-GB" sz="1400" u="none" strike="noStrike" dirty="0">
                          <a:effectLst/>
                        </a:rPr>
                        <a:t> </a:t>
                      </a:r>
                      <a:endParaRPr lang="en-GB" sz="1400" b="0" i="0" u="none" strike="noStrike" dirty="0">
                        <a:solidFill>
                          <a:srgbClr val="000000"/>
                        </a:solidFill>
                        <a:effectLst/>
                        <a:latin typeface="Raleway" pitchFamily="2" charset="0"/>
                      </a:endParaRPr>
                    </a:p>
                  </a:txBody>
                  <a:tcPr marL="1531" marR="1531" marT="1531" marB="0" anchor="ctr"/>
                </a:tc>
                <a:extLst>
                  <a:ext uri="{0D108BD9-81ED-4DB2-BD59-A6C34878D82A}">
                    <a16:rowId xmlns:a16="http://schemas.microsoft.com/office/drawing/2014/main" val="2780759824"/>
                  </a:ext>
                </a:extLst>
              </a:tr>
              <a:tr h="268752">
                <a:tc>
                  <a:txBody>
                    <a:bodyPr/>
                    <a:lstStyle/>
                    <a:p>
                      <a:pPr algn="l" fontAlgn="b"/>
                      <a:r>
                        <a:rPr lang="en-GB" sz="1400" u="none" strike="noStrike">
                          <a:effectLst/>
                        </a:rPr>
                        <a:t>Southampton</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ctr"/>
                      <a:r>
                        <a:rPr lang="en-GB" sz="1400" u="none" strike="noStrike" dirty="0">
                          <a:effectLst/>
                        </a:rPr>
                        <a:t>Benedict Coen – </a:t>
                      </a:r>
                      <a:r>
                        <a:rPr lang="en-GB" sz="1400" u="none" strike="noStrike" dirty="0">
                          <a:effectLst/>
                          <a:hlinkClick r:id="rId6"/>
                        </a:rPr>
                        <a:t>benedict.coen@southampton.gov.uk</a:t>
                      </a:r>
                      <a:r>
                        <a:rPr lang="en-GB" sz="1400" u="none" strike="noStrike" dirty="0">
                          <a:effectLst/>
                        </a:rPr>
                        <a:t> </a:t>
                      </a:r>
                      <a:endParaRPr lang="en-GB" sz="1400" b="0" i="0" u="none" strike="noStrike" dirty="0">
                        <a:solidFill>
                          <a:srgbClr val="000000"/>
                        </a:solidFill>
                        <a:effectLst/>
                        <a:latin typeface="Raleway" pitchFamily="2" charset="0"/>
                      </a:endParaRPr>
                    </a:p>
                  </a:txBody>
                  <a:tcPr marL="1531" marR="1531" marT="1531" marB="0" anchor="ctr"/>
                </a:tc>
                <a:extLst>
                  <a:ext uri="{0D108BD9-81ED-4DB2-BD59-A6C34878D82A}">
                    <a16:rowId xmlns:a16="http://schemas.microsoft.com/office/drawing/2014/main" val="1579256738"/>
                  </a:ext>
                </a:extLst>
              </a:tr>
              <a:tr h="484253">
                <a:tc>
                  <a:txBody>
                    <a:bodyPr/>
                    <a:lstStyle/>
                    <a:p>
                      <a:pPr algn="l" fontAlgn="b"/>
                      <a:r>
                        <a:rPr lang="en-GB" sz="1400" u="none" strike="noStrike">
                          <a:effectLst/>
                        </a:rPr>
                        <a:t>Brighton and Hove</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ctr"/>
                      <a:r>
                        <a:rPr lang="en-GB" sz="1400" u="sng" strike="noStrike">
                          <a:effectLst/>
                          <a:hlinkClick r:id="rId7"/>
                        </a:rPr>
                        <a:t>Karen Devine - Karen.Devine@brighton-hove.gov.uk</a:t>
                      </a:r>
                      <a:endParaRPr lang="en-GB" sz="1400" b="0" i="0" u="sng" strike="noStrike">
                        <a:solidFill>
                          <a:srgbClr val="0563C1"/>
                        </a:solidFill>
                        <a:effectLst/>
                        <a:latin typeface="Raleway" pitchFamily="2" charset="0"/>
                      </a:endParaRPr>
                    </a:p>
                  </a:txBody>
                  <a:tcPr marL="1531" marR="1531" marT="1531" marB="0" anchor="ctr"/>
                </a:tc>
                <a:extLst>
                  <a:ext uri="{0D108BD9-81ED-4DB2-BD59-A6C34878D82A}">
                    <a16:rowId xmlns:a16="http://schemas.microsoft.com/office/drawing/2014/main" val="3252758956"/>
                  </a:ext>
                </a:extLst>
              </a:tr>
              <a:tr h="268752">
                <a:tc>
                  <a:txBody>
                    <a:bodyPr/>
                    <a:lstStyle/>
                    <a:p>
                      <a:pPr algn="l" fontAlgn="b"/>
                      <a:r>
                        <a:rPr lang="en-GB" sz="1400" u="none" strike="noStrike">
                          <a:effectLst/>
                        </a:rPr>
                        <a:t>Oxfordshire</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b"/>
                      <a:r>
                        <a:rPr lang="en-GB" sz="1400" u="none" strike="noStrike" dirty="0">
                          <a:effectLst/>
                          <a:hlinkClick r:id="rId8"/>
                        </a:rPr>
                        <a:t>ruth.greenhall@oxfordshire.gov.uk</a:t>
                      </a:r>
                      <a:r>
                        <a:rPr lang="en-GB" sz="1400" u="none" strike="noStrike" dirty="0">
                          <a:effectLst/>
                        </a:rPr>
                        <a:t> ATM kinship lead on behalf of Sarah </a:t>
                      </a:r>
                      <a:r>
                        <a:rPr lang="en-GB" sz="1400" u="none" strike="noStrike" dirty="0" err="1">
                          <a:effectLst/>
                        </a:rPr>
                        <a:t>Duerden</a:t>
                      </a:r>
                      <a:r>
                        <a:rPr lang="en-GB" sz="1400" u="none" strike="noStrike" dirty="0">
                          <a:effectLst/>
                        </a:rPr>
                        <a:t>   </a:t>
                      </a:r>
                      <a:endParaRPr lang="en-GB" sz="1400" b="0" i="0" u="none" strike="noStrike" dirty="0">
                        <a:solidFill>
                          <a:srgbClr val="000000"/>
                        </a:solidFill>
                        <a:effectLst/>
                        <a:latin typeface="Raleway" pitchFamily="2" charset="0"/>
                      </a:endParaRPr>
                    </a:p>
                  </a:txBody>
                  <a:tcPr marL="1531" marR="1531" marT="1531" marB="0" anchor="b"/>
                </a:tc>
                <a:extLst>
                  <a:ext uri="{0D108BD9-81ED-4DB2-BD59-A6C34878D82A}">
                    <a16:rowId xmlns:a16="http://schemas.microsoft.com/office/drawing/2014/main" val="962459710"/>
                  </a:ext>
                </a:extLst>
              </a:tr>
              <a:tr h="268752">
                <a:tc>
                  <a:txBody>
                    <a:bodyPr/>
                    <a:lstStyle/>
                    <a:p>
                      <a:pPr algn="l" fontAlgn="b"/>
                      <a:r>
                        <a:rPr lang="en-GB" sz="1400" u="none" strike="noStrike">
                          <a:effectLst/>
                        </a:rPr>
                        <a:t>Slough</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ctr"/>
                      <a:r>
                        <a:rPr lang="en-GB" sz="1400" u="sng" strike="noStrike">
                          <a:effectLst/>
                          <a:hlinkClick r:id="rId9"/>
                        </a:rPr>
                        <a:t>Maryke McCarthy, Maryke.mccarthy@sloughchildrenfirst.co.uk</a:t>
                      </a:r>
                      <a:endParaRPr lang="en-GB" sz="1400" b="0" i="0" u="sng" strike="noStrike">
                        <a:solidFill>
                          <a:srgbClr val="0563C1"/>
                        </a:solidFill>
                        <a:effectLst/>
                        <a:latin typeface="Raleway" pitchFamily="2" charset="0"/>
                      </a:endParaRPr>
                    </a:p>
                  </a:txBody>
                  <a:tcPr marL="1531" marR="1531" marT="1531" marB="0" anchor="ctr"/>
                </a:tc>
                <a:extLst>
                  <a:ext uri="{0D108BD9-81ED-4DB2-BD59-A6C34878D82A}">
                    <a16:rowId xmlns:a16="http://schemas.microsoft.com/office/drawing/2014/main" val="3778330860"/>
                  </a:ext>
                </a:extLst>
              </a:tr>
              <a:tr h="268752">
                <a:tc>
                  <a:txBody>
                    <a:bodyPr/>
                    <a:lstStyle/>
                    <a:p>
                      <a:pPr algn="l" fontAlgn="b"/>
                      <a:r>
                        <a:rPr lang="en-GB" sz="1400" u="none" strike="noStrike">
                          <a:effectLst/>
                        </a:rPr>
                        <a:t>Hampshire</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ctr"/>
                      <a:r>
                        <a:rPr lang="en-GB" sz="1400" u="none" strike="noStrike" dirty="0">
                          <a:effectLst/>
                          <a:hlinkClick r:id="rId10"/>
                        </a:rPr>
                        <a:t>Christa.beach@hants.gov.uk</a:t>
                      </a:r>
                      <a:r>
                        <a:rPr lang="en-GB" sz="1400" u="none" strike="noStrike" dirty="0">
                          <a:effectLst/>
                        </a:rPr>
                        <a:t> </a:t>
                      </a:r>
                      <a:endParaRPr lang="en-GB" sz="1400" b="0" i="0" u="none" strike="noStrike" dirty="0">
                        <a:solidFill>
                          <a:srgbClr val="000000"/>
                        </a:solidFill>
                        <a:effectLst/>
                        <a:latin typeface="Raleway" pitchFamily="2" charset="0"/>
                      </a:endParaRPr>
                    </a:p>
                  </a:txBody>
                  <a:tcPr marL="1531" marR="1531" marT="1531" marB="0" anchor="ctr"/>
                </a:tc>
                <a:extLst>
                  <a:ext uri="{0D108BD9-81ED-4DB2-BD59-A6C34878D82A}">
                    <a16:rowId xmlns:a16="http://schemas.microsoft.com/office/drawing/2014/main" val="2809684164"/>
                  </a:ext>
                </a:extLst>
              </a:tr>
              <a:tr h="268752">
                <a:tc>
                  <a:txBody>
                    <a:bodyPr/>
                    <a:lstStyle/>
                    <a:p>
                      <a:pPr algn="l" fontAlgn="b"/>
                      <a:r>
                        <a:rPr lang="en-GB" sz="1400" u="none" strike="noStrike">
                          <a:effectLst/>
                        </a:rPr>
                        <a:t>Isle of Wight</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b"/>
                      <a:r>
                        <a:rPr lang="en-GB" sz="1400" u="sng" strike="noStrike">
                          <a:effectLst/>
                          <a:hlinkClick r:id="rId11"/>
                        </a:rPr>
                        <a:t>Ashley.schofield@iow.gov.uk </a:t>
                      </a:r>
                      <a:endParaRPr lang="en-GB" sz="1400" b="0" i="0" u="sng" strike="noStrike">
                        <a:solidFill>
                          <a:srgbClr val="0563C1"/>
                        </a:solidFill>
                        <a:effectLst/>
                        <a:latin typeface="Raleway" pitchFamily="2" charset="0"/>
                      </a:endParaRPr>
                    </a:p>
                  </a:txBody>
                  <a:tcPr marL="1531" marR="1531" marT="1531" marB="0" anchor="b"/>
                </a:tc>
                <a:extLst>
                  <a:ext uri="{0D108BD9-81ED-4DB2-BD59-A6C34878D82A}">
                    <a16:rowId xmlns:a16="http://schemas.microsoft.com/office/drawing/2014/main" val="1426008401"/>
                  </a:ext>
                </a:extLst>
              </a:tr>
              <a:tr h="484253">
                <a:tc>
                  <a:txBody>
                    <a:bodyPr/>
                    <a:lstStyle/>
                    <a:p>
                      <a:pPr algn="l" fontAlgn="b"/>
                      <a:r>
                        <a:rPr lang="en-GB" sz="1400" u="none" strike="noStrike">
                          <a:effectLst/>
                        </a:rPr>
                        <a:t>Bucks</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ctr"/>
                      <a:r>
                        <a:rPr lang="en-GB" sz="1400" u="none" strike="noStrike" dirty="0">
                          <a:effectLst/>
                          <a:hlinkClick r:id="rId12"/>
                        </a:rPr>
                        <a:t>sandra.carnall@buckinghamshire.gov.uk</a:t>
                      </a:r>
                      <a:r>
                        <a:rPr lang="en-GB" sz="1400" u="none" strike="noStrike" dirty="0">
                          <a:effectLst/>
                        </a:rPr>
                        <a:t> </a:t>
                      </a:r>
                      <a:endParaRPr lang="en-GB" sz="1400" b="0" i="0" u="none" strike="noStrike" dirty="0">
                        <a:solidFill>
                          <a:srgbClr val="000000"/>
                        </a:solidFill>
                        <a:effectLst/>
                        <a:latin typeface="Raleway" pitchFamily="2" charset="0"/>
                      </a:endParaRPr>
                    </a:p>
                  </a:txBody>
                  <a:tcPr marL="1531" marR="1531" marT="1531" marB="0" anchor="ctr"/>
                </a:tc>
                <a:extLst>
                  <a:ext uri="{0D108BD9-81ED-4DB2-BD59-A6C34878D82A}">
                    <a16:rowId xmlns:a16="http://schemas.microsoft.com/office/drawing/2014/main" val="3593817109"/>
                  </a:ext>
                </a:extLst>
              </a:tr>
              <a:tr h="268752">
                <a:tc>
                  <a:txBody>
                    <a:bodyPr/>
                    <a:lstStyle/>
                    <a:p>
                      <a:pPr algn="l" fontAlgn="b"/>
                      <a:r>
                        <a:rPr lang="en-GB" sz="1400" u="none" strike="noStrike">
                          <a:effectLst/>
                        </a:rPr>
                        <a:t>Milton Keynes</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b"/>
                      <a:r>
                        <a:rPr lang="en-GB" sz="1400" u="sng" strike="noStrike">
                          <a:effectLst/>
                          <a:hlinkClick r:id="rId13"/>
                        </a:rPr>
                        <a:t>Sharon.godfrey@milton-keynes.gov.uk </a:t>
                      </a:r>
                      <a:endParaRPr lang="en-GB" sz="1400" b="0" i="0" u="sng" strike="noStrike">
                        <a:solidFill>
                          <a:srgbClr val="0563C1"/>
                        </a:solidFill>
                        <a:effectLst/>
                        <a:latin typeface="Raleway" pitchFamily="2" charset="0"/>
                      </a:endParaRPr>
                    </a:p>
                  </a:txBody>
                  <a:tcPr marL="1531" marR="1531" marT="1531" marB="0" anchor="b"/>
                </a:tc>
                <a:extLst>
                  <a:ext uri="{0D108BD9-81ED-4DB2-BD59-A6C34878D82A}">
                    <a16:rowId xmlns:a16="http://schemas.microsoft.com/office/drawing/2014/main" val="1043758732"/>
                  </a:ext>
                </a:extLst>
              </a:tr>
              <a:tr h="268752">
                <a:tc>
                  <a:txBody>
                    <a:bodyPr/>
                    <a:lstStyle/>
                    <a:p>
                      <a:pPr algn="l" fontAlgn="b"/>
                      <a:r>
                        <a:rPr lang="en-GB" sz="1400" u="none" strike="noStrike">
                          <a:effectLst/>
                        </a:rPr>
                        <a:t>Kent</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ctr"/>
                      <a:r>
                        <a:rPr lang="en-GB" sz="1400" u="sng" strike="noStrike">
                          <a:effectLst/>
                          <a:hlinkClick r:id="rId14"/>
                        </a:rPr>
                        <a:t>caroline.smith@kent.gov.uk</a:t>
                      </a:r>
                      <a:endParaRPr lang="en-GB" sz="1400" b="0" i="0" u="sng" strike="noStrike">
                        <a:solidFill>
                          <a:srgbClr val="0563C1"/>
                        </a:solidFill>
                        <a:effectLst/>
                        <a:latin typeface="Raleway" pitchFamily="2" charset="0"/>
                      </a:endParaRPr>
                    </a:p>
                  </a:txBody>
                  <a:tcPr marL="1531" marR="1531" marT="1531" marB="0" anchor="ctr"/>
                </a:tc>
                <a:extLst>
                  <a:ext uri="{0D108BD9-81ED-4DB2-BD59-A6C34878D82A}">
                    <a16:rowId xmlns:a16="http://schemas.microsoft.com/office/drawing/2014/main" val="581285877"/>
                  </a:ext>
                </a:extLst>
              </a:tr>
              <a:tr h="268752">
                <a:tc>
                  <a:txBody>
                    <a:bodyPr/>
                    <a:lstStyle/>
                    <a:p>
                      <a:pPr algn="l" fontAlgn="b"/>
                      <a:r>
                        <a:rPr lang="en-GB" sz="1400" u="none" strike="noStrike">
                          <a:effectLst/>
                        </a:rPr>
                        <a:t>Portsmouth</a:t>
                      </a:r>
                      <a:endParaRPr lang="en-GB" sz="1400" b="0" i="0" u="none" strike="noStrike">
                        <a:solidFill>
                          <a:srgbClr val="000000"/>
                        </a:solidFill>
                        <a:effectLst/>
                        <a:latin typeface="Raleway" pitchFamily="2" charset="0"/>
                      </a:endParaRPr>
                    </a:p>
                  </a:txBody>
                  <a:tcPr marL="1531" marR="1531" marT="1531" marB="0" anchor="b"/>
                </a:tc>
                <a:tc>
                  <a:txBody>
                    <a:bodyPr/>
                    <a:lstStyle/>
                    <a:p>
                      <a:pPr algn="l" fontAlgn="ctr"/>
                      <a:r>
                        <a:rPr lang="pl-PL" sz="1400" u="none" strike="noStrike" dirty="0">
                          <a:effectLst/>
                        </a:rPr>
                        <a:t>Jackie</a:t>
                      </a:r>
                      <a:r>
                        <a:rPr lang="en-GB" sz="1400" u="none" strike="noStrike" dirty="0">
                          <a:effectLst/>
                        </a:rPr>
                        <a:t>.</a:t>
                      </a:r>
                      <a:r>
                        <a:rPr lang="pl-PL" sz="1400" u="none" strike="noStrike" dirty="0">
                          <a:effectLst/>
                          <a:hlinkClick r:id="rId15"/>
                        </a:rPr>
                        <a:t>Clark2@portsmouthcc.gov.uk</a:t>
                      </a:r>
                      <a:r>
                        <a:rPr lang="en-GB" sz="1400" u="none" strike="noStrike" dirty="0">
                          <a:effectLst/>
                        </a:rPr>
                        <a:t> </a:t>
                      </a:r>
                      <a:endParaRPr lang="pl-PL" sz="1400" b="0" i="0" u="none" strike="noStrike" dirty="0">
                        <a:solidFill>
                          <a:srgbClr val="000000"/>
                        </a:solidFill>
                        <a:effectLst/>
                        <a:latin typeface="Raleway" pitchFamily="2" charset="0"/>
                      </a:endParaRPr>
                    </a:p>
                  </a:txBody>
                  <a:tcPr marL="1531" marR="1531" marT="1531" marB="0" anchor="ctr"/>
                </a:tc>
                <a:extLst>
                  <a:ext uri="{0D108BD9-81ED-4DB2-BD59-A6C34878D82A}">
                    <a16:rowId xmlns:a16="http://schemas.microsoft.com/office/drawing/2014/main" val="3062062001"/>
                  </a:ext>
                </a:extLst>
              </a:tr>
            </a:tbl>
          </a:graphicData>
        </a:graphic>
      </p:graphicFrame>
    </p:spTree>
    <p:extLst>
      <p:ext uri="{BB962C8B-B14F-4D97-AF65-F5344CB8AC3E}">
        <p14:creationId xmlns:p14="http://schemas.microsoft.com/office/powerpoint/2010/main" val="307354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49D7-F384-EADD-3346-60391775AD9E}"/>
              </a:ext>
            </a:extLst>
          </p:cNvPr>
          <p:cNvSpPr>
            <a:spLocks noGrp="1"/>
          </p:cNvSpPr>
          <p:nvPr>
            <p:ph type="title"/>
          </p:nvPr>
        </p:nvSpPr>
        <p:spPr/>
        <p:txBody>
          <a:bodyPr/>
          <a:lstStyle/>
          <a:p>
            <a:r>
              <a:rPr lang="en-GB" dirty="0"/>
              <a:t>Background and method</a:t>
            </a:r>
          </a:p>
        </p:txBody>
      </p:sp>
      <p:sp>
        <p:nvSpPr>
          <p:cNvPr id="5" name="Content Placeholder 2">
            <a:extLst>
              <a:ext uri="{FF2B5EF4-FFF2-40B4-BE49-F238E27FC236}">
                <a16:creationId xmlns:a16="http://schemas.microsoft.com/office/drawing/2014/main" id="{6B56057B-F58E-4F95-635A-545FCEDECAA0}"/>
              </a:ext>
            </a:extLst>
          </p:cNvPr>
          <p:cNvSpPr>
            <a:spLocks noGrp="1"/>
          </p:cNvSpPr>
          <p:nvPr>
            <p:ph idx="1"/>
          </p:nvPr>
        </p:nvSpPr>
        <p:spPr>
          <a:xfrm>
            <a:off x="1096963" y="1846263"/>
            <a:ext cx="10058400" cy="4213878"/>
          </a:xfrm>
        </p:spPr>
        <p:txBody>
          <a:bodyPr numCol="1">
            <a:normAutofit fontScale="85000" lnSpcReduction="10000"/>
          </a:bodyPr>
          <a:lstStyle/>
          <a:p>
            <a:r>
              <a:rPr lang="en-GB" altLang="en-GB" dirty="0"/>
              <a:t>To inform the formation of a regional kinship group, SESLIP asked all 19 Local authorities in the South East to complete a light touch mapping exercise in April-June 2023 to describe: </a:t>
            </a:r>
          </a:p>
          <a:p>
            <a:pPr marL="457200" indent="-457200">
              <a:buFont typeface="+mj-lt"/>
              <a:buAutoNum type="arabicPeriod"/>
            </a:pPr>
            <a:r>
              <a:rPr lang="en-GB" altLang="en-GB" dirty="0"/>
              <a:t>Staffing structures</a:t>
            </a:r>
          </a:p>
          <a:p>
            <a:pPr marL="457200" indent="-457200">
              <a:buFont typeface="+mj-lt"/>
              <a:buAutoNum type="arabicPeriod"/>
            </a:pPr>
            <a:r>
              <a:rPr lang="en-GB" altLang="en-GB" dirty="0"/>
              <a:t>Caseloads</a:t>
            </a:r>
          </a:p>
          <a:p>
            <a:pPr marL="457200" indent="-457200">
              <a:buFont typeface="+mj-lt"/>
              <a:buAutoNum type="arabicPeriod"/>
            </a:pPr>
            <a:r>
              <a:rPr lang="en-GB" altLang="en-GB" dirty="0"/>
              <a:t>Use of ASF</a:t>
            </a:r>
          </a:p>
          <a:p>
            <a:pPr marL="457200" indent="-457200">
              <a:buFont typeface="+mj-lt"/>
              <a:buAutoNum type="arabicPeriod"/>
            </a:pPr>
            <a:r>
              <a:rPr lang="en-GB" altLang="en-GB" dirty="0"/>
              <a:t>Best practice</a:t>
            </a:r>
          </a:p>
          <a:p>
            <a:pPr marL="457200" indent="-457200">
              <a:buFont typeface="+mj-lt"/>
              <a:buAutoNum type="arabicPeriod"/>
            </a:pPr>
            <a:r>
              <a:rPr lang="en-GB" altLang="en-GB" dirty="0"/>
              <a:t>Prevalence of different types of kinship arrangements</a:t>
            </a:r>
          </a:p>
          <a:p>
            <a:pPr marL="457200" indent="-457200">
              <a:buFont typeface="+mj-lt"/>
              <a:buAutoNum type="arabicPeriod"/>
            </a:pPr>
            <a:r>
              <a:rPr lang="en-GB" altLang="en-GB" dirty="0"/>
              <a:t>Ideas for regional focus/working</a:t>
            </a:r>
          </a:p>
          <a:p>
            <a:r>
              <a:rPr lang="en-GB" altLang="en-GB" dirty="0"/>
              <a:t>Dr Mac Heath, DCS Milton Keynes, is the project sponsor </a:t>
            </a:r>
            <a:br>
              <a:rPr lang="en-GB" altLang="en-GB" dirty="0"/>
            </a:br>
            <a:r>
              <a:rPr lang="en-GB" altLang="en-GB" dirty="0"/>
              <a:t>Rebecca Eligon is the SESLIP consultant that coordinated this work </a:t>
            </a:r>
            <a:r>
              <a:rPr lang="en-GB" altLang="en-GB" dirty="0">
                <a:hlinkClick r:id="rId2"/>
              </a:rPr>
              <a:t>rebeccaeligon@gmail.com</a:t>
            </a:r>
            <a:endParaRPr lang="en-GB" altLang="en-GB" dirty="0"/>
          </a:p>
          <a:p>
            <a:r>
              <a:rPr lang="en-GB" altLang="en-GB" dirty="0"/>
              <a:t>For the 2023 mapping, responses were received from 18 LA in the South East (with 3 LAs submitting after the June deadline these are now included in this October update – </a:t>
            </a:r>
            <a:r>
              <a:rPr lang="en-GB" altLang="en-GB" dirty="0" err="1"/>
              <a:t>AfC</a:t>
            </a:r>
            <a:r>
              <a:rPr lang="en-GB" altLang="en-GB" dirty="0"/>
              <a:t>, West Berks, West Sussex). The following LAs did not respond: </a:t>
            </a:r>
            <a:r>
              <a:rPr lang="en-GB" altLang="en-GB" b="1" dirty="0"/>
              <a:t>Wokingham.</a:t>
            </a:r>
            <a:endParaRPr lang="en-GB" altLang="en-GB" dirty="0"/>
          </a:p>
        </p:txBody>
      </p:sp>
      <p:sp>
        <p:nvSpPr>
          <p:cNvPr id="4" name="Footer Placeholder 3">
            <a:extLst>
              <a:ext uri="{FF2B5EF4-FFF2-40B4-BE49-F238E27FC236}">
                <a16:creationId xmlns:a16="http://schemas.microsoft.com/office/drawing/2014/main" id="{AE140F5D-380C-B4BA-BF7C-0D0909D5FEB7}"/>
              </a:ext>
            </a:extLst>
          </p:cNvPr>
          <p:cNvSpPr>
            <a:spLocks noGrp="1"/>
          </p:cNvSpPr>
          <p:nvPr>
            <p:ph type="ftr" sz="quarter" idx="11"/>
          </p:nvPr>
        </p:nvSpPr>
        <p:spPr/>
        <p:txBody>
          <a:bodyPr/>
          <a:lstStyle/>
          <a:p>
            <a:r>
              <a:rPr lang="en-US" cap="all">
                <a:hlinkClick r:id="rId3"/>
              </a:rPr>
              <a:t>www.Seslip.co.uk</a:t>
            </a:r>
            <a:r>
              <a:rPr lang="en-US" cap="all"/>
              <a:t> </a:t>
            </a:r>
            <a:endParaRPr lang="en-GB" cap="all" dirty="0"/>
          </a:p>
        </p:txBody>
      </p:sp>
    </p:spTree>
    <p:extLst>
      <p:ext uri="{BB962C8B-B14F-4D97-AF65-F5344CB8AC3E}">
        <p14:creationId xmlns:p14="http://schemas.microsoft.com/office/powerpoint/2010/main" val="367360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1557170"/>
          </a:xfrm>
        </p:spPr>
        <p:txBody>
          <a:bodyPr numCol="1" anchor="b">
            <a:normAutofit/>
          </a:bodyPr>
          <a:lstStyle/>
          <a:p>
            <a:r>
              <a:rPr lang="en-GB" altLang="en-GB" dirty="0"/>
              <a:t>Structure</a:t>
            </a:r>
          </a:p>
        </p:txBody>
      </p:sp>
      <p:sp>
        <p:nvSpPr>
          <p:cNvPr id="6" name="Content Placeholder 5">
            <a:extLst>
              <a:ext uri="{FF2B5EF4-FFF2-40B4-BE49-F238E27FC236}">
                <a16:creationId xmlns:a16="http://schemas.microsoft.com/office/drawing/2014/main" id="{417FD6BE-DFB1-D0C1-ACF4-592A43011D5F}"/>
              </a:ext>
            </a:extLst>
          </p:cNvPr>
          <p:cNvSpPr>
            <a:spLocks noGrp="1"/>
          </p:cNvSpPr>
          <p:nvPr>
            <p:ph type="body" sz="half" idx="2"/>
          </p:nvPr>
        </p:nvSpPr>
        <p:spPr>
          <a:xfrm>
            <a:off x="457200" y="2303929"/>
            <a:ext cx="3200400" cy="4001275"/>
          </a:xfrm>
        </p:spPr>
        <p:txBody>
          <a:bodyPr>
            <a:normAutofit lnSpcReduction="10000"/>
          </a:bodyPr>
          <a:lstStyle/>
          <a:p>
            <a:r>
              <a:rPr lang="en-GB" sz="1400" dirty="0"/>
              <a:t>There is a huge variation in organisational structure to support kinship placements.  </a:t>
            </a:r>
          </a:p>
          <a:p>
            <a:r>
              <a:rPr lang="en-GB" sz="1400" dirty="0"/>
              <a:t>The majority of LAs that responded support this work through their fostering teams who have a mixed caseload of SG, connected and general foster cases.  Some LAs have dedicated kinship support workers (Brighton and Hove, Brighter Futures/Reading, Portsmouth) and only Hampshire and Bucks have a dedicated team, although Kent is planning to establish one</a:t>
            </a:r>
          </a:p>
          <a:p>
            <a:r>
              <a:rPr lang="en-GB" sz="1400" dirty="0"/>
              <a:t>Although larger councils have larger teams and more children in kinship arrangements, it isn’t a direct correlation.</a:t>
            </a:r>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4" name="Table 3">
            <a:extLst>
              <a:ext uri="{FF2B5EF4-FFF2-40B4-BE49-F238E27FC236}">
                <a16:creationId xmlns:a16="http://schemas.microsoft.com/office/drawing/2014/main" id="{34B244C0-A7A3-F2CC-8CE7-D2C9E2D9D9A6}"/>
              </a:ext>
            </a:extLst>
          </p:cNvPr>
          <p:cNvGraphicFramePr>
            <a:graphicFrameLocks noGrp="1"/>
          </p:cNvGraphicFramePr>
          <p:nvPr>
            <p:extLst>
              <p:ext uri="{D42A27DB-BD31-4B8C-83A1-F6EECF244321}">
                <p14:modId xmlns:p14="http://schemas.microsoft.com/office/powerpoint/2010/main" val="468626064"/>
              </p:ext>
            </p:extLst>
          </p:nvPr>
        </p:nvGraphicFramePr>
        <p:xfrm>
          <a:off x="4188542" y="275304"/>
          <a:ext cx="7457768" cy="6053934"/>
        </p:xfrm>
        <a:graphic>
          <a:graphicData uri="http://schemas.openxmlformats.org/drawingml/2006/table">
            <a:tbl>
              <a:tblPr>
                <a:tableStyleId>{5C22544A-7EE6-4342-B048-85BDC9FD1C3A}</a:tableStyleId>
              </a:tblPr>
              <a:tblGrid>
                <a:gridCol w="1381432">
                  <a:extLst>
                    <a:ext uri="{9D8B030D-6E8A-4147-A177-3AD203B41FA5}">
                      <a16:colId xmlns:a16="http://schemas.microsoft.com/office/drawing/2014/main" val="2449796640"/>
                    </a:ext>
                  </a:extLst>
                </a:gridCol>
                <a:gridCol w="6076336">
                  <a:extLst>
                    <a:ext uri="{9D8B030D-6E8A-4147-A177-3AD203B41FA5}">
                      <a16:colId xmlns:a16="http://schemas.microsoft.com/office/drawing/2014/main" val="1329446142"/>
                    </a:ext>
                  </a:extLst>
                </a:gridCol>
              </a:tblGrid>
              <a:tr h="54415">
                <a:tc>
                  <a:txBody>
                    <a:bodyPr/>
                    <a:lstStyle/>
                    <a:p>
                      <a:pPr algn="l" fontAlgn="b"/>
                      <a:r>
                        <a:rPr lang="en-GB" sz="100" u="none" strike="noStrike">
                          <a:effectLst/>
                        </a:rPr>
                        <a:t> </a:t>
                      </a:r>
                      <a:endParaRPr lang="en-GB" sz="100" b="0" i="0" u="none" strike="noStrike">
                        <a:solidFill>
                          <a:srgbClr val="000000"/>
                        </a:solidFill>
                        <a:effectLst/>
                        <a:latin typeface="Raleway" pitchFamily="2" charset="0"/>
                      </a:endParaRPr>
                    </a:p>
                  </a:txBody>
                  <a:tcPr marL="424" marR="424" marT="424" marB="0" anchor="b"/>
                </a:tc>
                <a:tc>
                  <a:txBody>
                    <a:bodyPr/>
                    <a:lstStyle/>
                    <a:p>
                      <a:pPr algn="l" fontAlgn="b"/>
                      <a:r>
                        <a:rPr lang="en-GB" sz="100" u="none" strike="noStrike">
                          <a:effectLst/>
                        </a:rPr>
                        <a:t>Structure</a:t>
                      </a:r>
                      <a:endParaRPr lang="en-GB" sz="100" b="0" i="0" u="none" strike="noStrike">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2324076738"/>
                  </a:ext>
                </a:extLst>
              </a:tr>
              <a:tr h="489733">
                <a:tc>
                  <a:txBody>
                    <a:bodyPr/>
                    <a:lstStyle/>
                    <a:p>
                      <a:pPr algn="l" fontAlgn="b"/>
                      <a:r>
                        <a:rPr lang="en-GB" sz="1000" u="none" strike="noStrike" dirty="0">
                          <a:effectLst/>
                        </a:rPr>
                        <a:t>Medway</a:t>
                      </a:r>
                      <a:endParaRPr lang="en-GB" sz="1000" b="0" i="0" u="none" strike="noStrike" dirty="0">
                        <a:solidFill>
                          <a:srgbClr val="000000"/>
                        </a:solidFill>
                        <a:effectLst/>
                        <a:latin typeface="Raleway" pitchFamily="2" charset="0"/>
                      </a:endParaRPr>
                    </a:p>
                  </a:txBody>
                  <a:tcPr marL="424" marR="424" marT="424" marB="0" anchor="b"/>
                </a:tc>
                <a:tc>
                  <a:txBody>
                    <a:bodyPr/>
                    <a:lstStyle/>
                    <a:p>
                      <a:pPr algn="l" fontAlgn="ctr"/>
                      <a:r>
                        <a:rPr lang="en-GB" sz="1000" u="none" strike="noStrike" dirty="0">
                          <a:effectLst/>
                        </a:rPr>
                        <a:t>The fostering service at Medway supports the fully approved connected carers in the generic team and this is part of one SSW caseload, and the Reg 24- Temporary approved carers are being supported in the Connected Carers Assessment Team as part of the  Connected carers and SG assessments – allocation varies between 3-5 assessment/ person at any given time, an does not include post order. Post order is shared in the connected carers team . Connected carers team have one team manager, 2 senior practitioners, one  full time social worker, one part time social worker and one NQSW.  Medway is supporting 154 families where children are subject to Special Guardianship Orders. The engagement from most of these families is sporadic and the carers and the children attend some of our activities or access training. We are offering regular support to 30 families and social workers from the Connected Carers team are visiting to offer advice and support regarding life story work, the impact of trauma on the children’s behaviours, etc. Of these 30 families, in 17 the children are considered to be at the edge of care and have an allocated social worker in addition to the support from the social worker in the Connected Carers team.  During 1 April 2022 and 28 February 2023, there were 5 breakdowns of arrangements  where children were subject to Special Guardianship Orders. 4 of the children were accommodated in care by Medway and one child was open to Cornwall Children Services. </a:t>
                      </a:r>
                      <a:endParaRPr lang="en-GB" sz="1000" b="0" i="0" u="none" strike="noStrike" dirty="0">
                        <a:solidFill>
                          <a:srgbClr val="532F6B"/>
                        </a:solidFill>
                        <a:effectLst/>
                        <a:latin typeface="Raleway" pitchFamily="2" charset="0"/>
                      </a:endParaRPr>
                    </a:p>
                  </a:txBody>
                  <a:tcPr marL="424" marR="424" marT="424" marB="0" anchor="ctr"/>
                </a:tc>
                <a:extLst>
                  <a:ext uri="{0D108BD9-81ED-4DB2-BD59-A6C34878D82A}">
                    <a16:rowId xmlns:a16="http://schemas.microsoft.com/office/drawing/2014/main" val="2045110544"/>
                  </a:ext>
                </a:extLst>
              </a:tr>
              <a:tr h="435319">
                <a:tc>
                  <a:txBody>
                    <a:bodyPr/>
                    <a:lstStyle/>
                    <a:p>
                      <a:pPr algn="l" fontAlgn="b"/>
                      <a:r>
                        <a:rPr lang="en-GB" sz="1000" u="none" strike="noStrike">
                          <a:effectLst/>
                        </a:rPr>
                        <a:t>Bracknell Forest</a:t>
                      </a:r>
                      <a:endParaRPr lang="en-GB" sz="1000" b="0" i="0" u="none" strike="noStrike">
                        <a:solidFill>
                          <a:srgbClr val="000000"/>
                        </a:solidFill>
                        <a:effectLst/>
                        <a:latin typeface="Raleway" pitchFamily="2" charset="0"/>
                      </a:endParaRPr>
                    </a:p>
                  </a:txBody>
                  <a:tcPr marL="424" marR="424" marT="424" marB="0" anchor="b"/>
                </a:tc>
                <a:tc>
                  <a:txBody>
                    <a:bodyPr/>
                    <a:lstStyle/>
                    <a:p>
                      <a:pPr algn="l" fontAlgn="ctr"/>
                      <a:r>
                        <a:rPr lang="en-GB" sz="1000" u="none" strike="noStrike" dirty="0">
                          <a:effectLst/>
                        </a:rPr>
                        <a:t>The responsibly for management of this work sits with the ATM in family placement to undertake the SG and connected persons assessments. These then go through our fostering panel in the case of the connected persons fostering and then move to be under the responsibility of the Team Manager. In terms of support this is coordinated by the ATM. There are support groups and newsletters. Practical support is delivered by 2 family workers within the team who complete the annual reviews for carers which includes finances as well as practical support. This work is probably the equivalent of 1FTE family worker </a:t>
                      </a:r>
                      <a:endParaRPr lang="en-GB" sz="1000" b="0" i="0" u="none" strike="noStrike" dirty="0">
                        <a:solidFill>
                          <a:srgbClr val="000000"/>
                        </a:solidFill>
                        <a:effectLst/>
                        <a:latin typeface="Raleway" pitchFamily="2" charset="0"/>
                      </a:endParaRPr>
                    </a:p>
                  </a:txBody>
                  <a:tcPr marL="424" marR="424" marT="424" marB="0" anchor="ctr"/>
                </a:tc>
                <a:extLst>
                  <a:ext uri="{0D108BD9-81ED-4DB2-BD59-A6C34878D82A}">
                    <a16:rowId xmlns:a16="http://schemas.microsoft.com/office/drawing/2014/main" val="2600947953"/>
                  </a:ext>
                </a:extLst>
              </a:tr>
              <a:tr h="272075">
                <a:tc>
                  <a:txBody>
                    <a:bodyPr/>
                    <a:lstStyle/>
                    <a:p>
                      <a:pPr algn="l" fontAlgn="b"/>
                      <a:r>
                        <a:rPr lang="en-GB" sz="1000" u="none" strike="noStrike">
                          <a:effectLst/>
                        </a:rPr>
                        <a:t>Brighter Futures</a:t>
                      </a:r>
                      <a:endParaRPr lang="en-GB" sz="1000" b="0" i="0" u="none" strike="noStrike">
                        <a:solidFill>
                          <a:srgbClr val="000000"/>
                        </a:solidFill>
                        <a:effectLst/>
                        <a:latin typeface="Raleway" pitchFamily="2" charset="0"/>
                      </a:endParaRPr>
                    </a:p>
                  </a:txBody>
                  <a:tcPr marL="424" marR="424" marT="424" marB="0" anchor="b"/>
                </a:tc>
                <a:tc>
                  <a:txBody>
                    <a:bodyPr/>
                    <a:lstStyle/>
                    <a:p>
                      <a:pPr algn="l" fontAlgn="b"/>
                      <a:r>
                        <a:rPr lang="en-GB" sz="1000" u="none" strike="noStrike">
                          <a:effectLst/>
                        </a:rPr>
                        <a:t>Team Manager – Full Time and Assistant Team Manager – Full Time (cover Family and Friends, SGO support service, Family Finding for long term fostering, Permanency Planning, Special Guardianship Support Service, Private Fostering and Life Story Books)</a:t>
                      </a:r>
                      <a:br>
                        <a:rPr lang="en-GB" sz="1000" u="none" strike="noStrike">
                          <a:effectLst/>
                        </a:rPr>
                      </a:br>
                      <a:r>
                        <a:rPr lang="en-GB" sz="1000" u="none" strike="noStrike">
                          <a:effectLst/>
                        </a:rPr>
                        <a:t>Senior SW x 2 – Viability and Full assessments of connected persons</a:t>
                      </a:r>
                      <a:br>
                        <a:rPr lang="en-GB" sz="1000" u="none" strike="noStrike">
                          <a:effectLst/>
                        </a:rPr>
                      </a:br>
                      <a:r>
                        <a:rPr lang="en-GB" sz="1000" u="none" strike="noStrike">
                          <a:effectLst/>
                        </a:rPr>
                        <a:t>SW x 2 - Viability and Full assessments of connected persons</a:t>
                      </a:r>
                      <a:br>
                        <a:rPr lang="en-GB" sz="1000" u="none" strike="noStrike">
                          <a:effectLst/>
                        </a:rPr>
                      </a:br>
                      <a:r>
                        <a:rPr lang="en-GB" sz="1000" u="none" strike="noStrike">
                          <a:effectLst/>
                        </a:rPr>
                        <a:t>Senior SW – SGO Support Worker 0.8 EFT</a:t>
                      </a:r>
                      <a:br>
                        <a:rPr lang="en-GB" sz="1000" u="none" strike="noStrike">
                          <a:effectLst/>
                        </a:rPr>
                      </a:br>
                      <a:r>
                        <a:rPr lang="en-GB" sz="1000" u="none" strike="noStrike">
                          <a:effectLst/>
                        </a:rPr>
                        <a:t>SW – SGO Support Worker 0.5 EFT</a:t>
                      </a:r>
                      <a:br>
                        <a:rPr lang="en-GB" sz="1000" u="none" strike="noStrike">
                          <a:effectLst/>
                        </a:rPr>
                      </a:br>
                      <a:r>
                        <a:rPr lang="en-GB" sz="1000" u="none" strike="noStrike">
                          <a:effectLst/>
                        </a:rPr>
                        <a:t>SW - Connected Carer Support 0.4 EFT</a:t>
                      </a:r>
                      <a:endParaRPr lang="en-GB" sz="1000" b="0" i="0" u="none" strike="noStrike">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3132845560"/>
                  </a:ext>
                </a:extLst>
              </a:tr>
              <a:tr h="353697">
                <a:tc>
                  <a:txBody>
                    <a:bodyPr/>
                    <a:lstStyle/>
                    <a:p>
                      <a:pPr algn="l" fontAlgn="b"/>
                      <a:r>
                        <a:rPr lang="en-GB" sz="1000" u="none" strike="noStrike">
                          <a:effectLst/>
                        </a:rPr>
                        <a:t>Southampton</a:t>
                      </a:r>
                      <a:endParaRPr lang="en-GB" sz="1000" b="0" i="0" u="none" strike="noStrike">
                        <a:solidFill>
                          <a:srgbClr val="000000"/>
                        </a:solidFill>
                        <a:effectLst/>
                        <a:latin typeface="Raleway" pitchFamily="2" charset="0"/>
                      </a:endParaRPr>
                    </a:p>
                  </a:txBody>
                  <a:tcPr marL="424" marR="424" marT="424" marB="0" anchor="b"/>
                </a:tc>
                <a:tc>
                  <a:txBody>
                    <a:bodyPr/>
                    <a:lstStyle/>
                    <a:p>
                      <a:pPr algn="l" fontAlgn="ctr"/>
                      <a:r>
                        <a:rPr lang="en-GB" sz="1000" u="none" strike="noStrike" dirty="0">
                          <a:effectLst/>
                        </a:rPr>
                        <a:t>2 x practice managers, 9.5 Social Workers, 2 x Family Engagement Workers, 1 x Supervising social worker which is provided by the fostering team. </a:t>
                      </a:r>
                      <a:endParaRPr lang="en-GB" sz="1000" b="0" i="0" u="none" strike="noStrike" dirty="0">
                        <a:solidFill>
                          <a:srgbClr val="000000"/>
                        </a:solidFill>
                        <a:effectLst/>
                        <a:latin typeface="Raleway" pitchFamily="2" charset="0"/>
                      </a:endParaRPr>
                    </a:p>
                  </a:txBody>
                  <a:tcPr marL="424" marR="424" marT="424" marB="0" anchor="ctr"/>
                </a:tc>
                <a:extLst>
                  <a:ext uri="{0D108BD9-81ED-4DB2-BD59-A6C34878D82A}">
                    <a16:rowId xmlns:a16="http://schemas.microsoft.com/office/drawing/2014/main" val="759056143"/>
                  </a:ext>
                </a:extLst>
              </a:tr>
              <a:tr h="190453">
                <a:tc>
                  <a:txBody>
                    <a:bodyPr/>
                    <a:lstStyle/>
                    <a:p>
                      <a:pPr algn="l" fontAlgn="b"/>
                      <a:r>
                        <a:rPr lang="en-GB" sz="1000" u="none" strike="noStrike" dirty="0">
                          <a:effectLst/>
                        </a:rPr>
                        <a:t>Brighton and Hove</a:t>
                      </a:r>
                      <a:endParaRPr lang="en-GB" sz="1000" b="0" i="0" u="none" strike="noStrike" dirty="0">
                        <a:solidFill>
                          <a:srgbClr val="000000"/>
                        </a:solidFill>
                        <a:effectLst/>
                        <a:latin typeface="Raleway" pitchFamily="2" charset="0"/>
                      </a:endParaRPr>
                    </a:p>
                  </a:txBody>
                  <a:tcPr marL="424" marR="424" marT="424" marB="0" anchor="b"/>
                </a:tc>
                <a:tc>
                  <a:txBody>
                    <a:bodyPr/>
                    <a:lstStyle/>
                    <a:p>
                      <a:pPr algn="l" fontAlgn="b"/>
                      <a:r>
                        <a:rPr lang="en-GB" sz="1000" u="none" strike="noStrike" dirty="0">
                          <a:effectLst/>
                        </a:rPr>
                        <a:t>1.8fte Managers</a:t>
                      </a:r>
                      <a:br>
                        <a:rPr lang="en-GB" sz="1000" u="none" strike="noStrike" dirty="0">
                          <a:effectLst/>
                        </a:rPr>
                      </a:br>
                      <a:r>
                        <a:rPr lang="en-GB" sz="1000" u="none" strike="noStrike" dirty="0">
                          <a:effectLst/>
                        </a:rPr>
                        <a:t>7.8fte Social Workers</a:t>
                      </a:r>
                      <a:br>
                        <a:rPr lang="en-GB" sz="1000" u="none" strike="noStrike" dirty="0">
                          <a:effectLst/>
                        </a:rPr>
                      </a:br>
                      <a:r>
                        <a:rPr lang="en-GB" sz="1000" u="none" strike="noStrike" dirty="0">
                          <a:effectLst/>
                        </a:rPr>
                        <a:t>1 Advanced Practitioner</a:t>
                      </a:r>
                      <a:br>
                        <a:rPr lang="en-GB" sz="1000" u="none" strike="noStrike" dirty="0">
                          <a:effectLst/>
                        </a:rPr>
                      </a:br>
                      <a:r>
                        <a:rPr lang="en-GB" sz="1000" u="none" strike="noStrike" dirty="0">
                          <a:effectLst/>
                        </a:rPr>
                        <a:t>1.9fte Kinship Support Officers</a:t>
                      </a:r>
                      <a:endParaRPr lang="en-GB" sz="1000" b="0" i="0" u="none" strike="noStrike" dirty="0">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3356680393"/>
                  </a:ext>
                </a:extLst>
              </a:tr>
              <a:tr h="462526">
                <a:tc>
                  <a:txBody>
                    <a:bodyPr/>
                    <a:lstStyle/>
                    <a:p>
                      <a:pPr algn="l" fontAlgn="b"/>
                      <a:r>
                        <a:rPr lang="en-GB" sz="1000" u="none" strike="noStrike" dirty="0">
                          <a:effectLst/>
                        </a:rPr>
                        <a:t>Portsmouth</a:t>
                      </a:r>
                      <a:endParaRPr lang="en-GB" sz="1000" b="0" i="0" u="none" strike="noStrike" dirty="0">
                        <a:solidFill>
                          <a:srgbClr val="000000"/>
                        </a:solidFill>
                        <a:effectLst/>
                        <a:latin typeface="Raleway" pitchFamily="2" charset="0"/>
                      </a:endParaRPr>
                    </a:p>
                  </a:txBody>
                  <a:tcPr marL="424" marR="424" marT="424" marB="0" anchor="b"/>
                </a:tc>
                <a:tc>
                  <a:txBody>
                    <a:bodyPr/>
                    <a:lstStyle/>
                    <a:p>
                      <a:pPr algn="l" fontAlgn="b"/>
                      <a:r>
                        <a:rPr lang="en-GB" sz="1000" u="none" strike="noStrike" dirty="0">
                          <a:effectLst/>
                        </a:rPr>
                        <a:t>One full time special guardian support worker  ( not QSW) for SG family support.</a:t>
                      </a:r>
                      <a:br>
                        <a:rPr lang="en-GB" sz="1000" u="none" strike="noStrike" dirty="0">
                          <a:effectLst/>
                        </a:rPr>
                      </a:br>
                      <a:r>
                        <a:rPr lang="en-GB" sz="1000" u="none" strike="noStrike" dirty="0">
                          <a:effectLst/>
                        </a:rPr>
                        <a:t>Supervising SWs hold mixed caseload of mainstream and connected carers. </a:t>
                      </a:r>
                      <a:endParaRPr lang="en-GB" sz="1000" b="0" i="0" u="none" strike="noStrike" dirty="0">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1709440062"/>
                  </a:ext>
                </a:extLst>
              </a:tr>
            </a:tbl>
          </a:graphicData>
        </a:graphic>
      </p:graphicFrame>
    </p:spTree>
    <p:extLst>
      <p:ext uri="{BB962C8B-B14F-4D97-AF65-F5344CB8AC3E}">
        <p14:creationId xmlns:p14="http://schemas.microsoft.com/office/powerpoint/2010/main" val="233175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1557170"/>
          </a:xfrm>
        </p:spPr>
        <p:txBody>
          <a:bodyPr numCol="1" anchor="b">
            <a:normAutofit/>
          </a:bodyPr>
          <a:lstStyle/>
          <a:p>
            <a:r>
              <a:rPr lang="en-GB" altLang="en-GB" dirty="0"/>
              <a:t>Structure </a:t>
            </a:r>
            <a:r>
              <a:rPr lang="en-GB" altLang="en-GB" dirty="0" err="1"/>
              <a:t>cont</a:t>
            </a:r>
            <a:r>
              <a:rPr lang="en-GB" altLang="en-GB" dirty="0"/>
              <a:t>…</a:t>
            </a:r>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4" name="Table 3">
            <a:extLst>
              <a:ext uri="{FF2B5EF4-FFF2-40B4-BE49-F238E27FC236}">
                <a16:creationId xmlns:a16="http://schemas.microsoft.com/office/drawing/2014/main" id="{34B244C0-A7A3-F2CC-8CE7-D2C9E2D9D9A6}"/>
              </a:ext>
            </a:extLst>
          </p:cNvPr>
          <p:cNvGraphicFramePr>
            <a:graphicFrameLocks noGrp="1"/>
          </p:cNvGraphicFramePr>
          <p:nvPr>
            <p:extLst>
              <p:ext uri="{D42A27DB-BD31-4B8C-83A1-F6EECF244321}">
                <p14:modId xmlns:p14="http://schemas.microsoft.com/office/powerpoint/2010/main" val="3622277108"/>
              </p:ext>
            </p:extLst>
          </p:nvPr>
        </p:nvGraphicFramePr>
        <p:xfrm>
          <a:off x="4188542" y="275304"/>
          <a:ext cx="7457768" cy="6441945"/>
        </p:xfrm>
        <a:graphic>
          <a:graphicData uri="http://schemas.openxmlformats.org/drawingml/2006/table">
            <a:tbl>
              <a:tblPr>
                <a:tableStyleId>{5C22544A-7EE6-4342-B048-85BDC9FD1C3A}</a:tableStyleId>
              </a:tblPr>
              <a:tblGrid>
                <a:gridCol w="1381432">
                  <a:extLst>
                    <a:ext uri="{9D8B030D-6E8A-4147-A177-3AD203B41FA5}">
                      <a16:colId xmlns:a16="http://schemas.microsoft.com/office/drawing/2014/main" val="2449796640"/>
                    </a:ext>
                  </a:extLst>
                </a:gridCol>
                <a:gridCol w="6076336">
                  <a:extLst>
                    <a:ext uri="{9D8B030D-6E8A-4147-A177-3AD203B41FA5}">
                      <a16:colId xmlns:a16="http://schemas.microsoft.com/office/drawing/2014/main" val="1329446142"/>
                    </a:ext>
                  </a:extLst>
                </a:gridCol>
              </a:tblGrid>
              <a:tr h="54415">
                <a:tc>
                  <a:txBody>
                    <a:bodyPr/>
                    <a:lstStyle/>
                    <a:p>
                      <a:pPr algn="l" fontAlgn="b"/>
                      <a:r>
                        <a:rPr lang="en-GB" sz="100" u="none" strike="noStrike" dirty="0">
                          <a:effectLst/>
                        </a:rPr>
                        <a:t> </a:t>
                      </a:r>
                      <a:endParaRPr lang="en-GB" sz="100" b="0" i="0" u="none" strike="noStrike" dirty="0">
                        <a:solidFill>
                          <a:srgbClr val="000000"/>
                        </a:solidFill>
                        <a:effectLst/>
                        <a:latin typeface="Raleway" pitchFamily="2" charset="0"/>
                      </a:endParaRPr>
                    </a:p>
                  </a:txBody>
                  <a:tcPr marL="424" marR="424" marT="424" marB="0" anchor="b"/>
                </a:tc>
                <a:tc>
                  <a:txBody>
                    <a:bodyPr/>
                    <a:lstStyle/>
                    <a:p>
                      <a:pPr algn="l" fontAlgn="b"/>
                      <a:r>
                        <a:rPr lang="en-GB" sz="100" u="none" strike="noStrike">
                          <a:effectLst/>
                        </a:rPr>
                        <a:t>Structure</a:t>
                      </a:r>
                      <a:endParaRPr lang="en-GB" sz="100" b="0" i="0" u="none" strike="noStrike">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2324076738"/>
                  </a:ext>
                </a:extLst>
              </a:tr>
              <a:tr h="353697">
                <a:tc>
                  <a:txBody>
                    <a:bodyPr/>
                    <a:lstStyle/>
                    <a:p>
                      <a:pPr algn="l" fontAlgn="b"/>
                      <a:r>
                        <a:rPr lang="en-GB" sz="1000" u="none" strike="noStrike" dirty="0">
                          <a:effectLst/>
                        </a:rPr>
                        <a:t>Oxfordshire</a:t>
                      </a:r>
                      <a:endParaRPr lang="en-GB" sz="1000" b="0" i="0" u="none" strike="noStrike" dirty="0">
                        <a:solidFill>
                          <a:srgbClr val="000000"/>
                        </a:solidFill>
                        <a:effectLst/>
                        <a:latin typeface="Raleway" pitchFamily="2" charset="0"/>
                      </a:endParaRPr>
                    </a:p>
                  </a:txBody>
                  <a:tcPr marL="424" marR="424" marT="424" marB="0" anchor="b"/>
                </a:tc>
                <a:tc>
                  <a:txBody>
                    <a:bodyPr/>
                    <a:lstStyle/>
                    <a:p>
                      <a:pPr algn="l" fontAlgn="b"/>
                      <a:r>
                        <a:rPr lang="en-GB" sz="1000" u="none" strike="noStrike" dirty="0">
                          <a:effectLst/>
                        </a:rPr>
                        <a:t>Connected persons foster carers and prospective SGO applicants are supported within the fostering service. The below staffing structure also supports mainstream foster carers. Connected persons foster carers account for roughly 50% of our fostering households</a:t>
                      </a:r>
                      <a:br>
                        <a:rPr lang="en-GB" sz="1000" u="none" strike="noStrike" dirty="0">
                          <a:effectLst/>
                        </a:rPr>
                      </a:br>
                      <a:r>
                        <a:rPr lang="en-GB" sz="1000" u="none" strike="noStrike" dirty="0">
                          <a:effectLst/>
                        </a:rPr>
                        <a:t>1 x FTE Fostering Service manager </a:t>
                      </a:r>
                      <a:br>
                        <a:rPr lang="en-GB" sz="1000" u="none" strike="noStrike" dirty="0">
                          <a:effectLst/>
                        </a:rPr>
                      </a:br>
                      <a:r>
                        <a:rPr lang="en-GB" sz="1000" u="none" strike="noStrike" dirty="0">
                          <a:effectLst/>
                        </a:rPr>
                        <a:t>3 x FTE Team Managers </a:t>
                      </a:r>
                      <a:br>
                        <a:rPr lang="en-GB" sz="1000" u="none" strike="noStrike" dirty="0">
                          <a:effectLst/>
                        </a:rPr>
                      </a:br>
                      <a:r>
                        <a:rPr lang="en-GB" sz="1000" u="none" strike="noStrike" dirty="0">
                          <a:effectLst/>
                        </a:rPr>
                        <a:t>1.5 x FTE Assistant Team Managers (kinship leads) </a:t>
                      </a:r>
                      <a:br>
                        <a:rPr lang="en-GB" sz="1000" u="none" strike="noStrike" dirty="0">
                          <a:effectLst/>
                        </a:rPr>
                      </a:br>
                      <a:r>
                        <a:rPr lang="en-GB" sz="1000" u="none" strike="noStrike" dirty="0">
                          <a:effectLst/>
                        </a:rPr>
                        <a:t>10.5 FTE kinship assessing social workers (conducting connected persons and SGO assessments, and supporting carers while temporarily approved under reg 24)</a:t>
                      </a:r>
                      <a:br>
                        <a:rPr lang="en-GB" sz="1000" u="none" strike="noStrike" dirty="0">
                          <a:effectLst/>
                        </a:rPr>
                      </a:br>
                      <a:r>
                        <a:rPr lang="en-GB" sz="1000" u="none" strike="noStrike" dirty="0">
                          <a:effectLst/>
                        </a:rPr>
                        <a:t>16.5 FTE Supervising Social workers (in support side of the team, supporting both mainstream and connected persons foster carers once fully approved)</a:t>
                      </a:r>
                      <a:br>
                        <a:rPr lang="en-GB" sz="1000" u="none" strike="noStrike" dirty="0">
                          <a:effectLst/>
                        </a:rPr>
                      </a:br>
                      <a:r>
                        <a:rPr lang="en-GB" sz="1000" u="none" strike="noStrike" dirty="0">
                          <a:effectLst/>
                        </a:rPr>
                        <a:t>Estimated number of SSW’s supporting kinship carers = 8 FTE </a:t>
                      </a:r>
                      <a:br>
                        <a:rPr lang="en-GB" sz="1000" u="none" strike="noStrike" dirty="0">
                          <a:effectLst/>
                        </a:rPr>
                      </a:br>
                      <a:r>
                        <a:rPr lang="en-GB" sz="1000" u="none" strike="noStrike" dirty="0">
                          <a:effectLst/>
                        </a:rPr>
                        <a:t>Special Guardians are supported post order via a separate service – Adopt Thames Valley, Permanence Support Team.</a:t>
                      </a:r>
                      <a:endParaRPr lang="en-GB" sz="1000" b="0" i="0" u="none" strike="noStrike" dirty="0">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1656581984"/>
                  </a:ext>
                </a:extLst>
              </a:tr>
              <a:tr h="408111">
                <a:tc>
                  <a:txBody>
                    <a:bodyPr/>
                    <a:lstStyle/>
                    <a:p>
                      <a:pPr algn="l" fontAlgn="b"/>
                      <a:r>
                        <a:rPr lang="en-GB" sz="1000" u="none" strike="noStrike">
                          <a:effectLst/>
                        </a:rPr>
                        <a:t>Slough</a:t>
                      </a:r>
                      <a:endParaRPr lang="en-GB" sz="1000" b="0" i="0" u="none" strike="noStrike">
                        <a:solidFill>
                          <a:srgbClr val="000000"/>
                        </a:solidFill>
                        <a:effectLst/>
                        <a:latin typeface="Raleway" pitchFamily="2" charset="0"/>
                      </a:endParaRPr>
                    </a:p>
                  </a:txBody>
                  <a:tcPr marL="424" marR="424" marT="424" marB="0" anchor="b"/>
                </a:tc>
                <a:tc>
                  <a:txBody>
                    <a:bodyPr/>
                    <a:lstStyle/>
                    <a:p>
                      <a:pPr algn="l" fontAlgn="b"/>
                      <a:r>
                        <a:rPr lang="en-GB" sz="1000" u="none" strike="noStrike" dirty="0">
                          <a:effectLst/>
                        </a:rPr>
                        <a:t>3x full time assessing social workers</a:t>
                      </a:r>
                      <a:br>
                        <a:rPr lang="en-GB" sz="1000" u="none" strike="noStrike" dirty="0">
                          <a:effectLst/>
                        </a:rPr>
                      </a:br>
                      <a:r>
                        <a:rPr lang="en-GB" sz="1000" u="none" strike="noStrike" dirty="0">
                          <a:effectLst/>
                        </a:rPr>
                        <a:t>1x full time SSW/SGO support worker</a:t>
                      </a:r>
                      <a:br>
                        <a:rPr lang="en-GB" sz="1000" u="none" strike="noStrike" dirty="0">
                          <a:effectLst/>
                        </a:rPr>
                      </a:br>
                      <a:r>
                        <a:rPr lang="en-GB" sz="1000" u="none" strike="noStrike" dirty="0">
                          <a:effectLst/>
                        </a:rPr>
                        <a:t>1x play part time play therapist</a:t>
                      </a:r>
                      <a:endParaRPr lang="en-GB" sz="1000" b="0" i="0" u="none" strike="noStrike" dirty="0">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2015526155"/>
                  </a:ext>
                </a:extLst>
              </a:tr>
              <a:tr h="544149">
                <a:tc>
                  <a:txBody>
                    <a:bodyPr/>
                    <a:lstStyle/>
                    <a:p>
                      <a:pPr algn="l" fontAlgn="b"/>
                      <a:r>
                        <a:rPr lang="en-GB" sz="1000" u="none" strike="noStrike">
                          <a:effectLst/>
                        </a:rPr>
                        <a:t>Hampshire</a:t>
                      </a:r>
                      <a:endParaRPr lang="en-GB" sz="1000" b="0" i="0" u="none" strike="noStrike">
                        <a:solidFill>
                          <a:srgbClr val="000000"/>
                        </a:solidFill>
                        <a:effectLst/>
                        <a:latin typeface="Raleway" pitchFamily="2" charset="0"/>
                      </a:endParaRPr>
                    </a:p>
                  </a:txBody>
                  <a:tcPr marL="424" marR="424" marT="424" marB="0" anchor="b"/>
                </a:tc>
                <a:tc>
                  <a:txBody>
                    <a:bodyPr/>
                    <a:lstStyle/>
                    <a:p>
                      <a:pPr algn="l" fontAlgn="b"/>
                      <a:r>
                        <a:rPr lang="en-GB" sz="1000" u="none" strike="noStrike" dirty="0">
                          <a:effectLst/>
                        </a:rPr>
                        <a:t>1 team manager for the Assessment of connected foster carers and SGO carers, and the post SGO support</a:t>
                      </a:r>
                      <a:br>
                        <a:rPr lang="en-GB" sz="1000" u="none" strike="noStrike" dirty="0">
                          <a:effectLst/>
                        </a:rPr>
                      </a:br>
                      <a:r>
                        <a:rPr lang="en-GB" sz="1000" u="none" strike="noStrike" dirty="0">
                          <a:effectLst/>
                        </a:rPr>
                        <a:t>Assessment of connected foster carers and SGO carers – 2 assistant team managers, 17.5 social workers, 1 children and families support worker</a:t>
                      </a:r>
                      <a:br>
                        <a:rPr lang="en-GB" sz="1000" u="none" strike="noStrike" dirty="0">
                          <a:effectLst/>
                        </a:rPr>
                      </a:br>
                      <a:r>
                        <a:rPr lang="en-GB" sz="1000" u="none" strike="noStrike" dirty="0">
                          <a:effectLst/>
                        </a:rPr>
                        <a:t>Support to SGO carers post order – 1 assistant team manager, 1 social worker, 2 children and families support workers</a:t>
                      </a:r>
                      <a:br>
                        <a:rPr lang="en-GB" sz="1000" u="none" strike="noStrike" dirty="0">
                          <a:effectLst/>
                        </a:rPr>
                      </a:br>
                      <a:br>
                        <a:rPr lang="en-GB" sz="1000" u="none" strike="noStrike" dirty="0">
                          <a:effectLst/>
                        </a:rPr>
                      </a:br>
                      <a:r>
                        <a:rPr lang="en-GB" sz="1000" u="none" strike="noStrike" dirty="0">
                          <a:effectLst/>
                        </a:rPr>
                        <a:t>If the kinship carers are approved as foster carers at panel, they are supported by the county fostering teams. This is the equivalent of 7 FTE</a:t>
                      </a:r>
                      <a:endParaRPr lang="en-GB" sz="1000" b="0" i="0" u="none" strike="noStrike" dirty="0">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1380495755"/>
                  </a:ext>
                </a:extLst>
              </a:tr>
              <a:tr h="190453">
                <a:tc>
                  <a:txBody>
                    <a:bodyPr/>
                    <a:lstStyle/>
                    <a:p>
                      <a:pPr algn="l" fontAlgn="b"/>
                      <a:r>
                        <a:rPr lang="en-GB" sz="1000" u="none" strike="noStrike">
                          <a:effectLst/>
                        </a:rPr>
                        <a:t>Isle of Wight</a:t>
                      </a:r>
                      <a:endParaRPr lang="en-GB" sz="1000" b="0" i="0" u="none" strike="noStrike">
                        <a:solidFill>
                          <a:srgbClr val="000000"/>
                        </a:solidFill>
                        <a:effectLst/>
                        <a:latin typeface="Raleway" pitchFamily="2" charset="0"/>
                      </a:endParaRPr>
                    </a:p>
                  </a:txBody>
                  <a:tcPr marL="424" marR="424" marT="424" marB="0" anchor="b"/>
                </a:tc>
                <a:tc>
                  <a:txBody>
                    <a:bodyPr/>
                    <a:lstStyle/>
                    <a:p>
                      <a:pPr algn="l" fontAlgn="b"/>
                      <a:r>
                        <a:rPr lang="en-GB" sz="1000" u="none" strike="noStrike" dirty="0">
                          <a:effectLst/>
                        </a:rPr>
                        <a:t>The Isle of Wight has a fostering support hub of 5 social workers who supervise all general and connected foster carers with an average caseload of 20, approx. just under half of these will be connected carers, The adoption hub has 2 fulltime equivalent social work posts who complete assessments and support SG as a part of their caseload.</a:t>
                      </a:r>
                      <a:endParaRPr lang="en-GB" sz="1000" b="0" i="0" u="none" strike="noStrike" dirty="0">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1287053489"/>
                  </a:ext>
                </a:extLst>
              </a:tr>
              <a:tr h="594210">
                <a:tc>
                  <a:txBody>
                    <a:bodyPr/>
                    <a:lstStyle/>
                    <a:p>
                      <a:pPr algn="l" fontAlgn="b"/>
                      <a:r>
                        <a:rPr lang="en-GB" sz="1000" u="none" strike="noStrike" dirty="0">
                          <a:effectLst/>
                        </a:rPr>
                        <a:t>Milton Keynes</a:t>
                      </a:r>
                      <a:endParaRPr lang="en-GB" sz="1000" b="0" i="0" u="none" strike="noStrike" dirty="0">
                        <a:solidFill>
                          <a:srgbClr val="000000"/>
                        </a:solidFill>
                        <a:effectLst/>
                        <a:latin typeface="Raleway" pitchFamily="2" charset="0"/>
                      </a:endParaRPr>
                    </a:p>
                  </a:txBody>
                  <a:tcPr marL="424" marR="424" marT="424" marB="0" anchor="b"/>
                </a:tc>
                <a:tc>
                  <a:txBody>
                    <a:bodyPr/>
                    <a:lstStyle/>
                    <a:p>
                      <a:pPr algn="l" fontAlgn="b"/>
                      <a:r>
                        <a:rPr lang="en-GB" sz="1000" u="none" strike="noStrike" dirty="0">
                          <a:effectLst/>
                        </a:rPr>
                        <a:t>23 staff in total </a:t>
                      </a:r>
                      <a:br>
                        <a:rPr lang="en-GB" sz="1000" u="none" strike="noStrike" dirty="0">
                          <a:effectLst/>
                        </a:rPr>
                      </a:br>
                      <a:r>
                        <a:rPr lang="en-GB" sz="1000" u="none" strike="noStrike" dirty="0">
                          <a:effectLst/>
                        </a:rPr>
                        <a:t>3 Managers, Fostering Independent Reviewing Officer, Recruitment Officer, 3 Social Work Assistants and 15 Social Workers</a:t>
                      </a:r>
                      <a:endParaRPr lang="en-GB" sz="1000" b="0" i="0" u="none" strike="noStrike" dirty="0">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2053380895"/>
                  </a:ext>
                </a:extLst>
              </a:tr>
              <a:tr h="594210">
                <a:tc>
                  <a:txBody>
                    <a:bodyPr/>
                    <a:lstStyle/>
                    <a:p>
                      <a:pPr algn="l" fontAlgn="b"/>
                      <a:r>
                        <a:rPr lang="en-GB" sz="1000" b="0" i="0" u="none" strike="noStrike" dirty="0">
                          <a:solidFill>
                            <a:srgbClr val="000000"/>
                          </a:solidFill>
                          <a:effectLst/>
                          <a:latin typeface="Raleway" pitchFamily="2" charset="0"/>
                        </a:rPr>
                        <a:t>East Sussex</a:t>
                      </a:r>
                    </a:p>
                  </a:txBody>
                  <a:tcPr marL="424" marR="424" marT="424" marB="0" anchor="b"/>
                </a:tc>
                <a:tc>
                  <a:txBody>
                    <a:bodyPr/>
                    <a:lstStyle/>
                    <a:p>
                      <a:pPr algn="l" fontAlgn="b"/>
                      <a:r>
                        <a:rPr lang="en-GB" sz="1000" b="0" i="0" u="none" strike="noStrike" dirty="0">
                          <a:solidFill>
                            <a:srgbClr val="000000"/>
                          </a:solidFill>
                          <a:effectLst/>
                          <a:latin typeface="Raleway" pitchFamily="2" charset="0"/>
                        </a:rPr>
                        <a:t>The overall Family &amp; Friends team consists of three separate elements all under one single management line, Operations Manager (allocated to the Operations Manager managing adolescent services- 1.0) Practice Manager (1.0)</a:t>
                      </a:r>
                    </a:p>
                    <a:p>
                      <a:pPr algn="l" fontAlgn="b"/>
                      <a:endParaRPr lang="en-GB" sz="1000" b="0" i="0" u="none" strike="noStrike" dirty="0">
                        <a:solidFill>
                          <a:srgbClr val="000000"/>
                        </a:solidFill>
                        <a:effectLst/>
                        <a:latin typeface="Raleway" pitchFamily="2" charset="0"/>
                      </a:endParaRPr>
                    </a:p>
                    <a:p>
                      <a:pPr algn="l" fontAlgn="b"/>
                      <a:r>
                        <a:rPr lang="en-GB" sz="1000" b="0" i="0" u="none" strike="noStrike" dirty="0">
                          <a:solidFill>
                            <a:srgbClr val="000000"/>
                          </a:solidFill>
                          <a:effectLst/>
                          <a:latin typeface="Raleway" pitchFamily="2" charset="0"/>
                        </a:rPr>
                        <a:t>Kinship Carer assessment team (responsible for all full kinship carer assessments within Family Court, PLO cases)- 4.7 </a:t>
                      </a:r>
                      <a:r>
                        <a:rPr lang="en-GB" sz="1000" b="0" i="0" u="none" strike="noStrike" dirty="0" err="1">
                          <a:solidFill>
                            <a:srgbClr val="000000"/>
                          </a:solidFill>
                          <a:effectLst/>
                          <a:latin typeface="Raleway" pitchFamily="2" charset="0"/>
                        </a:rPr>
                        <a:t>fte</a:t>
                      </a:r>
                      <a:r>
                        <a:rPr lang="en-GB" sz="1000" b="0" i="0" u="none" strike="noStrike" dirty="0">
                          <a:solidFill>
                            <a:srgbClr val="000000"/>
                          </a:solidFill>
                          <a:effectLst/>
                          <a:latin typeface="Raleway" pitchFamily="2" charset="0"/>
                        </a:rPr>
                        <a:t> qualified social workers</a:t>
                      </a:r>
                    </a:p>
                    <a:p>
                      <a:pPr algn="l" fontAlgn="b"/>
                      <a:r>
                        <a:rPr lang="en-GB" sz="1000" b="0" i="0" u="none" strike="noStrike" dirty="0">
                          <a:solidFill>
                            <a:srgbClr val="000000"/>
                          </a:solidFill>
                          <a:effectLst/>
                          <a:latin typeface="Raleway" pitchFamily="2" charset="0"/>
                        </a:rPr>
                        <a:t>Family Group Conference co-ordinators- 7.2 </a:t>
                      </a:r>
                      <a:r>
                        <a:rPr lang="en-GB" sz="1000" b="0" i="0" u="none" strike="noStrike" dirty="0" err="1">
                          <a:solidFill>
                            <a:srgbClr val="000000"/>
                          </a:solidFill>
                          <a:effectLst/>
                          <a:latin typeface="Raleway" pitchFamily="2" charset="0"/>
                        </a:rPr>
                        <a:t>fte</a:t>
                      </a:r>
                      <a:r>
                        <a:rPr lang="en-GB" sz="1000" b="0" i="0" u="none" strike="noStrike" dirty="0">
                          <a:solidFill>
                            <a:srgbClr val="000000"/>
                          </a:solidFill>
                          <a:effectLst/>
                          <a:latin typeface="Raleway" pitchFamily="2" charset="0"/>
                        </a:rPr>
                        <a:t> plus 1 senior co-ordinator- approximately 85% of our FGC’s each year take place at stage when the child is at CIN or CPP level with emphasis on early identification of support for the family and/or alternative carers if required. </a:t>
                      </a:r>
                    </a:p>
                  </a:txBody>
                  <a:tcPr marL="424" marR="424" marT="424" marB="0" anchor="b"/>
                </a:tc>
                <a:extLst>
                  <a:ext uri="{0D108BD9-81ED-4DB2-BD59-A6C34878D82A}">
                    <a16:rowId xmlns:a16="http://schemas.microsoft.com/office/drawing/2014/main" val="978587873"/>
                  </a:ext>
                </a:extLst>
              </a:tr>
            </a:tbl>
          </a:graphicData>
        </a:graphic>
      </p:graphicFrame>
      <p:sp>
        <p:nvSpPr>
          <p:cNvPr id="5" name="Text Placeholder 4">
            <a:extLst>
              <a:ext uri="{FF2B5EF4-FFF2-40B4-BE49-F238E27FC236}">
                <a16:creationId xmlns:a16="http://schemas.microsoft.com/office/drawing/2014/main" id="{BB26E42B-F95E-9DA2-D989-560ABB3BA34E}"/>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87396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1557170"/>
          </a:xfrm>
        </p:spPr>
        <p:txBody>
          <a:bodyPr numCol="1" anchor="b">
            <a:normAutofit/>
          </a:bodyPr>
          <a:lstStyle/>
          <a:p>
            <a:r>
              <a:rPr lang="en-GB" altLang="en-GB" dirty="0"/>
              <a:t>Structure</a:t>
            </a:r>
          </a:p>
        </p:txBody>
      </p:sp>
      <p:sp>
        <p:nvSpPr>
          <p:cNvPr id="6" name="Content Placeholder 5">
            <a:extLst>
              <a:ext uri="{FF2B5EF4-FFF2-40B4-BE49-F238E27FC236}">
                <a16:creationId xmlns:a16="http://schemas.microsoft.com/office/drawing/2014/main" id="{417FD6BE-DFB1-D0C1-ACF4-592A43011D5F}"/>
              </a:ext>
            </a:extLst>
          </p:cNvPr>
          <p:cNvSpPr>
            <a:spLocks noGrp="1"/>
          </p:cNvSpPr>
          <p:nvPr>
            <p:ph type="body" sz="half" idx="2"/>
          </p:nvPr>
        </p:nvSpPr>
        <p:spPr>
          <a:xfrm>
            <a:off x="457200" y="2303929"/>
            <a:ext cx="3200400" cy="4001275"/>
          </a:xfrm>
        </p:spPr>
        <p:txBody>
          <a:bodyPr>
            <a:normAutofit/>
          </a:bodyPr>
          <a:lstStyle/>
          <a:p>
            <a:r>
              <a:rPr lang="en-GB" sz="1200" b="1" dirty="0"/>
              <a:t>DISCUSSION QUESTIONS: </a:t>
            </a:r>
          </a:p>
          <a:p>
            <a:pPr marL="171450" indent="-171450">
              <a:buFont typeface="Arial" panose="020B0604020202020204" pitchFamily="34" charset="0"/>
              <a:buChar char="•"/>
            </a:pPr>
            <a:r>
              <a:rPr lang="en-GB" sz="1400" dirty="0"/>
              <a:t>What works well in your current structures? Is there benefit in having dedicated kinship capacity? </a:t>
            </a:r>
          </a:p>
          <a:p>
            <a:pPr marL="171450" indent="-171450">
              <a:buFont typeface="Arial" panose="020B0604020202020204" pitchFamily="34" charset="0"/>
              <a:buChar char="•"/>
            </a:pPr>
            <a:r>
              <a:rPr lang="en-GB" sz="1400" dirty="0"/>
              <a:t>Are any LAs, like Kent, considering a strengthening of kinship expertise given direction of travel in Stable Homes built on love and government’s response to this?</a:t>
            </a:r>
          </a:p>
          <a:p>
            <a:endParaRPr lang="en-GB" sz="1200" b="1" dirty="0"/>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4" name="Table 3">
            <a:extLst>
              <a:ext uri="{FF2B5EF4-FFF2-40B4-BE49-F238E27FC236}">
                <a16:creationId xmlns:a16="http://schemas.microsoft.com/office/drawing/2014/main" id="{34B244C0-A7A3-F2CC-8CE7-D2C9E2D9D9A6}"/>
              </a:ext>
            </a:extLst>
          </p:cNvPr>
          <p:cNvGraphicFramePr>
            <a:graphicFrameLocks noGrp="1"/>
          </p:cNvGraphicFramePr>
          <p:nvPr>
            <p:extLst>
              <p:ext uri="{D42A27DB-BD31-4B8C-83A1-F6EECF244321}">
                <p14:modId xmlns:p14="http://schemas.microsoft.com/office/powerpoint/2010/main" val="4006836173"/>
              </p:ext>
            </p:extLst>
          </p:nvPr>
        </p:nvGraphicFramePr>
        <p:xfrm>
          <a:off x="4188542" y="275304"/>
          <a:ext cx="7457768" cy="5389263"/>
        </p:xfrm>
        <a:graphic>
          <a:graphicData uri="http://schemas.openxmlformats.org/drawingml/2006/table">
            <a:tbl>
              <a:tblPr>
                <a:tableStyleId>{5C22544A-7EE6-4342-B048-85BDC9FD1C3A}</a:tableStyleId>
              </a:tblPr>
              <a:tblGrid>
                <a:gridCol w="1381432">
                  <a:extLst>
                    <a:ext uri="{9D8B030D-6E8A-4147-A177-3AD203B41FA5}">
                      <a16:colId xmlns:a16="http://schemas.microsoft.com/office/drawing/2014/main" val="2449796640"/>
                    </a:ext>
                  </a:extLst>
                </a:gridCol>
                <a:gridCol w="6076336">
                  <a:extLst>
                    <a:ext uri="{9D8B030D-6E8A-4147-A177-3AD203B41FA5}">
                      <a16:colId xmlns:a16="http://schemas.microsoft.com/office/drawing/2014/main" val="1329446142"/>
                    </a:ext>
                  </a:extLst>
                </a:gridCol>
              </a:tblGrid>
              <a:tr h="54415">
                <a:tc>
                  <a:txBody>
                    <a:bodyPr/>
                    <a:lstStyle/>
                    <a:p>
                      <a:pPr algn="l" fontAlgn="b"/>
                      <a:r>
                        <a:rPr lang="en-GB" sz="100" u="none" strike="noStrike" dirty="0">
                          <a:effectLst/>
                        </a:rPr>
                        <a:t> </a:t>
                      </a:r>
                      <a:endParaRPr lang="en-GB" sz="100" b="0" i="0" u="none" strike="noStrike" dirty="0">
                        <a:solidFill>
                          <a:srgbClr val="000000"/>
                        </a:solidFill>
                        <a:effectLst/>
                        <a:latin typeface="Raleway" pitchFamily="2" charset="0"/>
                      </a:endParaRPr>
                    </a:p>
                  </a:txBody>
                  <a:tcPr marL="424" marR="424" marT="424" marB="0" anchor="b"/>
                </a:tc>
                <a:tc>
                  <a:txBody>
                    <a:bodyPr/>
                    <a:lstStyle/>
                    <a:p>
                      <a:pPr algn="l" fontAlgn="b"/>
                      <a:r>
                        <a:rPr lang="en-GB" sz="100" u="none" strike="noStrike">
                          <a:effectLst/>
                        </a:rPr>
                        <a:t>Structure</a:t>
                      </a:r>
                      <a:endParaRPr lang="en-GB" sz="100" b="0" i="0" u="none" strike="noStrike">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2324076738"/>
                  </a:ext>
                </a:extLst>
              </a:tr>
              <a:tr h="516942">
                <a:tc>
                  <a:txBody>
                    <a:bodyPr/>
                    <a:lstStyle/>
                    <a:p>
                      <a:pPr algn="l" fontAlgn="b"/>
                      <a:r>
                        <a:rPr lang="en-GB" sz="1000" u="none" strike="noStrike" dirty="0">
                          <a:effectLst/>
                        </a:rPr>
                        <a:t>Kent</a:t>
                      </a:r>
                      <a:endParaRPr lang="en-GB" sz="1000" b="0" i="0" u="none" strike="noStrike" dirty="0">
                        <a:solidFill>
                          <a:srgbClr val="000000"/>
                        </a:solidFill>
                        <a:effectLst/>
                        <a:latin typeface="Raleway" pitchFamily="2" charset="0"/>
                      </a:endParaRPr>
                    </a:p>
                  </a:txBody>
                  <a:tcPr marL="424" marR="424" marT="424" marB="0" anchor="b"/>
                </a:tc>
                <a:tc>
                  <a:txBody>
                    <a:bodyPr/>
                    <a:lstStyle/>
                    <a:p>
                      <a:pPr algn="l" fontAlgn="b"/>
                      <a:r>
                        <a:rPr lang="en-GB" sz="1000" u="none" strike="noStrike" dirty="0">
                          <a:effectLst/>
                        </a:rPr>
                        <a:t>Kent currently has the kinship work spread between a number of teams.</a:t>
                      </a:r>
                      <a:br>
                        <a:rPr lang="en-GB" sz="1000" u="none" strike="noStrike" dirty="0">
                          <a:effectLst/>
                        </a:rPr>
                      </a:br>
                      <a:r>
                        <a:rPr lang="en-GB" sz="1000" u="none" strike="noStrike" dirty="0">
                          <a:effectLst/>
                        </a:rPr>
                        <a:t>Connected Person Foster carers</a:t>
                      </a:r>
                      <a:br>
                        <a:rPr lang="en-GB" sz="1000" u="none" strike="noStrike" dirty="0">
                          <a:effectLst/>
                        </a:rPr>
                      </a:br>
                      <a:r>
                        <a:rPr lang="en-GB" sz="1000" u="none" strike="noStrike" dirty="0" err="1">
                          <a:effectLst/>
                        </a:rPr>
                        <a:t>Carers</a:t>
                      </a:r>
                      <a:r>
                        <a:rPr lang="en-GB" sz="1000" u="none" strike="noStrike" dirty="0">
                          <a:effectLst/>
                        </a:rPr>
                        <a:t> are assessed and supported within the Fostering service. The Fostering assessment team complete the full assessment, and the carer is then transferred to our Placement Stability Team, who are a team of fostering social workers dedicated to providing support to all Connected carers.  Carers have the same offer of payments, training and support groups that our mainstream carers access. Viability assessments for Regulation 24 are currently completed by the child’s social worker. </a:t>
                      </a:r>
                      <a:br>
                        <a:rPr lang="en-GB" sz="1000" u="none" strike="noStrike" dirty="0">
                          <a:effectLst/>
                        </a:rPr>
                      </a:br>
                      <a:r>
                        <a:rPr lang="en-GB" sz="1000" u="none" strike="noStrike" dirty="0">
                          <a:effectLst/>
                        </a:rPr>
                        <a:t> Special Guardians </a:t>
                      </a:r>
                      <a:br>
                        <a:rPr lang="en-GB" sz="1000" u="none" strike="noStrike" dirty="0">
                          <a:effectLst/>
                        </a:rPr>
                      </a:br>
                      <a:r>
                        <a:rPr lang="en-GB" sz="1000" u="none" strike="noStrike" dirty="0">
                          <a:effectLst/>
                        </a:rPr>
                        <a:t>The SGO assessment is currently undertaken by the child’s social worker and a support plan completed. There is a dedicated team who provide support on SG allowances and access to the ASF funding, the assessment for this comes from a referral in via our Front Door for SGO support and is then allocated to an Early Help worker who undertakes an assessment and offers support.   </a:t>
                      </a:r>
                      <a:br>
                        <a:rPr lang="en-GB" sz="1000" u="none" strike="noStrike" dirty="0">
                          <a:effectLst/>
                        </a:rPr>
                      </a:br>
                      <a:r>
                        <a:rPr lang="en-GB" sz="1000" u="none" strike="noStrike" dirty="0">
                          <a:effectLst/>
                        </a:rPr>
                        <a:t>Kinship carers can access support from the Virtual School Kent with education matters.  </a:t>
                      </a:r>
                      <a:br>
                        <a:rPr lang="en-GB" sz="1000" u="none" strike="noStrike" dirty="0">
                          <a:effectLst/>
                        </a:rPr>
                      </a:br>
                      <a:r>
                        <a:rPr lang="en-GB" sz="1000" u="none" strike="noStrike" dirty="0">
                          <a:effectLst/>
                        </a:rPr>
                        <a:t>Kent is currently reviewing their current model of Kinship assessment and support, with a view to having Kinship teams that take on all the Kinships assessments and support. We have visited Essex to learn from their model and are currently scoping out the staffing requirements for this.  </a:t>
                      </a:r>
                      <a:endParaRPr lang="en-GB" sz="1000" b="0" i="0" u="none" strike="noStrike" dirty="0">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1268017281"/>
                  </a:ext>
                </a:extLst>
              </a:tr>
              <a:tr h="516942">
                <a:tc>
                  <a:txBody>
                    <a:bodyPr/>
                    <a:lstStyle/>
                    <a:p>
                      <a:pPr algn="l" fontAlgn="b"/>
                      <a:r>
                        <a:rPr lang="en-GB" sz="1000" b="0" i="0" u="none" strike="noStrike" dirty="0">
                          <a:solidFill>
                            <a:srgbClr val="000000"/>
                          </a:solidFill>
                          <a:effectLst/>
                          <a:latin typeface="Raleway" pitchFamily="2" charset="0"/>
                        </a:rPr>
                        <a:t>Bucks</a:t>
                      </a:r>
                    </a:p>
                  </a:txBody>
                  <a:tcPr marL="424" marR="424" marT="424" marB="0" anchor="b"/>
                </a:tc>
                <a:tc>
                  <a:txBody>
                    <a:bodyPr/>
                    <a:lstStyle/>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p>
                      <a:pPr algn="l" fontAlgn="b"/>
                      <a:endParaRPr lang="en-GB" sz="1000" b="0" i="0" u="none" strike="noStrike" dirty="0">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47427734"/>
                  </a:ext>
                </a:extLst>
              </a:tr>
            </a:tbl>
          </a:graphicData>
        </a:graphic>
      </p:graphicFrame>
      <p:pic>
        <p:nvPicPr>
          <p:cNvPr id="3" name="Picture 2">
            <a:extLst>
              <a:ext uri="{FF2B5EF4-FFF2-40B4-BE49-F238E27FC236}">
                <a16:creationId xmlns:a16="http://schemas.microsoft.com/office/drawing/2014/main" id="{8F3FC9A0-7ED9-C636-FB9A-FC15355F8F02}"/>
              </a:ext>
            </a:extLst>
          </p:cNvPr>
          <p:cNvPicPr>
            <a:picLocks noChangeAspect="1"/>
          </p:cNvPicPr>
          <p:nvPr/>
        </p:nvPicPr>
        <p:blipFill>
          <a:blip r:embed="rId3"/>
          <a:stretch>
            <a:fillRect/>
          </a:stretch>
        </p:blipFill>
        <p:spPr>
          <a:xfrm>
            <a:off x="6392233" y="2863290"/>
            <a:ext cx="3655069" cy="3137201"/>
          </a:xfrm>
          <a:prstGeom prst="rect">
            <a:avLst/>
          </a:prstGeom>
        </p:spPr>
      </p:pic>
    </p:spTree>
    <p:extLst>
      <p:ext uri="{BB962C8B-B14F-4D97-AF65-F5344CB8AC3E}">
        <p14:creationId xmlns:p14="http://schemas.microsoft.com/office/powerpoint/2010/main" val="411516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1557170"/>
          </a:xfrm>
        </p:spPr>
        <p:txBody>
          <a:bodyPr numCol="1" anchor="b">
            <a:normAutofit/>
          </a:bodyPr>
          <a:lstStyle/>
          <a:p>
            <a:r>
              <a:rPr lang="en-GB" altLang="en-GB" dirty="0"/>
              <a:t>Structure</a:t>
            </a:r>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4" name="Table 3">
            <a:extLst>
              <a:ext uri="{FF2B5EF4-FFF2-40B4-BE49-F238E27FC236}">
                <a16:creationId xmlns:a16="http://schemas.microsoft.com/office/drawing/2014/main" id="{34B244C0-A7A3-F2CC-8CE7-D2C9E2D9D9A6}"/>
              </a:ext>
            </a:extLst>
          </p:cNvPr>
          <p:cNvGraphicFramePr>
            <a:graphicFrameLocks noGrp="1"/>
          </p:cNvGraphicFramePr>
          <p:nvPr>
            <p:extLst>
              <p:ext uri="{D42A27DB-BD31-4B8C-83A1-F6EECF244321}">
                <p14:modId xmlns:p14="http://schemas.microsoft.com/office/powerpoint/2010/main" val="999165628"/>
              </p:ext>
            </p:extLst>
          </p:nvPr>
        </p:nvGraphicFramePr>
        <p:xfrm>
          <a:off x="4214228" y="1184568"/>
          <a:ext cx="7457768" cy="3302170"/>
        </p:xfrm>
        <a:graphic>
          <a:graphicData uri="http://schemas.openxmlformats.org/drawingml/2006/table">
            <a:tbl>
              <a:tblPr>
                <a:tableStyleId>{5C22544A-7EE6-4342-B048-85BDC9FD1C3A}</a:tableStyleId>
              </a:tblPr>
              <a:tblGrid>
                <a:gridCol w="1087238">
                  <a:extLst>
                    <a:ext uri="{9D8B030D-6E8A-4147-A177-3AD203B41FA5}">
                      <a16:colId xmlns:a16="http://schemas.microsoft.com/office/drawing/2014/main" val="2449796640"/>
                    </a:ext>
                  </a:extLst>
                </a:gridCol>
                <a:gridCol w="1748920">
                  <a:extLst>
                    <a:ext uri="{9D8B030D-6E8A-4147-A177-3AD203B41FA5}">
                      <a16:colId xmlns:a16="http://schemas.microsoft.com/office/drawing/2014/main" val="1329446142"/>
                    </a:ext>
                  </a:extLst>
                </a:gridCol>
                <a:gridCol w="2310805">
                  <a:extLst>
                    <a:ext uri="{9D8B030D-6E8A-4147-A177-3AD203B41FA5}">
                      <a16:colId xmlns:a16="http://schemas.microsoft.com/office/drawing/2014/main" val="2097570331"/>
                    </a:ext>
                  </a:extLst>
                </a:gridCol>
                <a:gridCol w="2310805">
                  <a:extLst>
                    <a:ext uri="{9D8B030D-6E8A-4147-A177-3AD203B41FA5}">
                      <a16:colId xmlns:a16="http://schemas.microsoft.com/office/drawing/2014/main" val="2059148552"/>
                    </a:ext>
                  </a:extLst>
                </a:gridCol>
              </a:tblGrid>
              <a:tr h="26342">
                <a:tc>
                  <a:txBody>
                    <a:bodyPr/>
                    <a:lstStyle/>
                    <a:p>
                      <a:pPr algn="l" fontAlgn="b"/>
                      <a:endParaRPr lang="en-GB" sz="100" b="0" i="0" u="none" strike="noStrike" dirty="0">
                        <a:solidFill>
                          <a:srgbClr val="000000"/>
                        </a:solidFill>
                        <a:effectLst/>
                        <a:latin typeface="Raleway" pitchFamily="2" charset="0"/>
                      </a:endParaRPr>
                    </a:p>
                  </a:txBody>
                  <a:tcPr marL="424" marR="424" marT="424" marB="0" anchor="b"/>
                </a:tc>
                <a:tc>
                  <a:txBody>
                    <a:bodyPr/>
                    <a:lstStyle/>
                    <a:p>
                      <a:pPr algn="l" fontAlgn="b"/>
                      <a:endParaRPr lang="en-GB" sz="100" b="0" i="0" u="none" strike="noStrike">
                        <a:solidFill>
                          <a:srgbClr val="000000"/>
                        </a:solidFill>
                        <a:effectLst/>
                        <a:latin typeface="Raleway" pitchFamily="2" charset="0"/>
                      </a:endParaRPr>
                    </a:p>
                  </a:txBody>
                  <a:tcPr marL="424" marR="424" marT="424" marB="0" anchor="b"/>
                </a:tc>
                <a:tc>
                  <a:txBody>
                    <a:bodyPr/>
                    <a:lstStyle/>
                    <a:p>
                      <a:pPr algn="l" fontAlgn="b"/>
                      <a:endParaRPr lang="en-GB" sz="100" b="0" i="0" u="none" strike="noStrike">
                        <a:solidFill>
                          <a:srgbClr val="000000"/>
                        </a:solidFill>
                        <a:effectLst/>
                        <a:latin typeface="Raleway" pitchFamily="2" charset="0"/>
                      </a:endParaRPr>
                    </a:p>
                  </a:txBody>
                  <a:tcPr marL="424" marR="424" marT="424" marB="0" anchor="b"/>
                </a:tc>
                <a:tc>
                  <a:txBody>
                    <a:bodyPr/>
                    <a:lstStyle/>
                    <a:p>
                      <a:pPr algn="l" fontAlgn="b"/>
                      <a:endParaRPr lang="en-GB" sz="100" b="0" i="0" u="none" strike="noStrike">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2324076738"/>
                  </a:ext>
                </a:extLst>
              </a:tr>
              <a:tr h="487121">
                <a:tc>
                  <a:txBody>
                    <a:bodyPr/>
                    <a:lstStyle/>
                    <a:p>
                      <a:pPr algn="l" fontAlgn="b"/>
                      <a:r>
                        <a:rPr lang="en-GB" sz="1000" b="0" i="0" u="none" strike="noStrike" dirty="0">
                          <a:solidFill>
                            <a:srgbClr val="000000"/>
                          </a:solidFill>
                          <a:effectLst/>
                          <a:latin typeface="Raleway" pitchFamily="2" charset="0"/>
                        </a:rPr>
                        <a:t>Achieving for Children (Windsor and Maidenhead)</a:t>
                      </a:r>
                    </a:p>
                  </a:txBody>
                  <a:tcPr marL="424" marR="424" marT="424" marB="0" anchor="b"/>
                </a:tc>
                <a:tc gridSpan="3">
                  <a:txBody>
                    <a:bodyPr/>
                    <a:lstStyle/>
                    <a:p>
                      <a:pPr algn="l" fontAlgn="b"/>
                      <a:r>
                        <a:rPr lang="en-GB" sz="1000" b="0" i="0" u="none" strike="noStrike" dirty="0">
                          <a:solidFill>
                            <a:srgbClr val="000000"/>
                          </a:solidFill>
                          <a:effectLst/>
                          <a:latin typeface="Raleway" pitchFamily="2" charset="0"/>
                        </a:rPr>
                        <a:t>6 (FTE) SSW’s who complete assessments, support &amp; supervision, support plans etc for mainstream, connected and SG.</a:t>
                      </a:r>
                    </a:p>
                    <a:p>
                      <a:pPr algn="l" fontAlgn="b"/>
                      <a:r>
                        <a:rPr lang="en-GB" sz="1000" b="0" i="0" u="none" strike="noStrike" dirty="0">
                          <a:solidFill>
                            <a:srgbClr val="000000"/>
                          </a:solidFill>
                          <a:effectLst/>
                          <a:latin typeface="Raleway" pitchFamily="2" charset="0"/>
                        </a:rPr>
                        <a:t>1 team manager and 1 assistant team manager (FTE)</a:t>
                      </a:r>
                    </a:p>
                    <a:p>
                      <a:pPr algn="l" fontAlgn="b"/>
                      <a:r>
                        <a:rPr lang="en-GB" sz="1000" b="0" i="0" u="none" strike="noStrike" dirty="0">
                          <a:solidFill>
                            <a:srgbClr val="000000"/>
                          </a:solidFill>
                          <a:effectLst/>
                          <a:latin typeface="Raleway" pitchFamily="2" charset="0"/>
                        </a:rPr>
                        <a:t>This team covers all of </a:t>
                      </a:r>
                      <a:r>
                        <a:rPr lang="en-GB" sz="1000" b="0" i="0" u="none" strike="noStrike" dirty="0" err="1">
                          <a:solidFill>
                            <a:srgbClr val="000000"/>
                          </a:solidFill>
                          <a:effectLst/>
                          <a:latin typeface="Raleway" pitchFamily="2" charset="0"/>
                        </a:rPr>
                        <a:t>AfC</a:t>
                      </a:r>
                      <a:r>
                        <a:rPr lang="en-GB" sz="1000" b="0" i="0" u="none" strike="noStrike" dirty="0">
                          <a:solidFill>
                            <a:srgbClr val="000000"/>
                          </a:solidFill>
                          <a:effectLst/>
                          <a:latin typeface="Raleway" pitchFamily="2" charset="0"/>
                        </a:rPr>
                        <a:t> (3 local authorities)</a:t>
                      </a:r>
                    </a:p>
                  </a:txBody>
                  <a:tcPr marL="424" marR="424" marT="424" marB="0" anchor="b"/>
                </a:tc>
                <a:tc hMerge="1">
                  <a:txBody>
                    <a:bodyPr/>
                    <a:lstStyle/>
                    <a:p>
                      <a:pPr algn="l" fontAlgn="b"/>
                      <a:endParaRPr lang="en-GB" sz="1000" b="0" i="0" u="none" strike="noStrike" dirty="0">
                        <a:solidFill>
                          <a:srgbClr val="000000"/>
                        </a:solidFill>
                        <a:effectLst/>
                        <a:latin typeface="Raleway" pitchFamily="2" charset="0"/>
                      </a:endParaRPr>
                    </a:p>
                  </a:txBody>
                  <a:tcPr marL="424" marR="424" marT="424" marB="0" anchor="b"/>
                </a:tc>
                <a:tc hMerge="1">
                  <a:txBody>
                    <a:bodyPr/>
                    <a:lstStyle/>
                    <a:p>
                      <a:pPr algn="l" fontAlgn="b"/>
                      <a:endParaRPr lang="en-GB" sz="1000" b="0" i="0" u="none" strike="noStrike" dirty="0">
                        <a:solidFill>
                          <a:srgbClr val="000000"/>
                        </a:solidFill>
                        <a:effectLst/>
                        <a:latin typeface="Raleway" pitchFamily="2" charset="0"/>
                      </a:endParaRPr>
                    </a:p>
                  </a:txBody>
                  <a:tcPr marL="424" marR="424" marT="424" marB="0" anchor="b"/>
                </a:tc>
                <a:extLst>
                  <a:ext uri="{0D108BD9-81ED-4DB2-BD59-A6C34878D82A}">
                    <a16:rowId xmlns:a16="http://schemas.microsoft.com/office/drawing/2014/main" val="1268017281"/>
                  </a:ext>
                </a:extLst>
              </a:tr>
              <a:tr h="852208">
                <a:tc>
                  <a:txBody>
                    <a:bodyPr/>
                    <a:lstStyle/>
                    <a:p>
                      <a:pPr algn="l" fontAlgn="b"/>
                      <a:r>
                        <a:rPr lang="en-GB" sz="1000" b="0" i="0" u="none" strike="noStrike" dirty="0">
                          <a:solidFill>
                            <a:srgbClr val="000000"/>
                          </a:solidFill>
                          <a:effectLst/>
                          <a:latin typeface="Raleway" pitchFamily="2" charset="0"/>
                        </a:rPr>
                        <a:t>West Berks</a:t>
                      </a:r>
                    </a:p>
                  </a:txBody>
                  <a:tcPr marL="424" marR="424" marT="424" marB="0" anchor="b"/>
                </a:tc>
                <a:tc gridSpan="3">
                  <a:txBody>
                    <a:bodyPr/>
                    <a:lstStyle/>
                    <a:p>
                      <a:r>
                        <a:rPr lang="en-GB" sz="1000" kern="1200" dirty="0">
                          <a:solidFill>
                            <a:schemeClr val="dk1"/>
                          </a:solidFill>
                          <a:effectLst/>
                          <a:latin typeface="+mn-lt"/>
                          <a:ea typeface="+mn-ea"/>
                          <a:cs typeface="+mn-cs"/>
                        </a:rPr>
                        <a:t>We currently have a team of 2 Assistant Team Managers (FTE), 8 Social Workers (6FTE, 2PTE) that deal with all aspects of fostering (both generic and kinship carers) from assessment to supervision support post placement.</a:t>
                      </a:r>
                    </a:p>
                    <a:p>
                      <a:r>
                        <a:rPr lang="en-GB" sz="1000" kern="1200" dirty="0">
                          <a:solidFill>
                            <a:schemeClr val="dk1"/>
                          </a:solidFill>
                          <a:effectLst/>
                          <a:latin typeface="+mn-lt"/>
                          <a:ea typeface="+mn-ea"/>
                          <a:cs typeface="+mn-cs"/>
                        </a:rPr>
                        <a:t>We are aiming in the next 6 months to progress to a pod system where there will be a dedicated pod for the assessment and support Kinship Carers that will consist of an Assistant Team Manager (FTE), 1 Snr Social Worker (FTE) and 3 Social Worker (2FTE, 1PTE) </a:t>
                      </a:r>
                    </a:p>
                    <a:p>
                      <a:r>
                        <a:rPr lang="en-GB" sz="1000" kern="1200" dirty="0">
                          <a:solidFill>
                            <a:schemeClr val="dk1"/>
                          </a:solidFill>
                          <a:effectLst/>
                          <a:latin typeface="+mn-lt"/>
                          <a:ea typeface="+mn-ea"/>
                          <a:cs typeface="+mn-cs"/>
                        </a:rPr>
                        <a:t>Alongside this, we have 1 Senior Social Worker (FTE) – dedicated to Post SGO Support</a:t>
                      </a:r>
                    </a:p>
                  </a:txBody>
                  <a:tcPr marL="424" marR="424" marT="424" marB="0" anchor="b"/>
                </a:tc>
                <a:tc hMerge="1">
                  <a:txBody>
                    <a:bodyPr/>
                    <a:lstStyle/>
                    <a:p>
                      <a:endParaRPr lang="en-GB" sz="1000" kern="1200" dirty="0">
                        <a:solidFill>
                          <a:schemeClr val="dk1"/>
                        </a:solidFill>
                        <a:effectLst/>
                        <a:latin typeface="+mn-lt"/>
                        <a:ea typeface="+mn-ea"/>
                        <a:cs typeface="+mn-cs"/>
                      </a:endParaRPr>
                    </a:p>
                  </a:txBody>
                  <a:tcPr marL="424" marR="424" marT="424" marB="0" anchor="b"/>
                </a:tc>
                <a:tc hMerge="1">
                  <a:txBody>
                    <a:bodyPr/>
                    <a:lstStyle/>
                    <a:p>
                      <a:endParaRPr lang="en-GB" sz="1000" kern="1200" dirty="0">
                        <a:solidFill>
                          <a:schemeClr val="dk1"/>
                        </a:solidFill>
                        <a:effectLst/>
                        <a:latin typeface="+mn-lt"/>
                        <a:ea typeface="+mn-ea"/>
                        <a:cs typeface="+mn-cs"/>
                      </a:endParaRPr>
                    </a:p>
                  </a:txBody>
                  <a:tcPr marL="424" marR="424" marT="424" marB="0" anchor="b"/>
                </a:tc>
                <a:extLst>
                  <a:ext uri="{0D108BD9-81ED-4DB2-BD59-A6C34878D82A}">
                    <a16:rowId xmlns:a16="http://schemas.microsoft.com/office/drawing/2014/main" val="47427734"/>
                  </a:ext>
                </a:extLst>
              </a:tr>
              <a:tr h="250247">
                <a:tc>
                  <a:txBody>
                    <a:bodyPr/>
                    <a:lstStyle/>
                    <a:p>
                      <a:pPr algn="l" fontAlgn="b"/>
                      <a:r>
                        <a:rPr lang="en-GB" sz="1000" b="0" i="0" u="none" strike="noStrike" dirty="0">
                          <a:solidFill>
                            <a:srgbClr val="000000"/>
                          </a:solidFill>
                          <a:effectLst/>
                          <a:latin typeface="Raleway" pitchFamily="2" charset="0"/>
                        </a:rPr>
                        <a:t>West Sussex</a:t>
                      </a:r>
                    </a:p>
                  </a:txBody>
                  <a:tcPr marL="424" marR="424" marT="424" marB="0" anchor="b"/>
                </a:tc>
                <a:tc>
                  <a:txBody>
                    <a:bodyPr/>
                    <a:lstStyle/>
                    <a:p>
                      <a:pPr>
                        <a:lnSpc>
                          <a:spcPct val="107000"/>
                        </a:lnSpc>
                        <a:spcAft>
                          <a:spcPts val="800"/>
                        </a:spcAft>
                      </a:pPr>
                      <a:r>
                        <a:rPr lang="en-GB" sz="1100" b="1" dirty="0">
                          <a:effectLst/>
                          <a:latin typeface="Raleway" pitchFamily="2" charset="0"/>
                          <a:ea typeface="Calibri" panose="020F0502020204030204" pitchFamily="34" charset="0"/>
                          <a:cs typeface="Times New Roman" panose="02020603050405020304" pitchFamily="18" charset="0"/>
                        </a:rPr>
                        <a:t>Support</a:t>
                      </a:r>
                      <a:endParaRPr lang="en-GB" sz="1100" dirty="0">
                        <a:effectLst/>
                        <a:latin typeface="Raleway"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b="1">
                          <a:effectLst/>
                          <a:latin typeface="Raleway" pitchFamily="2" charset="0"/>
                          <a:ea typeface="Calibri" panose="020F0502020204030204" pitchFamily="34" charset="0"/>
                          <a:cs typeface="Times New Roman" panose="02020603050405020304" pitchFamily="18" charset="0"/>
                        </a:rPr>
                        <a:t>Role</a:t>
                      </a:r>
                      <a:endParaRPr lang="en-GB" sz="1100">
                        <a:effectLst/>
                        <a:latin typeface="Raleway"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b="1">
                          <a:effectLst/>
                          <a:latin typeface="Raleway" pitchFamily="2" charset="0"/>
                          <a:ea typeface="Calibri" panose="020F0502020204030204" pitchFamily="34" charset="0"/>
                          <a:cs typeface="Times New Roman" panose="02020603050405020304" pitchFamily="18" charset="0"/>
                        </a:rPr>
                        <a:t>Hours FTE</a:t>
                      </a:r>
                      <a:endParaRPr lang="en-GB" sz="1100">
                        <a:effectLst/>
                        <a:latin typeface="Raleway"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9041425"/>
                  </a:ext>
                </a:extLst>
              </a:tr>
              <a:tr h="277365">
                <a:tc>
                  <a:txBody>
                    <a:bodyPr/>
                    <a:lstStyle/>
                    <a:p>
                      <a:pPr algn="l" fontAlgn="b"/>
                      <a:endParaRPr lang="en-GB" sz="1000" b="0" i="0" u="none" strike="noStrike" dirty="0">
                        <a:solidFill>
                          <a:srgbClr val="000000"/>
                        </a:solidFill>
                        <a:effectLst/>
                        <a:latin typeface="Raleway" pitchFamily="2" charset="0"/>
                      </a:endParaRPr>
                    </a:p>
                  </a:txBody>
                  <a:tcPr marL="424" marR="424" marT="424" marB="0" anchor="b"/>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Special Guardians and Informal Family Carers</a:t>
                      </a:r>
                    </a:p>
                  </a:txBody>
                  <a:tcPr marL="68580" marR="68580" marT="0" marB="0"/>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Team Manager</a:t>
                      </a:r>
                    </a:p>
                  </a:txBody>
                  <a:tcPr marL="68580" marR="68580" marT="0" marB="0"/>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1.78</a:t>
                      </a:r>
                    </a:p>
                  </a:txBody>
                  <a:tcPr marL="68580" marR="68580" marT="0" marB="0"/>
                </a:tc>
                <a:extLst>
                  <a:ext uri="{0D108BD9-81ED-4DB2-BD59-A6C34878D82A}">
                    <a16:rowId xmlns:a16="http://schemas.microsoft.com/office/drawing/2014/main" val="3161174640"/>
                  </a:ext>
                </a:extLst>
              </a:tr>
              <a:tr h="250247">
                <a:tc>
                  <a:txBody>
                    <a:bodyPr/>
                    <a:lstStyle/>
                    <a:p>
                      <a:pPr algn="l" fontAlgn="b"/>
                      <a:endParaRPr lang="en-GB" sz="1000" b="0" i="0" u="none" strike="noStrike" dirty="0">
                        <a:solidFill>
                          <a:srgbClr val="000000"/>
                        </a:solidFill>
                        <a:effectLst/>
                        <a:latin typeface="Raleway" pitchFamily="2" charset="0"/>
                      </a:endParaRPr>
                    </a:p>
                  </a:txBody>
                  <a:tcPr marL="424" marR="424" marT="424" marB="0" anchor="b"/>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SG &amp; IFC</a:t>
                      </a:r>
                    </a:p>
                  </a:txBody>
                  <a:tcPr marL="68580" marR="68580" marT="0" marB="0"/>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Advanced Social Worker </a:t>
                      </a:r>
                    </a:p>
                  </a:txBody>
                  <a:tcPr marL="68580" marR="68580" marT="0" marB="0"/>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1.41</a:t>
                      </a:r>
                    </a:p>
                  </a:txBody>
                  <a:tcPr marL="68580" marR="68580" marT="0" marB="0"/>
                </a:tc>
                <a:extLst>
                  <a:ext uri="{0D108BD9-81ED-4DB2-BD59-A6C34878D82A}">
                    <a16:rowId xmlns:a16="http://schemas.microsoft.com/office/drawing/2014/main" val="1731697303"/>
                  </a:ext>
                </a:extLst>
              </a:tr>
              <a:tr h="250247">
                <a:tc>
                  <a:txBody>
                    <a:bodyPr/>
                    <a:lstStyle/>
                    <a:p>
                      <a:pPr algn="l" fontAlgn="b"/>
                      <a:endParaRPr lang="en-GB" sz="1000" b="0" i="0" u="none" strike="noStrike" dirty="0">
                        <a:solidFill>
                          <a:srgbClr val="000000"/>
                        </a:solidFill>
                        <a:effectLst/>
                        <a:latin typeface="Raleway" pitchFamily="2" charset="0"/>
                      </a:endParaRPr>
                    </a:p>
                  </a:txBody>
                  <a:tcPr marL="424" marR="424" marT="424" marB="0" anchor="b"/>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SG &amp; IFC</a:t>
                      </a:r>
                    </a:p>
                  </a:txBody>
                  <a:tcPr marL="68580" marR="68580" marT="0" marB="0"/>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Social Worker </a:t>
                      </a:r>
                    </a:p>
                  </a:txBody>
                  <a:tcPr marL="68580" marR="68580" marT="0" marB="0"/>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4.41</a:t>
                      </a:r>
                    </a:p>
                  </a:txBody>
                  <a:tcPr marL="68580" marR="68580" marT="0" marB="0"/>
                </a:tc>
                <a:extLst>
                  <a:ext uri="{0D108BD9-81ED-4DB2-BD59-A6C34878D82A}">
                    <a16:rowId xmlns:a16="http://schemas.microsoft.com/office/drawing/2014/main" val="205211782"/>
                  </a:ext>
                </a:extLst>
              </a:tr>
              <a:tr h="250247">
                <a:tc>
                  <a:txBody>
                    <a:bodyPr/>
                    <a:lstStyle/>
                    <a:p>
                      <a:pPr algn="l" fontAlgn="b"/>
                      <a:endParaRPr lang="en-GB" sz="1000" b="0" i="0" u="none" strike="noStrike" dirty="0">
                        <a:solidFill>
                          <a:srgbClr val="000000"/>
                        </a:solidFill>
                        <a:effectLst/>
                        <a:latin typeface="Raleway" pitchFamily="2" charset="0"/>
                      </a:endParaRPr>
                    </a:p>
                  </a:txBody>
                  <a:tcPr marL="424" marR="424" marT="424" marB="0" anchor="b"/>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SG &amp; IFC</a:t>
                      </a:r>
                    </a:p>
                  </a:txBody>
                  <a:tcPr marL="68580" marR="68580" marT="0" marB="0"/>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Child &amp; Family Worker</a:t>
                      </a:r>
                    </a:p>
                  </a:txBody>
                  <a:tcPr marL="68580" marR="68580" marT="0" marB="0"/>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1.68</a:t>
                      </a:r>
                    </a:p>
                  </a:txBody>
                  <a:tcPr marL="68580" marR="68580" marT="0" marB="0"/>
                </a:tc>
                <a:extLst>
                  <a:ext uri="{0D108BD9-81ED-4DB2-BD59-A6C34878D82A}">
                    <a16:rowId xmlns:a16="http://schemas.microsoft.com/office/drawing/2014/main" val="2775085075"/>
                  </a:ext>
                </a:extLst>
              </a:tr>
              <a:tr h="250247">
                <a:tc>
                  <a:txBody>
                    <a:bodyPr/>
                    <a:lstStyle/>
                    <a:p>
                      <a:pPr algn="l" fontAlgn="b"/>
                      <a:endParaRPr lang="en-GB" sz="1000" b="0" i="0" u="none" strike="noStrike" dirty="0">
                        <a:solidFill>
                          <a:srgbClr val="000000"/>
                        </a:solidFill>
                        <a:effectLst/>
                        <a:latin typeface="Raleway" pitchFamily="2" charset="0"/>
                      </a:endParaRPr>
                    </a:p>
                  </a:txBody>
                  <a:tcPr marL="424" marR="424" marT="424" marB="0" anchor="b"/>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Connected Persons FC</a:t>
                      </a:r>
                    </a:p>
                  </a:txBody>
                  <a:tcPr marL="68580" marR="68580" marT="0" marB="0"/>
                </a:tc>
                <a:tc>
                  <a:txBody>
                    <a:bodyPr/>
                    <a:lstStyle/>
                    <a:p>
                      <a:pPr>
                        <a:lnSpc>
                          <a:spcPct val="107000"/>
                        </a:lnSpc>
                        <a:spcAft>
                          <a:spcPts val="800"/>
                        </a:spcAft>
                      </a:pPr>
                      <a:r>
                        <a:rPr lang="en-GB" sz="1100">
                          <a:effectLst/>
                          <a:latin typeface="Raleway" pitchFamily="2" charset="0"/>
                          <a:ea typeface="Calibri" panose="020F0502020204030204" pitchFamily="34" charset="0"/>
                          <a:cs typeface="Times New Roman" panose="02020603050405020304" pitchFamily="18" charset="0"/>
                        </a:rPr>
                        <a:t>Supervising SW</a:t>
                      </a:r>
                    </a:p>
                  </a:txBody>
                  <a:tcPr marL="68580" marR="68580" marT="0" marB="0"/>
                </a:tc>
                <a:tc>
                  <a:txBody>
                    <a:bodyPr/>
                    <a:lstStyle/>
                    <a:p>
                      <a:pPr>
                        <a:lnSpc>
                          <a:spcPct val="107000"/>
                        </a:lnSpc>
                        <a:spcAft>
                          <a:spcPts val="800"/>
                        </a:spcAft>
                      </a:pPr>
                      <a:r>
                        <a:rPr lang="en-GB" sz="1100" dirty="0">
                          <a:solidFill>
                            <a:srgbClr val="000000"/>
                          </a:solidFill>
                          <a:effectLst/>
                          <a:latin typeface="Raleway" pitchFamily="2" charset="0"/>
                          <a:ea typeface="Calibri" panose="020F0502020204030204" pitchFamily="34" charset="0"/>
                          <a:cs typeface="Times New Roman" panose="02020603050405020304" pitchFamily="18" charset="0"/>
                        </a:rPr>
                        <a:t>Need figures for CPs</a:t>
                      </a:r>
                      <a:endParaRPr lang="en-GB" sz="1100" dirty="0">
                        <a:effectLst/>
                        <a:latin typeface="Raleway"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4720559"/>
                  </a:ext>
                </a:extLst>
              </a:tr>
            </a:tbl>
          </a:graphicData>
        </a:graphic>
      </p:graphicFrame>
      <p:sp>
        <p:nvSpPr>
          <p:cNvPr id="7" name="Text Placeholder 6">
            <a:extLst>
              <a:ext uri="{FF2B5EF4-FFF2-40B4-BE49-F238E27FC236}">
                <a16:creationId xmlns:a16="http://schemas.microsoft.com/office/drawing/2014/main" id="{23031527-C450-1951-EE8C-6480C841A2B4}"/>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33581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2286000"/>
          </a:xfrm>
        </p:spPr>
        <p:txBody>
          <a:bodyPr numCol="1" anchor="b">
            <a:normAutofit/>
          </a:bodyPr>
          <a:lstStyle/>
          <a:p>
            <a:r>
              <a:rPr lang="en-GB" altLang="en-GB" dirty="0"/>
              <a:t>Adoption Support Fund</a:t>
            </a:r>
          </a:p>
        </p:txBody>
      </p:sp>
      <p:sp>
        <p:nvSpPr>
          <p:cNvPr id="6" name="Content Placeholder 5">
            <a:extLst>
              <a:ext uri="{FF2B5EF4-FFF2-40B4-BE49-F238E27FC236}">
                <a16:creationId xmlns:a16="http://schemas.microsoft.com/office/drawing/2014/main" id="{417FD6BE-DFB1-D0C1-ACF4-592A43011D5F}"/>
              </a:ext>
            </a:extLst>
          </p:cNvPr>
          <p:cNvSpPr>
            <a:spLocks noGrp="1"/>
          </p:cNvSpPr>
          <p:nvPr>
            <p:ph type="body" sz="half" idx="2"/>
          </p:nvPr>
        </p:nvSpPr>
        <p:spPr>
          <a:xfrm>
            <a:off x="457200" y="2926080"/>
            <a:ext cx="3200400" cy="3379124"/>
          </a:xfrm>
        </p:spPr>
        <p:txBody>
          <a:bodyPr>
            <a:normAutofit lnSpcReduction="10000"/>
          </a:bodyPr>
          <a:lstStyle/>
          <a:p>
            <a:r>
              <a:rPr lang="en-GB" sz="1400" dirty="0"/>
              <a:t>5 out of the 13 LAs that responded were not able to easily identify how many children had benefited from the ASF, or the size of the funding that had been secured. </a:t>
            </a:r>
          </a:p>
          <a:p>
            <a:r>
              <a:rPr lang="en-GB" sz="1400" dirty="0"/>
              <a:t>DISCUSSION; </a:t>
            </a:r>
            <a:br>
              <a:rPr lang="en-GB" sz="1400" dirty="0"/>
            </a:br>
            <a:r>
              <a:rPr lang="en-GB" sz="1400" dirty="0"/>
              <a:t>West Sussex, Brighton and Hove, Surrey and E. Sussex are clear outlier in terms of positive practice.  Hampshire and Milton Keynes also have relatively high proportions compared with other LAs. Are there lessons to be shared?</a:t>
            </a:r>
          </a:p>
          <a:p>
            <a:r>
              <a:rPr lang="en-GB" sz="1400" dirty="0"/>
              <a:t>What are the barriers to increasing ASF in your LA?  How might this regional group help?</a:t>
            </a:r>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3" name="Table 2">
            <a:extLst>
              <a:ext uri="{FF2B5EF4-FFF2-40B4-BE49-F238E27FC236}">
                <a16:creationId xmlns:a16="http://schemas.microsoft.com/office/drawing/2014/main" id="{C0832629-8DE1-A158-D7E3-0E83E8981CFE}"/>
              </a:ext>
            </a:extLst>
          </p:cNvPr>
          <p:cNvGraphicFramePr>
            <a:graphicFrameLocks noGrp="1"/>
          </p:cNvGraphicFramePr>
          <p:nvPr>
            <p:extLst>
              <p:ext uri="{D42A27DB-BD31-4B8C-83A1-F6EECF244321}">
                <p14:modId xmlns:p14="http://schemas.microsoft.com/office/powerpoint/2010/main" val="1811860433"/>
              </p:ext>
            </p:extLst>
          </p:nvPr>
        </p:nvGraphicFramePr>
        <p:xfrm>
          <a:off x="4800600" y="1528014"/>
          <a:ext cx="6492242" cy="4718115"/>
        </p:xfrm>
        <a:graphic>
          <a:graphicData uri="http://schemas.openxmlformats.org/drawingml/2006/table">
            <a:tbl>
              <a:tblPr firstRow="1" bandRow="1">
                <a:tableStyleId>{5C22544A-7EE6-4342-B048-85BDC9FD1C3A}</a:tableStyleId>
              </a:tblPr>
              <a:tblGrid>
                <a:gridCol w="837443">
                  <a:extLst>
                    <a:ext uri="{9D8B030D-6E8A-4147-A177-3AD203B41FA5}">
                      <a16:colId xmlns:a16="http://schemas.microsoft.com/office/drawing/2014/main" val="2396740781"/>
                    </a:ext>
                  </a:extLst>
                </a:gridCol>
                <a:gridCol w="2899194">
                  <a:extLst>
                    <a:ext uri="{9D8B030D-6E8A-4147-A177-3AD203B41FA5}">
                      <a16:colId xmlns:a16="http://schemas.microsoft.com/office/drawing/2014/main" val="4063770749"/>
                    </a:ext>
                  </a:extLst>
                </a:gridCol>
                <a:gridCol w="2755605">
                  <a:extLst>
                    <a:ext uri="{9D8B030D-6E8A-4147-A177-3AD203B41FA5}">
                      <a16:colId xmlns:a16="http://schemas.microsoft.com/office/drawing/2014/main" val="3302472488"/>
                    </a:ext>
                  </a:extLst>
                </a:gridCol>
              </a:tblGrid>
              <a:tr h="486521">
                <a:tc>
                  <a:txBody>
                    <a:bodyPr/>
                    <a:lstStyle/>
                    <a:p>
                      <a:pPr algn="l" fontAlgn="b"/>
                      <a:r>
                        <a:rPr lang="en-GB" sz="1000" u="none" strike="noStrike">
                          <a:effectLst/>
                        </a:rPr>
                        <a:t> </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ctr"/>
                      <a:r>
                        <a:rPr lang="en-GB" sz="1000" u="none" strike="noStrike">
                          <a:effectLst/>
                        </a:rPr>
                        <a:t>Amount of funding received from the Adoption Support Fund for SG carers 2022-23</a:t>
                      </a:r>
                      <a:endParaRPr lang="en-GB" sz="1000" b="0" i="0" u="none" strike="noStrike">
                        <a:solidFill>
                          <a:srgbClr val="222222"/>
                        </a:solidFill>
                        <a:effectLst/>
                        <a:latin typeface="Raleway" pitchFamily="2" charset="0"/>
                      </a:endParaRPr>
                    </a:p>
                  </a:txBody>
                  <a:tcPr marL="1065" marR="1065" marT="1065" marB="0" anchor="ctr"/>
                </a:tc>
                <a:tc>
                  <a:txBody>
                    <a:bodyPr/>
                    <a:lstStyle/>
                    <a:p>
                      <a:pPr algn="l" fontAlgn="ctr"/>
                      <a:r>
                        <a:rPr lang="en-GB" sz="1000" u="none" strike="noStrike">
                          <a:effectLst/>
                        </a:rPr>
                        <a:t>Number of children subject to an SGO receiving funding from the Adoption Support Fund in 2022-23</a:t>
                      </a:r>
                      <a:endParaRPr lang="en-GB" sz="1000" b="0" i="0" u="none" strike="noStrike">
                        <a:solidFill>
                          <a:srgbClr val="222222"/>
                        </a:solidFill>
                        <a:effectLst/>
                        <a:latin typeface="Raleway" pitchFamily="2" charset="0"/>
                      </a:endParaRPr>
                    </a:p>
                  </a:txBody>
                  <a:tcPr marL="1065" marR="1065" marT="1065" marB="0" anchor="ctr"/>
                </a:tc>
                <a:extLst>
                  <a:ext uri="{0D108BD9-81ED-4DB2-BD59-A6C34878D82A}">
                    <a16:rowId xmlns:a16="http://schemas.microsoft.com/office/drawing/2014/main" val="1601329469"/>
                  </a:ext>
                </a:extLst>
              </a:tr>
              <a:tr h="186857">
                <a:tc>
                  <a:txBody>
                    <a:bodyPr/>
                    <a:lstStyle/>
                    <a:p>
                      <a:pPr algn="l" fontAlgn="b"/>
                      <a:r>
                        <a:rPr lang="en-GB" sz="1000" u="none" strike="noStrike">
                          <a:effectLst/>
                        </a:rPr>
                        <a:t>Medway</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ctr"/>
                      <a:r>
                        <a:rPr lang="en-GB" sz="1000" u="none" strike="noStrike">
                          <a:effectLst/>
                        </a:rPr>
                        <a:t>£8,542</a:t>
                      </a:r>
                      <a:endParaRPr lang="en-GB" sz="1000" b="0" i="0" u="none" strike="noStrike">
                        <a:solidFill>
                          <a:srgbClr val="532F6B"/>
                        </a:solidFill>
                        <a:effectLst/>
                        <a:latin typeface="Raleway" pitchFamily="2" charset="0"/>
                      </a:endParaRPr>
                    </a:p>
                  </a:txBody>
                  <a:tcPr marL="1065" marR="1065" marT="1065" marB="0" anchor="ctr"/>
                </a:tc>
                <a:tc>
                  <a:txBody>
                    <a:bodyPr/>
                    <a:lstStyle/>
                    <a:p>
                      <a:pPr algn="l" fontAlgn="ctr"/>
                      <a:r>
                        <a:rPr lang="en-GB" sz="1000" u="none" strike="noStrike">
                          <a:effectLst/>
                        </a:rPr>
                        <a:t>10</a:t>
                      </a:r>
                      <a:endParaRPr lang="en-GB" sz="1000" b="0" i="0" u="none" strike="noStrike">
                        <a:solidFill>
                          <a:srgbClr val="532F6B"/>
                        </a:solidFill>
                        <a:effectLst/>
                        <a:latin typeface="Raleway" pitchFamily="2" charset="0"/>
                      </a:endParaRPr>
                    </a:p>
                  </a:txBody>
                  <a:tcPr marL="1065" marR="1065" marT="1065" marB="0" anchor="ctr"/>
                </a:tc>
                <a:extLst>
                  <a:ext uri="{0D108BD9-81ED-4DB2-BD59-A6C34878D82A}">
                    <a16:rowId xmlns:a16="http://schemas.microsoft.com/office/drawing/2014/main" val="1082053998"/>
                  </a:ext>
                </a:extLst>
              </a:tr>
              <a:tr h="336689">
                <a:tc>
                  <a:txBody>
                    <a:bodyPr/>
                    <a:lstStyle/>
                    <a:p>
                      <a:pPr algn="l" fontAlgn="b"/>
                      <a:r>
                        <a:rPr lang="en-GB" sz="1000" u="none" strike="noStrike">
                          <a:effectLst/>
                        </a:rPr>
                        <a:t>Bracknell Forest</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b"/>
                      <a:r>
                        <a:rPr lang="en-GB" sz="1000" u="none" strike="noStrike" dirty="0">
                          <a:effectLst/>
                        </a:rPr>
                        <a:t>£4625</a:t>
                      </a:r>
                      <a:endParaRPr lang="en-GB" sz="1000" b="0" i="0" u="none" strike="noStrike" dirty="0">
                        <a:solidFill>
                          <a:srgbClr val="000000"/>
                        </a:solidFill>
                        <a:effectLst/>
                        <a:latin typeface="Raleway" pitchFamily="2" charset="0"/>
                      </a:endParaRPr>
                    </a:p>
                  </a:txBody>
                  <a:tcPr marL="1065" marR="1065" marT="1065" marB="0" anchor="b"/>
                </a:tc>
                <a:tc>
                  <a:txBody>
                    <a:bodyPr/>
                    <a:lstStyle/>
                    <a:p>
                      <a:pPr algn="l" fontAlgn="b"/>
                      <a:r>
                        <a:rPr lang="en-GB" sz="1000" u="none" strike="noStrike">
                          <a:effectLst/>
                        </a:rPr>
                        <a:t>1</a:t>
                      </a:r>
                      <a:endParaRPr lang="en-GB" sz="1000" b="0" i="0" u="none" strike="noStrike" dirty="0">
                        <a:solidFill>
                          <a:srgbClr val="000000"/>
                        </a:solidFill>
                        <a:effectLst/>
                        <a:latin typeface="Raleway" pitchFamily="2" charset="0"/>
                      </a:endParaRPr>
                    </a:p>
                  </a:txBody>
                  <a:tcPr marL="1065" marR="1065" marT="1065" marB="0" anchor="b"/>
                </a:tc>
                <a:extLst>
                  <a:ext uri="{0D108BD9-81ED-4DB2-BD59-A6C34878D82A}">
                    <a16:rowId xmlns:a16="http://schemas.microsoft.com/office/drawing/2014/main" val="3841599257"/>
                  </a:ext>
                </a:extLst>
              </a:tr>
              <a:tr h="336689">
                <a:tc>
                  <a:txBody>
                    <a:bodyPr/>
                    <a:lstStyle/>
                    <a:p>
                      <a:pPr algn="l" fontAlgn="b"/>
                      <a:r>
                        <a:rPr lang="en-GB" sz="1000" u="none" strike="noStrike">
                          <a:effectLst/>
                        </a:rPr>
                        <a:t>Brighter Futures</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b"/>
                      <a:r>
                        <a:rPr lang="en-GB" sz="1000" u="none" strike="noStrike">
                          <a:effectLst/>
                        </a:rPr>
                        <a:t>Don't know</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b"/>
                      <a:r>
                        <a:rPr lang="en-GB" sz="1000" u="none" strike="noStrike">
                          <a:effectLst/>
                        </a:rPr>
                        <a:t>Don't know</a:t>
                      </a:r>
                      <a:endParaRPr lang="en-GB" sz="1000" b="0" i="0" u="none" strike="noStrike">
                        <a:solidFill>
                          <a:srgbClr val="000000"/>
                        </a:solidFill>
                        <a:effectLst/>
                        <a:latin typeface="Raleway" pitchFamily="2" charset="0"/>
                      </a:endParaRPr>
                    </a:p>
                  </a:txBody>
                  <a:tcPr marL="1065" marR="1065" marT="1065" marB="0" anchor="b"/>
                </a:tc>
                <a:extLst>
                  <a:ext uri="{0D108BD9-81ED-4DB2-BD59-A6C34878D82A}">
                    <a16:rowId xmlns:a16="http://schemas.microsoft.com/office/drawing/2014/main" val="3959060347"/>
                  </a:ext>
                </a:extLst>
              </a:tr>
              <a:tr h="336689">
                <a:tc>
                  <a:txBody>
                    <a:bodyPr/>
                    <a:lstStyle/>
                    <a:p>
                      <a:pPr algn="l" fontAlgn="b"/>
                      <a:r>
                        <a:rPr lang="en-GB" sz="1000" u="none" strike="noStrike">
                          <a:effectLst/>
                        </a:rPr>
                        <a:t>Southampton</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ctr"/>
                      <a:r>
                        <a:rPr lang="en-GB" sz="1000" u="none" strike="noStrike">
                          <a:effectLst/>
                        </a:rPr>
                        <a:t>£5725 but we only took over Sept 2022 - we do not have figures prior to this.  </a:t>
                      </a:r>
                      <a:endParaRPr lang="en-GB" sz="1000" b="0" i="0" u="none" strike="noStrike">
                        <a:solidFill>
                          <a:srgbClr val="000000"/>
                        </a:solidFill>
                        <a:effectLst/>
                        <a:latin typeface="Raleway" pitchFamily="2" charset="0"/>
                      </a:endParaRPr>
                    </a:p>
                  </a:txBody>
                  <a:tcPr marL="1065" marR="1065" marT="1065" marB="0" anchor="ctr"/>
                </a:tc>
                <a:tc>
                  <a:txBody>
                    <a:bodyPr/>
                    <a:lstStyle/>
                    <a:p>
                      <a:pPr algn="l" fontAlgn="ctr"/>
                      <a:r>
                        <a:rPr lang="en-GB" sz="1000" u="none" strike="noStrike">
                          <a:effectLst/>
                        </a:rPr>
                        <a:t>Two, but as above – we only have figures from Sept 2022. </a:t>
                      </a:r>
                      <a:endParaRPr lang="en-GB" sz="1000" b="0" i="0" u="none" strike="noStrike">
                        <a:solidFill>
                          <a:srgbClr val="000000"/>
                        </a:solidFill>
                        <a:effectLst/>
                        <a:latin typeface="Raleway" pitchFamily="2" charset="0"/>
                      </a:endParaRPr>
                    </a:p>
                  </a:txBody>
                  <a:tcPr marL="1065" marR="1065" marT="1065" marB="0" anchor="ctr"/>
                </a:tc>
                <a:extLst>
                  <a:ext uri="{0D108BD9-81ED-4DB2-BD59-A6C34878D82A}">
                    <a16:rowId xmlns:a16="http://schemas.microsoft.com/office/drawing/2014/main" val="4153352444"/>
                  </a:ext>
                </a:extLst>
              </a:tr>
              <a:tr h="486521">
                <a:tc>
                  <a:txBody>
                    <a:bodyPr/>
                    <a:lstStyle/>
                    <a:p>
                      <a:pPr algn="l" fontAlgn="b"/>
                      <a:r>
                        <a:rPr lang="en-GB" sz="1000" u="none" strike="noStrike">
                          <a:effectLst/>
                        </a:rPr>
                        <a:t>Brighton and Hove</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ctr"/>
                      <a:r>
                        <a:rPr lang="en-GB" sz="1000" u="none" strike="noStrike">
                          <a:effectLst/>
                        </a:rPr>
                        <a:t>£ 136,151.</a:t>
                      </a:r>
                      <a:br>
                        <a:rPr lang="en-GB" sz="1000" u="none" strike="noStrike">
                          <a:effectLst/>
                        </a:rPr>
                      </a:br>
                      <a:br>
                        <a:rPr lang="en-GB" sz="1000" u="none" strike="noStrike">
                          <a:effectLst/>
                        </a:rPr>
                      </a:br>
                      <a:endParaRPr lang="en-GB" sz="1000" b="0" i="0" u="none" strike="noStrike">
                        <a:solidFill>
                          <a:srgbClr val="000000"/>
                        </a:solidFill>
                        <a:effectLst/>
                        <a:latin typeface="Raleway" pitchFamily="2" charset="0"/>
                      </a:endParaRPr>
                    </a:p>
                  </a:txBody>
                  <a:tcPr marL="1065" marR="1065" marT="1065" marB="0" anchor="ctr"/>
                </a:tc>
                <a:tc>
                  <a:txBody>
                    <a:bodyPr/>
                    <a:lstStyle/>
                    <a:p>
                      <a:pPr algn="l" fontAlgn="ctr"/>
                      <a:r>
                        <a:rPr lang="en-GB" sz="1000" u="none" strike="noStrike">
                          <a:effectLst/>
                        </a:rPr>
                        <a:t>73 children </a:t>
                      </a:r>
                      <a:endParaRPr lang="en-GB" sz="1000" b="0" i="0" u="none" strike="noStrike">
                        <a:solidFill>
                          <a:srgbClr val="000000"/>
                        </a:solidFill>
                        <a:effectLst/>
                        <a:latin typeface="Raleway" pitchFamily="2" charset="0"/>
                      </a:endParaRPr>
                    </a:p>
                  </a:txBody>
                  <a:tcPr marL="1065" marR="1065" marT="1065" marB="0" anchor="ctr"/>
                </a:tc>
                <a:extLst>
                  <a:ext uri="{0D108BD9-81ED-4DB2-BD59-A6C34878D82A}">
                    <a16:rowId xmlns:a16="http://schemas.microsoft.com/office/drawing/2014/main" val="1512489189"/>
                  </a:ext>
                </a:extLst>
              </a:tr>
              <a:tr h="186857">
                <a:tc>
                  <a:txBody>
                    <a:bodyPr/>
                    <a:lstStyle/>
                    <a:p>
                      <a:pPr algn="l" fontAlgn="b"/>
                      <a:r>
                        <a:rPr lang="en-GB" sz="1000" u="none" strike="noStrike">
                          <a:effectLst/>
                        </a:rPr>
                        <a:t>Oxfordshire</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b"/>
                      <a:r>
                        <a:rPr lang="en-GB" sz="1000" u="none" strike="noStrike">
                          <a:effectLst/>
                        </a:rPr>
                        <a:t>Not known with Adopt Thames Valley</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b"/>
                      <a:r>
                        <a:rPr lang="en-GB" sz="1000" u="none" strike="noStrike">
                          <a:effectLst/>
                        </a:rPr>
                        <a:t>Not known with adopt thames valley</a:t>
                      </a:r>
                      <a:endParaRPr lang="en-GB" sz="1000" b="0" i="0" u="none" strike="noStrike">
                        <a:solidFill>
                          <a:srgbClr val="000000"/>
                        </a:solidFill>
                        <a:effectLst/>
                        <a:latin typeface="Raleway" pitchFamily="2" charset="0"/>
                      </a:endParaRPr>
                    </a:p>
                  </a:txBody>
                  <a:tcPr marL="1065" marR="1065" marT="1065" marB="0" anchor="b"/>
                </a:tc>
                <a:extLst>
                  <a:ext uri="{0D108BD9-81ED-4DB2-BD59-A6C34878D82A}">
                    <a16:rowId xmlns:a16="http://schemas.microsoft.com/office/drawing/2014/main" val="3846398731"/>
                  </a:ext>
                </a:extLst>
              </a:tr>
              <a:tr h="186857">
                <a:tc>
                  <a:txBody>
                    <a:bodyPr/>
                    <a:lstStyle/>
                    <a:p>
                      <a:pPr algn="l" fontAlgn="b"/>
                      <a:r>
                        <a:rPr lang="en-GB" sz="1000" u="none" strike="noStrike">
                          <a:effectLst/>
                        </a:rPr>
                        <a:t>Slough</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ctr"/>
                      <a:r>
                        <a:rPr lang="en-GB" sz="1000" u="none" strike="noStrike">
                          <a:effectLst/>
                        </a:rPr>
                        <a:t>£7,800</a:t>
                      </a:r>
                      <a:endParaRPr lang="en-GB" sz="1000" b="0" i="0" u="none" strike="noStrike">
                        <a:solidFill>
                          <a:srgbClr val="532F6B"/>
                        </a:solidFill>
                        <a:effectLst/>
                        <a:latin typeface="Raleway" pitchFamily="2" charset="0"/>
                      </a:endParaRPr>
                    </a:p>
                  </a:txBody>
                  <a:tcPr marL="1065" marR="1065" marT="1065" marB="0" anchor="ctr"/>
                </a:tc>
                <a:tc>
                  <a:txBody>
                    <a:bodyPr/>
                    <a:lstStyle/>
                    <a:p>
                      <a:pPr algn="l" fontAlgn="ctr"/>
                      <a:r>
                        <a:rPr lang="en-GB" sz="1000" u="none" strike="noStrike">
                          <a:effectLst/>
                        </a:rPr>
                        <a:t>2</a:t>
                      </a:r>
                      <a:endParaRPr lang="en-GB" sz="1000" b="0" i="0" u="none" strike="noStrike">
                        <a:solidFill>
                          <a:srgbClr val="532F6B"/>
                        </a:solidFill>
                        <a:effectLst/>
                        <a:latin typeface="Raleway" pitchFamily="2" charset="0"/>
                      </a:endParaRPr>
                    </a:p>
                  </a:txBody>
                  <a:tcPr marL="1065" marR="1065" marT="1065" marB="0" anchor="ctr"/>
                </a:tc>
                <a:extLst>
                  <a:ext uri="{0D108BD9-81ED-4DB2-BD59-A6C34878D82A}">
                    <a16:rowId xmlns:a16="http://schemas.microsoft.com/office/drawing/2014/main" val="718404424"/>
                  </a:ext>
                </a:extLst>
              </a:tr>
              <a:tr h="186857">
                <a:tc>
                  <a:txBody>
                    <a:bodyPr/>
                    <a:lstStyle/>
                    <a:p>
                      <a:pPr algn="l" fontAlgn="b"/>
                      <a:r>
                        <a:rPr lang="en-GB" sz="1000" u="none" strike="noStrike">
                          <a:effectLst/>
                        </a:rPr>
                        <a:t>Hampshire</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ctr"/>
                      <a:r>
                        <a:rPr lang="en-GB" sz="1000" u="none" strike="noStrike" dirty="0">
                          <a:effectLst/>
                        </a:rPr>
                        <a:t> £71,319.04 </a:t>
                      </a:r>
                      <a:endParaRPr lang="en-GB" sz="1000" b="0" i="0" u="none" strike="noStrike" dirty="0">
                        <a:solidFill>
                          <a:srgbClr val="532F6B"/>
                        </a:solidFill>
                        <a:effectLst/>
                        <a:latin typeface="Raleway" pitchFamily="2" charset="0"/>
                      </a:endParaRPr>
                    </a:p>
                  </a:txBody>
                  <a:tcPr marL="1065" marR="1065" marT="1065" marB="0" anchor="ctr"/>
                </a:tc>
                <a:tc>
                  <a:txBody>
                    <a:bodyPr/>
                    <a:lstStyle/>
                    <a:p>
                      <a:pPr algn="l" fontAlgn="ctr"/>
                      <a:r>
                        <a:rPr lang="en-GB" sz="1000" u="none" strike="noStrike">
                          <a:effectLst/>
                        </a:rPr>
                        <a:t>15</a:t>
                      </a:r>
                      <a:endParaRPr lang="en-GB" sz="1000" b="0" i="0" u="none" strike="noStrike">
                        <a:solidFill>
                          <a:srgbClr val="532F6B"/>
                        </a:solidFill>
                        <a:effectLst/>
                        <a:latin typeface="Raleway" pitchFamily="2" charset="0"/>
                      </a:endParaRPr>
                    </a:p>
                  </a:txBody>
                  <a:tcPr marL="1065" marR="1065" marT="1065" marB="0" anchor="ctr"/>
                </a:tc>
                <a:extLst>
                  <a:ext uri="{0D108BD9-81ED-4DB2-BD59-A6C34878D82A}">
                    <a16:rowId xmlns:a16="http://schemas.microsoft.com/office/drawing/2014/main" val="274869583"/>
                  </a:ext>
                </a:extLst>
              </a:tr>
              <a:tr h="186857">
                <a:tc>
                  <a:txBody>
                    <a:bodyPr/>
                    <a:lstStyle/>
                    <a:p>
                      <a:pPr algn="l" fontAlgn="b"/>
                      <a:r>
                        <a:rPr lang="en-GB" sz="1000" u="none" strike="noStrike">
                          <a:effectLst/>
                        </a:rPr>
                        <a:t>Isle of Wight</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ctr"/>
                      <a:r>
                        <a:rPr lang="en-GB" sz="1000" u="none" strike="noStrike">
                          <a:effectLst/>
                        </a:rPr>
                        <a:t>£4,100.57</a:t>
                      </a:r>
                      <a:endParaRPr lang="en-GB" sz="1000" b="0" i="0" u="none" strike="noStrike">
                        <a:solidFill>
                          <a:srgbClr val="000000"/>
                        </a:solidFill>
                        <a:effectLst/>
                        <a:latin typeface="Raleway" pitchFamily="2" charset="0"/>
                      </a:endParaRPr>
                    </a:p>
                  </a:txBody>
                  <a:tcPr marL="1065" marR="1065" marT="1065" marB="0" anchor="ctr"/>
                </a:tc>
                <a:tc>
                  <a:txBody>
                    <a:bodyPr/>
                    <a:lstStyle/>
                    <a:p>
                      <a:pPr algn="l" fontAlgn="ctr"/>
                      <a:r>
                        <a:rPr lang="en-GB" sz="1000" u="none" strike="noStrike">
                          <a:effectLst/>
                        </a:rPr>
                        <a:t>3 children </a:t>
                      </a:r>
                      <a:endParaRPr lang="en-GB" sz="1000" b="0" i="0" u="none" strike="noStrike">
                        <a:solidFill>
                          <a:srgbClr val="000000"/>
                        </a:solidFill>
                        <a:effectLst/>
                        <a:latin typeface="Raleway" pitchFamily="2" charset="0"/>
                      </a:endParaRPr>
                    </a:p>
                  </a:txBody>
                  <a:tcPr marL="1065" marR="1065" marT="1065" marB="0" anchor="ctr"/>
                </a:tc>
                <a:extLst>
                  <a:ext uri="{0D108BD9-81ED-4DB2-BD59-A6C34878D82A}">
                    <a16:rowId xmlns:a16="http://schemas.microsoft.com/office/drawing/2014/main" val="559583334"/>
                  </a:ext>
                </a:extLst>
              </a:tr>
              <a:tr h="186857">
                <a:tc>
                  <a:txBody>
                    <a:bodyPr/>
                    <a:lstStyle/>
                    <a:p>
                      <a:pPr algn="l" fontAlgn="b"/>
                      <a:r>
                        <a:rPr lang="en-GB" sz="1000" u="none" strike="noStrike">
                          <a:effectLst/>
                        </a:rPr>
                        <a:t>Bucks</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b"/>
                      <a:r>
                        <a:rPr lang="en-GB" sz="1000" u="none" strike="noStrike">
                          <a:effectLst/>
                        </a:rPr>
                        <a:t>Not known</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b"/>
                      <a:r>
                        <a:rPr lang="en-GB" sz="1000" u="none" strike="noStrike">
                          <a:effectLst/>
                        </a:rPr>
                        <a:t>Not known</a:t>
                      </a:r>
                      <a:endParaRPr lang="en-GB" sz="1000" b="0" i="0" u="none" strike="noStrike">
                        <a:solidFill>
                          <a:srgbClr val="000000"/>
                        </a:solidFill>
                        <a:effectLst/>
                        <a:latin typeface="Raleway" pitchFamily="2" charset="0"/>
                      </a:endParaRPr>
                    </a:p>
                  </a:txBody>
                  <a:tcPr marL="1065" marR="1065" marT="1065" marB="0" anchor="b"/>
                </a:tc>
                <a:extLst>
                  <a:ext uri="{0D108BD9-81ED-4DB2-BD59-A6C34878D82A}">
                    <a16:rowId xmlns:a16="http://schemas.microsoft.com/office/drawing/2014/main" val="3774869457"/>
                  </a:ext>
                </a:extLst>
              </a:tr>
              <a:tr h="186857">
                <a:tc>
                  <a:txBody>
                    <a:bodyPr/>
                    <a:lstStyle/>
                    <a:p>
                      <a:pPr algn="l" fontAlgn="b"/>
                      <a:r>
                        <a:rPr lang="en-GB" sz="1000" u="none" strike="noStrike">
                          <a:effectLst/>
                        </a:rPr>
                        <a:t>Milton Keynes</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ctr"/>
                      <a:r>
                        <a:rPr lang="en-GB" sz="1000" u="none" strike="noStrike">
                          <a:effectLst/>
                        </a:rPr>
                        <a:t>£43,692</a:t>
                      </a:r>
                      <a:endParaRPr lang="en-GB" sz="1000" b="0" i="0" u="none" strike="noStrike">
                        <a:solidFill>
                          <a:srgbClr val="000000"/>
                        </a:solidFill>
                        <a:effectLst/>
                        <a:latin typeface="Raleway" pitchFamily="2" charset="0"/>
                      </a:endParaRPr>
                    </a:p>
                  </a:txBody>
                  <a:tcPr marL="1065" marR="1065" marT="1065" marB="0" anchor="ctr"/>
                </a:tc>
                <a:tc>
                  <a:txBody>
                    <a:bodyPr/>
                    <a:lstStyle/>
                    <a:p>
                      <a:pPr algn="l" fontAlgn="ctr"/>
                      <a:r>
                        <a:rPr lang="en-GB" sz="1000" u="none" strike="noStrike">
                          <a:effectLst/>
                        </a:rPr>
                        <a:t>18 children</a:t>
                      </a:r>
                      <a:endParaRPr lang="en-GB" sz="1000" b="0" i="0" u="none" strike="noStrike">
                        <a:solidFill>
                          <a:srgbClr val="000000"/>
                        </a:solidFill>
                        <a:effectLst/>
                        <a:latin typeface="Raleway" pitchFamily="2" charset="0"/>
                      </a:endParaRPr>
                    </a:p>
                  </a:txBody>
                  <a:tcPr marL="1065" marR="1065" marT="1065" marB="0" anchor="ctr"/>
                </a:tc>
                <a:extLst>
                  <a:ext uri="{0D108BD9-81ED-4DB2-BD59-A6C34878D82A}">
                    <a16:rowId xmlns:a16="http://schemas.microsoft.com/office/drawing/2014/main" val="2481953784"/>
                  </a:ext>
                </a:extLst>
              </a:tr>
              <a:tr h="186857">
                <a:tc>
                  <a:txBody>
                    <a:bodyPr/>
                    <a:lstStyle/>
                    <a:p>
                      <a:pPr algn="l" fontAlgn="b"/>
                      <a:r>
                        <a:rPr lang="en-GB" sz="1000" u="none" strike="noStrike" dirty="0">
                          <a:effectLst/>
                        </a:rPr>
                        <a:t>Kent</a:t>
                      </a:r>
                      <a:endParaRPr lang="en-GB" sz="1000" b="0" i="0" u="none" strike="noStrike" dirty="0">
                        <a:solidFill>
                          <a:srgbClr val="000000"/>
                        </a:solidFill>
                        <a:effectLst/>
                        <a:latin typeface="Raleway" pitchFamily="2" charset="0"/>
                      </a:endParaRPr>
                    </a:p>
                  </a:txBody>
                  <a:tcPr marL="1065" marR="1065" marT="1065" marB="0" anchor="b"/>
                </a:tc>
                <a:tc>
                  <a:txBody>
                    <a:bodyPr/>
                    <a:lstStyle/>
                    <a:p>
                      <a:pPr algn="l" fontAlgn="b"/>
                      <a:r>
                        <a:rPr lang="en-GB" sz="1000" u="none" strike="noStrike">
                          <a:effectLst/>
                        </a:rPr>
                        <a:t>£16,000</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b"/>
                      <a:r>
                        <a:rPr lang="en-GB" sz="1000" u="none" strike="noStrike">
                          <a:effectLst/>
                        </a:rPr>
                        <a:t>not known</a:t>
                      </a:r>
                      <a:endParaRPr lang="en-GB" sz="1000" b="0" i="0" u="none" strike="noStrike">
                        <a:solidFill>
                          <a:srgbClr val="000000"/>
                        </a:solidFill>
                        <a:effectLst/>
                        <a:latin typeface="Raleway" pitchFamily="2" charset="0"/>
                      </a:endParaRPr>
                    </a:p>
                  </a:txBody>
                  <a:tcPr marL="1065" marR="1065" marT="1065" marB="0" anchor="b"/>
                </a:tc>
                <a:extLst>
                  <a:ext uri="{0D108BD9-81ED-4DB2-BD59-A6C34878D82A}">
                    <a16:rowId xmlns:a16="http://schemas.microsoft.com/office/drawing/2014/main" val="279720606"/>
                  </a:ext>
                </a:extLst>
              </a:tr>
              <a:tr h="186857">
                <a:tc>
                  <a:txBody>
                    <a:bodyPr/>
                    <a:lstStyle/>
                    <a:p>
                      <a:pPr algn="l" fontAlgn="b"/>
                      <a:r>
                        <a:rPr lang="en-GB" sz="1000" u="none" strike="noStrike" dirty="0">
                          <a:effectLst/>
                        </a:rPr>
                        <a:t>Portsmouth</a:t>
                      </a:r>
                      <a:endParaRPr lang="en-GB" sz="1000" b="0" i="0" u="none" strike="noStrike" dirty="0">
                        <a:solidFill>
                          <a:srgbClr val="000000"/>
                        </a:solidFill>
                        <a:effectLst/>
                        <a:latin typeface="Raleway" pitchFamily="2" charset="0"/>
                      </a:endParaRPr>
                    </a:p>
                  </a:txBody>
                  <a:tcPr marL="1065" marR="1065" marT="1065" marB="0" anchor="b"/>
                </a:tc>
                <a:tc>
                  <a:txBody>
                    <a:bodyPr/>
                    <a:lstStyle/>
                    <a:p>
                      <a:pPr algn="l" fontAlgn="b"/>
                      <a:r>
                        <a:rPr lang="en-GB" sz="1000" u="none" strike="noStrike">
                          <a:effectLst/>
                        </a:rPr>
                        <a:t>Not known</a:t>
                      </a:r>
                      <a:endParaRPr lang="en-GB" sz="1000" b="0" i="0" u="none" strike="noStrike">
                        <a:solidFill>
                          <a:srgbClr val="000000"/>
                        </a:solidFill>
                        <a:effectLst/>
                        <a:latin typeface="Raleway" pitchFamily="2" charset="0"/>
                      </a:endParaRPr>
                    </a:p>
                  </a:txBody>
                  <a:tcPr marL="1065" marR="1065" marT="1065" marB="0" anchor="b"/>
                </a:tc>
                <a:tc>
                  <a:txBody>
                    <a:bodyPr/>
                    <a:lstStyle/>
                    <a:p>
                      <a:pPr algn="l" fontAlgn="b"/>
                      <a:r>
                        <a:rPr lang="en-GB" sz="1000" u="none" strike="noStrike" dirty="0">
                          <a:effectLst/>
                        </a:rPr>
                        <a:t>4</a:t>
                      </a:r>
                      <a:endParaRPr lang="en-GB" sz="1000" b="0" i="0" u="none" strike="noStrike" dirty="0">
                        <a:solidFill>
                          <a:srgbClr val="000000"/>
                        </a:solidFill>
                        <a:effectLst/>
                        <a:latin typeface="Raleway" pitchFamily="2" charset="0"/>
                      </a:endParaRPr>
                    </a:p>
                  </a:txBody>
                  <a:tcPr marL="1065" marR="1065" marT="1065" marB="0" anchor="b"/>
                </a:tc>
                <a:extLst>
                  <a:ext uri="{0D108BD9-81ED-4DB2-BD59-A6C34878D82A}">
                    <a16:rowId xmlns:a16="http://schemas.microsoft.com/office/drawing/2014/main" val="2699135373"/>
                  </a:ext>
                </a:extLst>
              </a:tr>
              <a:tr h="186857">
                <a:tc>
                  <a:txBody>
                    <a:bodyPr/>
                    <a:lstStyle/>
                    <a:p>
                      <a:pPr algn="l" fontAlgn="b"/>
                      <a:r>
                        <a:rPr lang="en-GB" sz="1000" b="0" i="0" u="none" strike="noStrike" dirty="0">
                          <a:solidFill>
                            <a:srgbClr val="000000"/>
                          </a:solidFill>
                          <a:effectLst/>
                          <a:latin typeface="Raleway" pitchFamily="2" charset="0"/>
                        </a:rPr>
                        <a:t>East Sussex</a:t>
                      </a:r>
                    </a:p>
                  </a:txBody>
                  <a:tcPr marL="1065" marR="1065" marT="1065" marB="0" anchor="b"/>
                </a:tc>
                <a:tc>
                  <a:txBody>
                    <a:bodyPr/>
                    <a:lstStyle/>
                    <a:p>
                      <a:pPr algn="l" fontAlgn="b"/>
                      <a:r>
                        <a:rPr lang="en-GB" sz="1000" b="0" i="0" u="none" strike="noStrike" dirty="0">
                          <a:solidFill>
                            <a:srgbClr val="000000"/>
                          </a:solidFill>
                          <a:effectLst/>
                          <a:latin typeface="Raleway" pitchFamily="2" charset="0"/>
                        </a:rPr>
                        <a:t>£252,887.60</a:t>
                      </a:r>
                    </a:p>
                  </a:txBody>
                  <a:tcPr marL="1065" marR="1065" marT="1065" marB="0" anchor="b"/>
                </a:tc>
                <a:tc>
                  <a:txBody>
                    <a:bodyPr/>
                    <a:lstStyle/>
                    <a:p>
                      <a:pPr algn="l" fontAlgn="b"/>
                      <a:r>
                        <a:rPr lang="en-GB" sz="1000" b="0" i="0" u="none" strike="noStrike" dirty="0">
                          <a:solidFill>
                            <a:srgbClr val="000000"/>
                          </a:solidFill>
                          <a:effectLst/>
                          <a:latin typeface="Raleway" pitchFamily="2" charset="0"/>
                        </a:rPr>
                        <a:t>97</a:t>
                      </a:r>
                    </a:p>
                  </a:txBody>
                  <a:tcPr marL="1065" marR="1065" marT="1065" marB="0" anchor="b"/>
                </a:tc>
                <a:extLst>
                  <a:ext uri="{0D108BD9-81ED-4DB2-BD59-A6C34878D82A}">
                    <a16:rowId xmlns:a16="http://schemas.microsoft.com/office/drawing/2014/main" val="4198242509"/>
                  </a:ext>
                </a:extLst>
              </a:tr>
              <a:tr h="186857">
                <a:tc>
                  <a:txBody>
                    <a:bodyPr/>
                    <a:lstStyle/>
                    <a:p>
                      <a:pPr algn="l" fontAlgn="b"/>
                      <a:r>
                        <a:rPr lang="en-GB" sz="1000" b="0" i="0" u="none" strike="noStrike" dirty="0">
                          <a:solidFill>
                            <a:srgbClr val="000000"/>
                          </a:solidFill>
                          <a:effectLst/>
                          <a:latin typeface="Raleway" pitchFamily="2" charset="0"/>
                        </a:rPr>
                        <a:t>Surrey</a:t>
                      </a:r>
                    </a:p>
                  </a:txBody>
                  <a:tcPr marL="1065" marR="1065" marT="1065" marB="0" anchor="b"/>
                </a:tc>
                <a:tc>
                  <a:txBody>
                    <a:bodyPr/>
                    <a:lstStyle/>
                    <a:p>
                      <a:pPr algn="l" fontAlgn="b"/>
                      <a:r>
                        <a:rPr lang="en-GB" sz="1000" b="0" i="0" u="none" strike="noStrike" dirty="0">
                          <a:solidFill>
                            <a:srgbClr val="000000"/>
                          </a:solidFill>
                          <a:effectLst/>
                          <a:latin typeface="Raleway" pitchFamily="2" charset="0"/>
                        </a:rPr>
                        <a:t>£102,593.33 </a:t>
                      </a:r>
                    </a:p>
                  </a:txBody>
                  <a:tcPr marL="1065" marR="1065" marT="1065" marB="0" anchor="b"/>
                </a:tc>
                <a:tc>
                  <a:txBody>
                    <a:bodyPr/>
                    <a:lstStyle/>
                    <a:p>
                      <a:pPr algn="l" fontAlgn="b"/>
                      <a:r>
                        <a:rPr lang="en-GB" sz="1000" b="0" i="0" u="none" strike="noStrike" dirty="0">
                          <a:solidFill>
                            <a:srgbClr val="000000"/>
                          </a:solidFill>
                          <a:effectLst/>
                          <a:latin typeface="Raleway" pitchFamily="2" charset="0"/>
                        </a:rPr>
                        <a:t>24 new this year</a:t>
                      </a:r>
                    </a:p>
                  </a:txBody>
                  <a:tcPr marL="1065" marR="1065" marT="1065" marB="0" anchor="b"/>
                </a:tc>
                <a:extLst>
                  <a:ext uri="{0D108BD9-81ED-4DB2-BD59-A6C34878D82A}">
                    <a16:rowId xmlns:a16="http://schemas.microsoft.com/office/drawing/2014/main" val="1632555799"/>
                  </a:ext>
                </a:extLst>
              </a:tr>
              <a:tr h="186857">
                <a:tc>
                  <a:txBody>
                    <a:bodyPr/>
                    <a:lstStyle/>
                    <a:p>
                      <a:pPr algn="l" fontAlgn="b"/>
                      <a:r>
                        <a:rPr lang="en-GB" sz="1000" b="0" i="0" u="none" strike="noStrike" dirty="0">
                          <a:solidFill>
                            <a:srgbClr val="000000"/>
                          </a:solidFill>
                          <a:effectLst/>
                          <a:latin typeface="Raleway" pitchFamily="2" charset="0"/>
                        </a:rPr>
                        <a:t>West Sussex</a:t>
                      </a:r>
                    </a:p>
                  </a:txBody>
                  <a:tcPr marL="1065" marR="1065" marT="1065" marB="0" anchor="b"/>
                </a:tc>
                <a:tc>
                  <a:txBody>
                    <a:bodyPr/>
                    <a:lstStyle/>
                    <a:p>
                      <a:pPr algn="l" fontAlgn="b"/>
                      <a:r>
                        <a:rPr lang="en-GB" sz="1000" b="0" i="0" u="none" strike="noStrike" dirty="0">
                          <a:solidFill>
                            <a:srgbClr val="000000"/>
                          </a:solidFill>
                          <a:effectLst/>
                          <a:latin typeface="Raleway" pitchFamily="2" charset="0"/>
                        </a:rPr>
                        <a:t>£258,300</a:t>
                      </a:r>
                    </a:p>
                  </a:txBody>
                  <a:tcPr marL="1065" marR="1065" marT="1065" marB="0" anchor="b"/>
                </a:tc>
                <a:tc>
                  <a:txBody>
                    <a:bodyPr/>
                    <a:lstStyle/>
                    <a:p>
                      <a:pPr algn="l" fontAlgn="b"/>
                      <a:r>
                        <a:rPr lang="en-GB" sz="1000" b="0" i="0" u="none" strike="noStrike" dirty="0">
                          <a:solidFill>
                            <a:srgbClr val="000000"/>
                          </a:solidFill>
                          <a:effectLst/>
                          <a:latin typeface="Raleway" pitchFamily="2" charset="0"/>
                        </a:rPr>
                        <a:t>100 children</a:t>
                      </a:r>
                    </a:p>
                  </a:txBody>
                  <a:tcPr marL="1065" marR="1065" marT="1065" marB="0" anchor="b"/>
                </a:tc>
                <a:extLst>
                  <a:ext uri="{0D108BD9-81ED-4DB2-BD59-A6C34878D82A}">
                    <a16:rowId xmlns:a16="http://schemas.microsoft.com/office/drawing/2014/main" val="152715978"/>
                  </a:ext>
                </a:extLst>
              </a:tr>
              <a:tr h="186857">
                <a:tc>
                  <a:txBody>
                    <a:bodyPr/>
                    <a:lstStyle/>
                    <a:p>
                      <a:pPr algn="l" fontAlgn="b"/>
                      <a:r>
                        <a:rPr lang="en-GB" sz="1000" b="0" i="0" u="none" strike="noStrike" dirty="0">
                          <a:solidFill>
                            <a:srgbClr val="000000"/>
                          </a:solidFill>
                          <a:effectLst/>
                          <a:latin typeface="Raleway" pitchFamily="2" charset="0"/>
                        </a:rPr>
                        <a:t>Achieving for children</a:t>
                      </a:r>
                    </a:p>
                  </a:txBody>
                  <a:tcPr marL="1065" marR="1065" marT="1065" marB="0" anchor="b"/>
                </a:tc>
                <a:tc>
                  <a:txBody>
                    <a:bodyPr/>
                    <a:lstStyle/>
                    <a:p>
                      <a:pPr algn="l" fontAlgn="b"/>
                      <a:r>
                        <a:rPr lang="en-GB" sz="1000" b="0" i="0" u="none" strike="noStrike" dirty="0">
                          <a:solidFill>
                            <a:srgbClr val="000000"/>
                          </a:solidFill>
                          <a:effectLst/>
                          <a:latin typeface="Raleway" pitchFamily="2" charset="0"/>
                        </a:rPr>
                        <a:t>Not known</a:t>
                      </a:r>
                    </a:p>
                  </a:txBody>
                  <a:tcPr marL="1065" marR="1065" marT="1065" marB="0" anchor="b"/>
                </a:tc>
                <a:tc>
                  <a:txBody>
                    <a:bodyPr/>
                    <a:lstStyle/>
                    <a:p>
                      <a:pPr algn="l" fontAlgn="b"/>
                      <a:r>
                        <a:rPr lang="en-GB" sz="1000" b="0" i="0" u="none" strike="noStrike" dirty="0">
                          <a:solidFill>
                            <a:srgbClr val="000000"/>
                          </a:solidFill>
                          <a:effectLst/>
                          <a:latin typeface="Raleway" pitchFamily="2" charset="0"/>
                        </a:rPr>
                        <a:t>Not known</a:t>
                      </a:r>
                    </a:p>
                  </a:txBody>
                  <a:tcPr marL="1065" marR="1065" marT="1065" marB="0" anchor="b"/>
                </a:tc>
                <a:extLst>
                  <a:ext uri="{0D108BD9-81ED-4DB2-BD59-A6C34878D82A}">
                    <a16:rowId xmlns:a16="http://schemas.microsoft.com/office/drawing/2014/main" val="2750158641"/>
                  </a:ext>
                </a:extLst>
              </a:tr>
              <a:tr h="186857">
                <a:tc>
                  <a:txBody>
                    <a:bodyPr/>
                    <a:lstStyle/>
                    <a:p>
                      <a:pPr algn="l" fontAlgn="b"/>
                      <a:r>
                        <a:rPr lang="en-GB" sz="1000" b="0" i="0" u="none" strike="noStrike" dirty="0">
                          <a:solidFill>
                            <a:srgbClr val="000000"/>
                          </a:solidFill>
                          <a:effectLst/>
                          <a:latin typeface="Raleway" pitchFamily="2" charset="0"/>
                        </a:rPr>
                        <a:t>West Berks</a:t>
                      </a:r>
                    </a:p>
                  </a:txBody>
                  <a:tcPr marL="1065" marR="1065" marT="1065" marB="0" anchor="b"/>
                </a:tc>
                <a:tc>
                  <a:txBody>
                    <a:bodyPr/>
                    <a:lstStyle/>
                    <a:p>
                      <a:pPr algn="l" fontAlgn="b"/>
                      <a:r>
                        <a:rPr lang="en-GB" sz="1000" b="0" i="0" u="none" strike="noStrike" dirty="0">
                          <a:solidFill>
                            <a:srgbClr val="000000"/>
                          </a:solidFill>
                          <a:effectLst/>
                          <a:latin typeface="Raleway" pitchFamily="2" charset="0"/>
                        </a:rPr>
                        <a:t>£32,896.02</a:t>
                      </a:r>
                    </a:p>
                  </a:txBody>
                  <a:tcPr marL="1065" marR="1065" marT="1065" marB="0" anchor="b"/>
                </a:tc>
                <a:tc>
                  <a:txBody>
                    <a:bodyPr/>
                    <a:lstStyle/>
                    <a:p>
                      <a:pPr algn="l" fontAlgn="b"/>
                      <a:r>
                        <a:rPr lang="en-GB" sz="1000" b="0" i="0" u="none" strike="noStrike" dirty="0">
                          <a:solidFill>
                            <a:srgbClr val="000000"/>
                          </a:solidFill>
                          <a:effectLst/>
                          <a:latin typeface="Raleway" pitchFamily="2" charset="0"/>
                        </a:rPr>
                        <a:t>16</a:t>
                      </a:r>
                    </a:p>
                  </a:txBody>
                  <a:tcPr marL="1065" marR="1065" marT="1065" marB="0" anchor="b"/>
                </a:tc>
                <a:extLst>
                  <a:ext uri="{0D108BD9-81ED-4DB2-BD59-A6C34878D82A}">
                    <a16:rowId xmlns:a16="http://schemas.microsoft.com/office/drawing/2014/main" val="2880803780"/>
                  </a:ext>
                </a:extLst>
              </a:tr>
            </a:tbl>
          </a:graphicData>
        </a:graphic>
      </p:graphicFrame>
    </p:spTree>
    <p:extLst>
      <p:ext uri="{BB962C8B-B14F-4D97-AF65-F5344CB8AC3E}">
        <p14:creationId xmlns:p14="http://schemas.microsoft.com/office/powerpoint/2010/main" val="395977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2286000"/>
          </a:xfrm>
        </p:spPr>
        <p:txBody>
          <a:bodyPr numCol="1" anchor="b">
            <a:normAutofit/>
          </a:bodyPr>
          <a:lstStyle/>
          <a:p>
            <a:r>
              <a:rPr lang="en-GB" altLang="en-GB" dirty="0"/>
              <a:t>Total number of cases</a:t>
            </a:r>
          </a:p>
        </p:txBody>
      </p:sp>
      <p:sp>
        <p:nvSpPr>
          <p:cNvPr id="6" name="Content Placeholder 5">
            <a:extLst>
              <a:ext uri="{FF2B5EF4-FFF2-40B4-BE49-F238E27FC236}">
                <a16:creationId xmlns:a16="http://schemas.microsoft.com/office/drawing/2014/main" id="{417FD6BE-DFB1-D0C1-ACF4-592A43011D5F}"/>
              </a:ext>
            </a:extLst>
          </p:cNvPr>
          <p:cNvSpPr>
            <a:spLocks noGrp="1"/>
          </p:cNvSpPr>
          <p:nvPr>
            <p:ph type="body" sz="half" idx="2"/>
          </p:nvPr>
        </p:nvSpPr>
        <p:spPr>
          <a:xfrm>
            <a:off x="457200" y="2926080"/>
            <a:ext cx="3200400" cy="3379124"/>
          </a:xfrm>
        </p:spPr>
        <p:txBody>
          <a:bodyPr>
            <a:normAutofit fontScale="92500" lnSpcReduction="10000"/>
          </a:bodyPr>
          <a:lstStyle/>
          <a:p>
            <a:r>
              <a:rPr lang="en-GB" sz="1200" dirty="0"/>
              <a:t>As previously, smaller LAs tend to have fewer cases; however, some LAs have a high proportion of SGOs/connected carers relative to their overall looked after children population (like Kent, Brighter Futures, Brighton and Hove, Portsmouth); whereas Oxfordshire, Milton Keynes feels lower as a proportion.  Some of this is to do with reporting, some LAs reported total SGOs, whereas others have only reported the number granted in last year. </a:t>
            </a:r>
          </a:p>
          <a:p>
            <a:r>
              <a:rPr lang="en-GB" sz="1200" b="1" dirty="0"/>
              <a:t>DISCUSSION QUESTIONS:</a:t>
            </a:r>
          </a:p>
          <a:p>
            <a:r>
              <a:rPr lang="en-GB" sz="1200" dirty="0"/>
              <a:t>What else is interesting in this data? For example, would you say some LAs have a culture/policy of greater support for kinship?</a:t>
            </a:r>
          </a:p>
          <a:p>
            <a:r>
              <a:rPr lang="en-GB" sz="1200" dirty="0"/>
              <a:t>Would it be helpful to more robustly benchmark (could do a percentage of total open SGOs against number of CLA and total connected carers)?</a:t>
            </a:r>
          </a:p>
          <a:p>
            <a:endParaRPr lang="en-GB" sz="1200" dirty="0"/>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3" name="Table 2">
            <a:extLst>
              <a:ext uri="{FF2B5EF4-FFF2-40B4-BE49-F238E27FC236}">
                <a16:creationId xmlns:a16="http://schemas.microsoft.com/office/drawing/2014/main" id="{958F18CF-1BE8-8607-5AAE-5154C6299D28}"/>
              </a:ext>
            </a:extLst>
          </p:cNvPr>
          <p:cNvGraphicFramePr>
            <a:graphicFrameLocks noGrp="1"/>
          </p:cNvGraphicFramePr>
          <p:nvPr>
            <p:extLst>
              <p:ext uri="{D42A27DB-BD31-4B8C-83A1-F6EECF244321}">
                <p14:modId xmlns:p14="http://schemas.microsoft.com/office/powerpoint/2010/main" val="3974100729"/>
              </p:ext>
            </p:extLst>
          </p:nvPr>
        </p:nvGraphicFramePr>
        <p:xfrm>
          <a:off x="4008408" y="33090"/>
          <a:ext cx="8108830" cy="6065996"/>
        </p:xfrm>
        <a:graphic>
          <a:graphicData uri="http://schemas.openxmlformats.org/drawingml/2006/table">
            <a:tbl>
              <a:tblPr firstRow="1" bandRow="1">
                <a:tableStyleId>{5C22544A-7EE6-4342-B048-85BDC9FD1C3A}</a:tableStyleId>
              </a:tblPr>
              <a:tblGrid>
                <a:gridCol w="649856">
                  <a:extLst>
                    <a:ext uri="{9D8B030D-6E8A-4147-A177-3AD203B41FA5}">
                      <a16:colId xmlns:a16="http://schemas.microsoft.com/office/drawing/2014/main" val="1560000807"/>
                    </a:ext>
                  </a:extLst>
                </a:gridCol>
                <a:gridCol w="753576">
                  <a:extLst>
                    <a:ext uri="{9D8B030D-6E8A-4147-A177-3AD203B41FA5}">
                      <a16:colId xmlns:a16="http://schemas.microsoft.com/office/drawing/2014/main" val="2119381090"/>
                    </a:ext>
                  </a:extLst>
                </a:gridCol>
                <a:gridCol w="1607725">
                  <a:extLst>
                    <a:ext uri="{9D8B030D-6E8A-4147-A177-3AD203B41FA5}">
                      <a16:colId xmlns:a16="http://schemas.microsoft.com/office/drawing/2014/main" val="400781963"/>
                    </a:ext>
                  </a:extLst>
                </a:gridCol>
                <a:gridCol w="903106">
                  <a:extLst>
                    <a:ext uri="{9D8B030D-6E8A-4147-A177-3AD203B41FA5}">
                      <a16:colId xmlns:a16="http://schemas.microsoft.com/office/drawing/2014/main" val="2468990755"/>
                    </a:ext>
                  </a:extLst>
                </a:gridCol>
                <a:gridCol w="1274596">
                  <a:extLst>
                    <a:ext uri="{9D8B030D-6E8A-4147-A177-3AD203B41FA5}">
                      <a16:colId xmlns:a16="http://schemas.microsoft.com/office/drawing/2014/main" val="1026630863"/>
                    </a:ext>
                  </a:extLst>
                </a:gridCol>
                <a:gridCol w="1762175">
                  <a:extLst>
                    <a:ext uri="{9D8B030D-6E8A-4147-A177-3AD203B41FA5}">
                      <a16:colId xmlns:a16="http://schemas.microsoft.com/office/drawing/2014/main" val="2704235938"/>
                    </a:ext>
                  </a:extLst>
                </a:gridCol>
                <a:gridCol w="601272">
                  <a:extLst>
                    <a:ext uri="{9D8B030D-6E8A-4147-A177-3AD203B41FA5}">
                      <a16:colId xmlns:a16="http://schemas.microsoft.com/office/drawing/2014/main" val="2443245017"/>
                    </a:ext>
                  </a:extLst>
                </a:gridCol>
                <a:gridCol w="556524">
                  <a:extLst>
                    <a:ext uri="{9D8B030D-6E8A-4147-A177-3AD203B41FA5}">
                      <a16:colId xmlns:a16="http://schemas.microsoft.com/office/drawing/2014/main" val="1916122829"/>
                    </a:ext>
                  </a:extLst>
                </a:gridCol>
              </a:tblGrid>
              <a:tr h="327749">
                <a:tc>
                  <a:txBody>
                    <a:bodyPr/>
                    <a:lstStyle/>
                    <a:p>
                      <a:pPr algn="l" fontAlgn="b"/>
                      <a:r>
                        <a:rPr lang="en-GB" sz="800" u="none" strike="noStrike">
                          <a:effectLst/>
                        </a:rPr>
                        <a:t> </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ctr"/>
                      <a:r>
                        <a:rPr lang="en-GB" sz="800" u="none" strike="noStrike">
                          <a:effectLst/>
                        </a:rPr>
                        <a:t>Family and friends/connected foster carers (carers/arrangements)</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dirty="0">
                          <a:effectLst/>
                        </a:rPr>
                        <a:t>Special guardianship orders  (carers/ arrangements)</a:t>
                      </a:r>
                      <a:endParaRPr lang="en-GB" sz="800" b="0" i="0" u="none" strike="noStrike" dirty="0">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Other kinship arrangements  (carers/arrangements)</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Family and friends/connected foster carers (no of children)</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Special guardianship orders  (no of children)</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Other kinship arrangements  (no of children)</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Total number of Looked after children</a:t>
                      </a:r>
                      <a:endParaRPr lang="en-GB" sz="800" b="0" i="0" u="none" strike="noStrike">
                        <a:solidFill>
                          <a:srgbClr val="532F6B"/>
                        </a:solidFill>
                        <a:effectLst/>
                        <a:latin typeface="Raleway" pitchFamily="2" charset="0"/>
                      </a:endParaRPr>
                    </a:p>
                  </a:txBody>
                  <a:tcPr marL="572" marR="572" marT="572" marB="0" anchor="ctr"/>
                </a:tc>
                <a:extLst>
                  <a:ext uri="{0D108BD9-81ED-4DB2-BD59-A6C34878D82A}">
                    <a16:rowId xmlns:a16="http://schemas.microsoft.com/office/drawing/2014/main" val="3543750197"/>
                  </a:ext>
                </a:extLst>
              </a:tr>
              <a:tr h="173421">
                <a:tc>
                  <a:txBody>
                    <a:bodyPr/>
                    <a:lstStyle/>
                    <a:p>
                      <a:pPr algn="l" fontAlgn="b"/>
                      <a:r>
                        <a:rPr lang="en-GB" sz="800" u="none" strike="noStrike">
                          <a:effectLst/>
                        </a:rPr>
                        <a:t>Medway</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ctr"/>
                      <a:r>
                        <a:rPr lang="en-GB" sz="800" u="none" strike="noStrike">
                          <a:effectLst/>
                        </a:rPr>
                        <a:t>13</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154 families </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Temporary Approvals – 10 families </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19</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dirty="0">
                          <a:effectLst/>
                        </a:rPr>
                        <a:t>220</a:t>
                      </a:r>
                      <a:endParaRPr lang="en-GB" sz="800" b="0" i="0" u="none" strike="noStrike" dirty="0">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13</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No response</a:t>
                      </a:r>
                      <a:endParaRPr lang="en-GB" sz="800" b="0" i="0" u="none" strike="noStrike">
                        <a:solidFill>
                          <a:srgbClr val="532F6B"/>
                        </a:solidFill>
                        <a:effectLst/>
                        <a:latin typeface="Raleway" pitchFamily="2" charset="0"/>
                      </a:endParaRPr>
                    </a:p>
                  </a:txBody>
                  <a:tcPr marL="572" marR="572" marT="572" marB="0" anchor="ctr"/>
                </a:tc>
                <a:extLst>
                  <a:ext uri="{0D108BD9-81ED-4DB2-BD59-A6C34878D82A}">
                    <a16:rowId xmlns:a16="http://schemas.microsoft.com/office/drawing/2014/main" val="2792605782"/>
                  </a:ext>
                </a:extLst>
              </a:tr>
              <a:tr h="173421">
                <a:tc>
                  <a:txBody>
                    <a:bodyPr/>
                    <a:lstStyle/>
                    <a:p>
                      <a:pPr algn="l" fontAlgn="b"/>
                      <a:r>
                        <a:rPr lang="en-GB" sz="800" u="none" strike="noStrike">
                          <a:effectLst/>
                        </a:rPr>
                        <a:t>Bracknell Forest</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ctr"/>
                      <a:r>
                        <a:rPr lang="en-GB" sz="800" u="none" strike="noStrike">
                          <a:effectLst/>
                        </a:rPr>
                        <a:t>14 fostering households</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60 (households)</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b"/>
                      <a:r>
                        <a:rPr lang="en-GB" sz="800" u="none" strike="noStrike">
                          <a:effectLst/>
                        </a:rPr>
                        <a:t>na</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ctr"/>
                      <a:r>
                        <a:rPr lang="en-GB" sz="800" u="none" strike="noStrike">
                          <a:effectLst/>
                        </a:rPr>
                        <a:t>23</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72</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0</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157</a:t>
                      </a:r>
                      <a:endParaRPr lang="en-GB" sz="800" b="0" i="0" u="none" strike="noStrike">
                        <a:solidFill>
                          <a:srgbClr val="532F6B"/>
                        </a:solidFill>
                        <a:effectLst/>
                        <a:latin typeface="Raleway" pitchFamily="2" charset="0"/>
                      </a:endParaRPr>
                    </a:p>
                  </a:txBody>
                  <a:tcPr marL="572" marR="572" marT="572" marB="0" anchor="ctr"/>
                </a:tc>
                <a:extLst>
                  <a:ext uri="{0D108BD9-81ED-4DB2-BD59-A6C34878D82A}">
                    <a16:rowId xmlns:a16="http://schemas.microsoft.com/office/drawing/2014/main" val="2976543242"/>
                  </a:ext>
                </a:extLst>
              </a:tr>
              <a:tr h="173421">
                <a:tc>
                  <a:txBody>
                    <a:bodyPr/>
                    <a:lstStyle/>
                    <a:p>
                      <a:pPr algn="l" fontAlgn="b"/>
                      <a:r>
                        <a:rPr lang="en-GB" sz="800" u="none" strike="noStrike">
                          <a:effectLst/>
                        </a:rPr>
                        <a:t>Brighter Futures</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ctr"/>
                      <a:r>
                        <a:rPr lang="en-GB" sz="800" u="none" strike="noStrike" dirty="0">
                          <a:effectLst/>
                        </a:rPr>
                        <a:t>11 placements 16 carers</a:t>
                      </a:r>
                      <a:endParaRPr lang="en-GB" sz="800" b="0" i="0" u="none" strike="noStrike" dirty="0">
                        <a:solidFill>
                          <a:srgbClr val="532F6B"/>
                        </a:solidFill>
                        <a:effectLst/>
                        <a:latin typeface="Raleway" pitchFamily="2" charset="0"/>
                      </a:endParaRPr>
                    </a:p>
                  </a:txBody>
                  <a:tcPr marL="572" marR="572" marT="572" marB="0" anchor="ctr"/>
                </a:tc>
                <a:tc>
                  <a:txBody>
                    <a:bodyPr/>
                    <a:lstStyle/>
                    <a:p>
                      <a:pPr algn="l" fontAlgn="ctr"/>
                      <a:r>
                        <a:rPr lang="en-GB" sz="800" u="none" strike="noStrike" dirty="0">
                          <a:effectLst/>
                        </a:rPr>
                        <a:t>138</a:t>
                      </a:r>
                      <a:endParaRPr lang="en-GB" sz="800" b="0" i="0" u="none" strike="noStrike" dirty="0">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one</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18</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182</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3</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b"/>
                      <a:r>
                        <a:rPr lang="en-GB" sz="800" u="none" strike="noStrike">
                          <a:effectLst/>
                        </a:rPr>
                        <a:t>250</a:t>
                      </a:r>
                      <a:endParaRPr lang="en-GB" sz="800" b="0" i="0" u="none" strike="noStrike">
                        <a:solidFill>
                          <a:srgbClr val="000000"/>
                        </a:solidFill>
                        <a:effectLst/>
                        <a:latin typeface="Raleway" pitchFamily="2" charset="0"/>
                      </a:endParaRPr>
                    </a:p>
                  </a:txBody>
                  <a:tcPr marL="572" marR="572" marT="572" marB="0" anchor="b"/>
                </a:tc>
                <a:extLst>
                  <a:ext uri="{0D108BD9-81ED-4DB2-BD59-A6C34878D82A}">
                    <a16:rowId xmlns:a16="http://schemas.microsoft.com/office/drawing/2014/main" val="2551190333"/>
                  </a:ext>
                </a:extLst>
              </a:tr>
              <a:tr h="96256">
                <a:tc>
                  <a:txBody>
                    <a:bodyPr/>
                    <a:lstStyle/>
                    <a:p>
                      <a:pPr algn="l" fontAlgn="b"/>
                      <a:r>
                        <a:rPr lang="en-GB" sz="800" u="none" strike="noStrike">
                          <a:effectLst/>
                        </a:rPr>
                        <a:t>Southampton</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ctr"/>
                      <a:r>
                        <a:rPr lang="en-GB" sz="800" u="none" strike="noStrike" baseline="-25000" dirty="0">
                          <a:effectLst/>
                        </a:rPr>
                        <a:t>43</a:t>
                      </a:r>
                      <a:endParaRPr lang="en-GB" sz="800" b="0" i="0" u="none" strike="noStrike" dirty="0">
                        <a:solidFill>
                          <a:srgbClr val="000000"/>
                        </a:solidFill>
                        <a:effectLst/>
                        <a:latin typeface="Raleway" pitchFamily="2" charset="0"/>
                      </a:endParaRPr>
                    </a:p>
                  </a:txBody>
                  <a:tcPr marL="572" marR="572" marT="572" marB="0" anchor="ctr"/>
                </a:tc>
                <a:tc>
                  <a:txBody>
                    <a:bodyPr/>
                    <a:lstStyle/>
                    <a:p>
                      <a:pPr algn="l" fontAlgn="ctr"/>
                      <a:r>
                        <a:rPr lang="en-GB" sz="800" u="none" strike="noStrike">
                          <a:effectLst/>
                        </a:rPr>
                        <a:t>175 approx</a:t>
                      </a:r>
                      <a:endParaRPr lang="en-GB" sz="800" b="0" i="0" u="none" strike="noStrike">
                        <a:solidFill>
                          <a:srgbClr val="000000"/>
                        </a:solidFill>
                        <a:effectLst/>
                        <a:latin typeface="Raleway" pitchFamily="2" charset="0"/>
                      </a:endParaRPr>
                    </a:p>
                  </a:txBody>
                  <a:tcPr marL="572" marR="572" marT="572" marB="0" anchor="ctr"/>
                </a:tc>
                <a:tc>
                  <a:txBody>
                    <a:bodyPr/>
                    <a:lstStyle/>
                    <a:p>
                      <a:pPr algn="l" fontAlgn="ctr"/>
                      <a:r>
                        <a:rPr lang="en-GB" sz="800" u="none" strike="noStrike">
                          <a:effectLst/>
                        </a:rPr>
                        <a:t>na</a:t>
                      </a:r>
                      <a:endParaRPr lang="en-GB" sz="800" b="0" i="0" u="none" strike="noStrike">
                        <a:solidFill>
                          <a:srgbClr val="000000"/>
                        </a:solidFill>
                        <a:effectLst/>
                        <a:latin typeface="Raleway" pitchFamily="2" charset="0"/>
                      </a:endParaRPr>
                    </a:p>
                  </a:txBody>
                  <a:tcPr marL="572" marR="572" marT="572" marB="0" anchor="ctr"/>
                </a:tc>
                <a:tc>
                  <a:txBody>
                    <a:bodyPr/>
                    <a:lstStyle/>
                    <a:p>
                      <a:pPr algn="l" fontAlgn="ctr"/>
                      <a:r>
                        <a:rPr lang="en-GB" sz="800" u="none" strike="noStrike">
                          <a:effectLst/>
                        </a:rPr>
                        <a:t>60</a:t>
                      </a:r>
                      <a:endParaRPr lang="en-GB" sz="800" b="0" i="0" u="none" strike="noStrike">
                        <a:solidFill>
                          <a:srgbClr val="000000"/>
                        </a:solidFill>
                        <a:effectLst/>
                        <a:latin typeface="Raleway" pitchFamily="2" charset="0"/>
                      </a:endParaRPr>
                    </a:p>
                  </a:txBody>
                  <a:tcPr marL="572" marR="572" marT="572" marB="0" anchor="ctr"/>
                </a:tc>
                <a:tc>
                  <a:txBody>
                    <a:bodyPr/>
                    <a:lstStyle/>
                    <a:p>
                      <a:pPr algn="l" fontAlgn="ctr"/>
                      <a:r>
                        <a:rPr lang="en-GB" sz="800" u="none" strike="noStrike">
                          <a:effectLst/>
                        </a:rPr>
                        <a:t>294</a:t>
                      </a:r>
                      <a:endParaRPr lang="en-GB" sz="800" b="0" i="0" u="none" strike="noStrike">
                        <a:solidFill>
                          <a:srgbClr val="000000"/>
                        </a:solidFill>
                        <a:effectLst/>
                        <a:latin typeface="Raleway" pitchFamily="2" charset="0"/>
                      </a:endParaRPr>
                    </a:p>
                  </a:txBody>
                  <a:tcPr marL="572" marR="572" marT="572" marB="0" anchor="ctr"/>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500</a:t>
                      </a:r>
                      <a:endParaRPr lang="en-GB" sz="800" b="0" i="0" u="none" strike="noStrike">
                        <a:solidFill>
                          <a:srgbClr val="000000"/>
                        </a:solidFill>
                        <a:effectLst/>
                        <a:latin typeface="Raleway" pitchFamily="2" charset="0"/>
                      </a:endParaRPr>
                    </a:p>
                  </a:txBody>
                  <a:tcPr marL="572" marR="572" marT="572" marB="0" anchor="b"/>
                </a:tc>
                <a:extLst>
                  <a:ext uri="{0D108BD9-81ED-4DB2-BD59-A6C34878D82A}">
                    <a16:rowId xmlns:a16="http://schemas.microsoft.com/office/drawing/2014/main" val="3121958489"/>
                  </a:ext>
                </a:extLst>
              </a:tr>
              <a:tr h="173421">
                <a:tc>
                  <a:txBody>
                    <a:bodyPr/>
                    <a:lstStyle/>
                    <a:p>
                      <a:pPr algn="l" fontAlgn="b"/>
                      <a:r>
                        <a:rPr lang="en-GB" sz="800" u="none" strike="noStrike">
                          <a:effectLst/>
                        </a:rPr>
                        <a:t>Brighton and Hove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ctr"/>
                      <a:r>
                        <a:rPr lang="en-GB" sz="800" u="none" strike="noStrike">
                          <a:effectLst/>
                        </a:rPr>
                        <a:t>26 [16 fully approved. 5 Reg 24/25]</a:t>
                      </a:r>
                      <a:endParaRPr lang="en-GB" sz="800" b="0" i="0" u="none" strike="noStrike">
                        <a:solidFill>
                          <a:srgbClr val="000000"/>
                        </a:solidFill>
                        <a:effectLst/>
                        <a:latin typeface="Raleway" pitchFamily="2" charset="0"/>
                      </a:endParaRPr>
                    </a:p>
                  </a:txBody>
                  <a:tcPr marL="572" marR="572" marT="572" marB="0" anchor="ctr"/>
                </a:tc>
                <a:tc>
                  <a:txBody>
                    <a:bodyPr/>
                    <a:lstStyle/>
                    <a:p>
                      <a:pPr algn="l" fontAlgn="ctr"/>
                      <a:r>
                        <a:rPr lang="en-GB" sz="800" u="none" strike="noStrike" dirty="0">
                          <a:effectLst/>
                        </a:rPr>
                        <a:t>233</a:t>
                      </a:r>
                      <a:endParaRPr lang="en-GB" sz="800" b="0" i="0" u="none" strike="noStrike" dirty="0">
                        <a:solidFill>
                          <a:srgbClr val="000000"/>
                        </a:solidFill>
                        <a:effectLst/>
                        <a:latin typeface="Raleway" pitchFamily="2" charset="0"/>
                      </a:endParaRPr>
                    </a:p>
                  </a:txBody>
                  <a:tcPr marL="572" marR="572" marT="572" marB="0" anchor="ctr"/>
                </a:tc>
                <a:tc>
                  <a:txBody>
                    <a:bodyPr/>
                    <a:lstStyle/>
                    <a:p>
                      <a:pPr algn="l" fontAlgn="ctr"/>
                      <a:r>
                        <a:rPr lang="en-GB" sz="800" u="none" strike="noStrike">
                          <a:effectLst/>
                        </a:rPr>
                        <a:t>5 unregulated kinship foster carers</a:t>
                      </a:r>
                      <a:endParaRPr lang="en-GB" sz="800" b="0" i="0" u="none" strike="noStrike">
                        <a:solidFill>
                          <a:srgbClr val="000000"/>
                        </a:solidFill>
                        <a:effectLst/>
                        <a:latin typeface="Raleway" pitchFamily="2" charset="0"/>
                      </a:endParaRPr>
                    </a:p>
                  </a:txBody>
                  <a:tcPr marL="572" marR="572" marT="572" marB="0" anchor="ctr"/>
                </a:tc>
                <a:tc>
                  <a:txBody>
                    <a:bodyPr/>
                    <a:lstStyle/>
                    <a:p>
                      <a:pPr algn="l" fontAlgn="ctr"/>
                      <a:r>
                        <a:rPr lang="en-GB" sz="800" u="none" strike="noStrike">
                          <a:effectLst/>
                        </a:rPr>
                        <a:t>31</a:t>
                      </a:r>
                      <a:endParaRPr lang="en-GB" sz="800" b="0" i="0" u="none" strike="noStrike">
                        <a:solidFill>
                          <a:srgbClr val="000000"/>
                        </a:solidFill>
                        <a:effectLst/>
                        <a:latin typeface="Raleway" pitchFamily="2" charset="0"/>
                      </a:endParaRPr>
                    </a:p>
                  </a:txBody>
                  <a:tcPr marL="572" marR="572" marT="572" marB="0" anchor="ctr"/>
                </a:tc>
                <a:tc>
                  <a:txBody>
                    <a:bodyPr/>
                    <a:lstStyle/>
                    <a:p>
                      <a:pPr algn="l" fontAlgn="ctr"/>
                      <a:r>
                        <a:rPr lang="en-GB" sz="800" u="none" strike="noStrike">
                          <a:effectLst/>
                        </a:rPr>
                        <a:t>285</a:t>
                      </a:r>
                      <a:endParaRPr lang="en-GB" sz="800" b="0" i="0" u="none" strike="noStrike">
                        <a:solidFill>
                          <a:srgbClr val="000000"/>
                        </a:solidFill>
                        <a:effectLst/>
                        <a:latin typeface="Raleway" pitchFamily="2" charset="0"/>
                      </a:endParaRPr>
                    </a:p>
                  </a:txBody>
                  <a:tcPr marL="572" marR="572" marT="572" marB="0" anchor="ctr"/>
                </a:tc>
                <a:tc>
                  <a:txBody>
                    <a:bodyPr/>
                    <a:lstStyle/>
                    <a:p>
                      <a:pPr algn="l" fontAlgn="ctr"/>
                      <a:r>
                        <a:rPr lang="en-GB" sz="800" u="none" strike="noStrike">
                          <a:effectLst/>
                        </a:rPr>
                        <a:t>6</a:t>
                      </a:r>
                      <a:endParaRPr lang="en-GB" sz="800" b="0" i="0" u="none" strike="noStrike">
                        <a:solidFill>
                          <a:srgbClr val="000000"/>
                        </a:solidFill>
                        <a:effectLst/>
                        <a:latin typeface="Raleway" pitchFamily="2" charset="0"/>
                      </a:endParaRPr>
                    </a:p>
                  </a:txBody>
                  <a:tcPr marL="572" marR="572" marT="572" marB="0" anchor="ctr"/>
                </a:tc>
                <a:tc>
                  <a:txBody>
                    <a:bodyPr/>
                    <a:lstStyle/>
                    <a:p>
                      <a:pPr algn="l" fontAlgn="ctr"/>
                      <a:r>
                        <a:rPr lang="en-GB" sz="800" u="none" strike="noStrike">
                          <a:effectLst/>
                        </a:rPr>
                        <a:t>316</a:t>
                      </a:r>
                      <a:endParaRPr lang="en-GB" sz="800" b="0" i="0" u="none" strike="noStrike">
                        <a:solidFill>
                          <a:srgbClr val="000000"/>
                        </a:solidFill>
                        <a:effectLst/>
                        <a:latin typeface="Raleway" pitchFamily="2" charset="0"/>
                      </a:endParaRPr>
                    </a:p>
                  </a:txBody>
                  <a:tcPr marL="572" marR="572" marT="572" marB="0" anchor="ctr"/>
                </a:tc>
                <a:extLst>
                  <a:ext uri="{0D108BD9-81ED-4DB2-BD59-A6C34878D82A}">
                    <a16:rowId xmlns:a16="http://schemas.microsoft.com/office/drawing/2014/main" val="1485251558"/>
                  </a:ext>
                </a:extLst>
              </a:tr>
              <a:tr h="482078">
                <a:tc>
                  <a:txBody>
                    <a:bodyPr/>
                    <a:lstStyle/>
                    <a:p>
                      <a:pPr algn="l" fontAlgn="b"/>
                      <a:r>
                        <a:rPr lang="en-GB" sz="800" u="none" strike="noStrike">
                          <a:effectLst/>
                        </a:rPr>
                        <a:t>Oxfordshire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dirty="0">
                          <a:effectLst/>
                        </a:rPr>
                        <a:t>94 connected persons foster carer households (March 2023)</a:t>
                      </a:r>
                      <a:endParaRPr lang="en-GB" sz="800" b="0" i="0" u="none" strike="noStrike" dirty="0">
                        <a:solidFill>
                          <a:srgbClr val="000000"/>
                        </a:solidFill>
                        <a:effectLst/>
                        <a:latin typeface="Raleway" pitchFamily="2" charset="0"/>
                      </a:endParaRPr>
                    </a:p>
                  </a:txBody>
                  <a:tcPr marL="572" marR="572" marT="572" marB="0" anchor="b"/>
                </a:tc>
                <a:tc>
                  <a:txBody>
                    <a:bodyPr/>
                    <a:lstStyle/>
                    <a:p>
                      <a:pPr algn="l" fontAlgn="b"/>
                      <a:r>
                        <a:rPr lang="en-GB" sz="800" u="none" strike="noStrike" dirty="0">
                          <a:effectLst/>
                        </a:rPr>
                        <a:t>No response</a:t>
                      </a:r>
                      <a:endParaRPr lang="en-GB" sz="800" b="0" i="0" u="none" strike="noStrike" dirty="0">
                        <a:solidFill>
                          <a:srgbClr val="000000"/>
                        </a:solidFill>
                        <a:effectLst/>
                        <a:latin typeface="Raleway" pitchFamily="2" charset="0"/>
                      </a:endParaRPr>
                    </a:p>
                  </a:txBody>
                  <a:tcPr marL="572" marR="572" marT="572" marB="0" anchor="b"/>
                </a:tc>
                <a:tc>
                  <a:txBody>
                    <a:bodyPr/>
                    <a:lstStyle/>
                    <a:p>
                      <a:pPr algn="l" fontAlgn="b"/>
                      <a:r>
                        <a:rPr lang="en-GB" sz="800" u="none" strike="noStrike" dirty="0">
                          <a:effectLst/>
                        </a:rPr>
                        <a:t>No response</a:t>
                      </a:r>
                      <a:endParaRPr lang="en-GB" sz="800" b="0" i="0" u="none" strike="noStrike" dirty="0">
                        <a:solidFill>
                          <a:srgbClr val="000000"/>
                        </a:solidFill>
                        <a:effectLst/>
                        <a:latin typeface="Raleway" pitchFamily="2" charset="0"/>
                      </a:endParaRPr>
                    </a:p>
                  </a:txBody>
                  <a:tcPr marL="572" marR="572" marT="572" marB="0" anchor="b"/>
                </a:tc>
                <a:tc>
                  <a:txBody>
                    <a:bodyPr/>
                    <a:lstStyle/>
                    <a:p>
                      <a:pPr algn="l" fontAlgn="b"/>
                      <a:r>
                        <a:rPr lang="en-GB" sz="800" u="none" strike="noStrike" dirty="0">
                          <a:effectLst/>
                        </a:rPr>
                        <a:t>Fully approved placements = 120 </a:t>
                      </a:r>
                      <a:br>
                        <a:rPr lang="en-GB" sz="800" u="none" strike="noStrike" dirty="0">
                          <a:effectLst/>
                        </a:rPr>
                      </a:br>
                      <a:r>
                        <a:rPr lang="en-GB" sz="800" u="none" strike="noStrike" dirty="0">
                          <a:effectLst/>
                        </a:rPr>
                        <a:t>Estimated number including those placed under reg 24 = 160</a:t>
                      </a:r>
                      <a:br>
                        <a:rPr lang="en-GB" sz="800" u="none" strike="noStrike" dirty="0">
                          <a:effectLst/>
                        </a:rPr>
                      </a:br>
                      <a:r>
                        <a:rPr lang="en-GB" sz="800" u="none" strike="noStrike" dirty="0">
                          <a:effectLst/>
                        </a:rPr>
                        <a:t>(March 2023)</a:t>
                      </a:r>
                      <a:endParaRPr lang="en-GB" sz="800" b="0" i="0" u="none" strike="noStrike" dirty="0">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2022-2023 stats: </a:t>
                      </a:r>
                      <a:br>
                        <a:rPr lang="en-GB" sz="800" u="none" strike="noStrike">
                          <a:effectLst/>
                        </a:rPr>
                      </a:br>
                      <a:r>
                        <a:rPr lang="en-GB" sz="800" u="none" strike="noStrike">
                          <a:effectLst/>
                        </a:rPr>
                        <a:t>39 SGO’s issued as outcome of care proceedings</a:t>
                      </a:r>
                      <a:br>
                        <a:rPr lang="en-GB" sz="800" u="none" strike="noStrike">
                          <a:effectLst/>
                        </a:rPr>
                      </a:br>
                      <a:r>
                        <a:rPr lang="en-GB" sz="800" u="none" strike="noStrike">
                          <a:effectLst/>
                        </a:rPr>
                        <a:t>This figure does not include private SGO applications or children on FCO moving to SGO</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extLst>
                  <a:ext uri="{0D108BD9-81ED-4DB2-BD59-A6C34878D82A}">
                    <a16:rowId xmlns:a16="http://schemas.microsoft.com/office/drawing/2014/main" val="4121996838"/>
                  </a:ext>
                </a:extLst>
              </a:tr>
              <a:tr h="173421">
                <a:tc>
                  <a:txBody>
                    <a:bodyPr/>
                    <a:lstStyle/>
                    <a:p>
                      <a:pPr algn="l" fontAlgn="b"/>
                      <a:r>
                        <a:rPr lang="en-GB" sz="800" u="none" strike="noStrike">
                          <a:effectLst/>
                        </a:rPr>
                        <a:t>Slough</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ctr"/>
                      <a:r>
                        <a:rPr lang="en-GB" sz="800" u="none" strike="noStrike">
                          <a:effectLst/>
                        </a:rPr>
                        <a:t>32 households (55 carers)</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9 households</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1 household (2 carers)</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44</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13</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2</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No response</a:t>
                      </a:r>
                      <a:endParaRPr lang="en-GB" sz="800" b="0" i="0" u="none" strike="noStrike">
                        <a:solidFill>
                          <a:srgbClr val="532F6B"/>
                        </a:solidFill>
                        <a:effectLst/>
                        <a:latin typeface="Raleway" pitchFamily="2" charset="0"/>
                      </a:endParaRPr>
                    </a:p>
                  </a:txBody>
                  <a:tcPr marL="572" marR="572" marT="572" marB="0" anchor="ctr"/>
                </a:tc>
                <a:extLst>
                  <a:ext uri="{0D108BD9-81ED-4DB2-BD59-A6C34878D82A}">
                    <a16:rowId xmlns:a16="http://schemas.microsoft.com/office/drawing/2014/main" val="663843980"/>
                  </a:ext>
                </a:extLst>
              </a:tr>
              <a:tr h="96256">
                <a:tc>
                  <a:txBody>
                    <a:bodyPr/>
                    <a:lstStyle/>
                    <a:p>
                      <a:pPr algn="l" fontAlgn="b"/>
                      <a:r>
                        <a:rPr lang="en-GB" sz="800" u="none" strike="noStrike">
                          <a:effectLst/>
                        </a:rPr>
                        <a:t>Hampshire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122</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847</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extLst>
                  <a:ext uri="{0D108BD9-81ED-4DB2-BD59-A6C34878D82A}">
                    <a16:rowId xmlns:a16="http://schemas.microsoft.com/office/drawing/2014/main" val="3679961313"/>
                  </a:ext>
                </a:extLst>
              </a:tr>
              <a:tr h="404913">
                <a:tc>
                  <a:txBody>
                    <a:bodyPr/>
                    <a:lstStyle/>
                    <a:p>
                      <a:pPr algn="l" fontAlgn="b"/>
                      <a:r>
                        <a:rPr lang="en-GB" sz="800" u="none" strike="noStrike">
                          <a:effectLst/>
                        </a:rPr>
                        <a:t>Isle of Wight</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58 carers</a:t>
                      </a:r>
                      <a:br>
                        <a:rPr lang="en-GB" sz="800" u="none" strike="noStrike">
                          <a:effectLst/>
                        </a:rPr>
                      </a:br>
                      <a:r>
                        <a:rPr lang="en-GB" sz="800" u="none" strike="noStrike">
                          <a:effectLst/>
                        </a:rPr>
                        <a:t>35 Households</a:t>
                      </a:r>
                      <a:br>
                        <a:rPr lang="en-GB" sz="800" u="none" strike="noStrike">
                          <a:effectLst/>
                        </a:rPr>
                      </a:br>
                      <a:br>
                        <a:rPr lang="en-GB" sz="800" u="none" strike="noStrike">
                          <a:effectLst/>
                        </a:rPr>
                      </a:br>
                      <a:br>
                        <a:rPr lang="en-GB" sz="800" u="none" strike="noStrike">
                          <a:effectLst/>
                        </a:rPr>
                      </a:b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SGO granted within the year:</a:t>
                      </a:r>
                      <a:br>
                        <a:rPr lang="en-GB" sz="800" u="none" strike="noStrike">
                          <a:effectLst/>
                        </a:rPr>
                      </a:br>
                      <a:r>
                        <a:rPr lang="en-GB" sz="800" u="none" strike="noStrike">
                          <a:effectLst/>
                        </a:rPr>
                        <a:t> 7 households</a:t>
                      </a:r>
                      <a:br>
                        <a:rPr lang="en-GB" sz="800" u="none" strike="noStrike">
                          <a:effectLst/>
                        </a:rPr>
                      </a:br>
                      <a:r>
                        <a:rPr lang="en-GB" sz="800" u="none" strike="noStrike">
                          <a:effectLst/>
                        </a:rPr>
                        <a:t>12  new SG’s.</a:t>
                      </a:r>
                      <a:br>
                        <a:rPr lang="en-GB" sz="800" u="none" strike="noStrike">
                          <a:effectLst/>
                        </a:rPr>
                      </a:br>
                      <a:r>
                        <a:rPr lang="en-GB" sz="800" u="none" strike="noStrike">
                          <a:effectLst/>
                        </a:rPr>
                        <a:t>13 Post SGO households 24 SG’s</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1 unregulated placement with grandparents</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50 children</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8 children (new)</a:t>
                      </a:r>
                      <a:br>
                        <a:rPr lang="en-GB" sz="800" u="none" strike="noStrike">
                          <a:effectLst/>
                        </a:rPr>
                      </a:br>
                      <a:br>
                        <a:rPr lang="en-GB" sz="800" u="none" strike="noStrike">
                          <a:effectLst/>
                        </a:rPr>
                      </a:br>
                      <a:r>
                        <a:rPr lang="en-GB" sz="800" u="none" strike="noStrike">
                          <a:effectLst/>
                        </a:rPr>
                        <a:t>13 children (SG support)</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1 child</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extLst>
                  <a:ext uri="{0D108BD9-81ED-4DB2-BD59-A6C34878D82A}">
                    <a16:rowId xmlns:a16="http://schemas.microsoft.com/office/drawing/2014/main" val="1831769756"/>
                  </a:ext>
                </a:extLst>
              </a:tr>
              <a:tr h="96256">
                <a:tc>
                  <a:txBody>
                    <a:bodyPr/>
                    <a:lstStyle/>
                    <a:p>
                      <a:pPr algn="l" fontAlgn="b"/>
                      <a:r>
                        <a:rPr lang="en-GB" sz="800" u="none" strike="noStrike">
                          <a:effectLst/>
                        </a:rPr>
                        <a:t>Bucks</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ctr"/>
                      <a:r>
                        <a:rPr lang="en-GB" sz="800" u="none" strike="noStrike">
                          <a:effectLst/>
                        </a:rPr>
                        <a:t>23 households</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19 granted in 2022/23</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b"/>
                      <a:r>
                        <a:rPr lang="en-GB" sz="800" u="none" strike="noStrike">
                          <a:effectLst/>
                        </a:rPr>
                        <a:t>None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ctr"/>
                      <a:r>
                        <a:rPr lang="en-GB" sz="800" u="none" strike="noStrike">
                          <a:effectLst/>
                        </a:rPr>
                        <a:t>36 children</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19</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b"/>
                      <a:r>
                        <a:rPr lang="en-GB" sz="800" u="none" strike="noStrike">
                          <a:effectLst/>
                        </a:rPr>
                        <a:t>None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ctr"/>
                      <a:r>
                        <a:rPr lang="en-GB" sz="800" u="none" strike="noStrike">
                          <a:effectLst/>
                        </a:rPr>
                        <a:t>528</a:t>
                      </a:r>
                      <a:endParaRPr lang="en-GB" sz="800" b="0" i="0" u="none" strike="noStrike">
                        <a:solidFill>
                          <a:srgbClr val="532F6B"/>
                        </a:solidFill>
                        <a:effectLst/>
                        <a:latin typeface="Raleway" pitchFamily="2" charset="0"/>
                      </a:endParaRPr>
                    </a:p>
                  </a:txBody>
                  <a:tcPr marL="572" marR="572" marT="572" marB="0" anchor="ctr"/>
                </a:tc>
                <a:extLst>
                  <a:ext uri="{0D108BD9-81ED-4DB2-BD59-A6C34878D82A}">
                    <a16:rowId xmlns:a16="http://schemas.microsoft.com/office/drawing/2014/main" val="1790308606"/>
                  </a:ext>
                </a:extLst>
              </a:tr>
              <a:tr h="96256">
                <a:tc>
                  <a:txBody>
                    <a:bodyPr/>
                    <a:lstStyle/>
                    <a:p>
                      <a:pPr algn="l" fontAlgn="b"/>
                      <a:r>
                        <a:rPr lang="en-GB" sz="800" u="none" strike="noStrike">
                          <a:effectLst/>
                        </a:rPr>
                        <a:t>Milton Keynes</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ctr"/>
                      <a:r>
                        <a:rPr lang="en-GB" sz="800" u="none" strike="noStrike">
                          <a:effectLst/>
                        </a:rPr>
                        <a:t>36 – current </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ctr"/>
                      <a:r>
                        <a:rPr lang="en-GB" sz="800" u="none" strike="noStrike">
                          <a:effectLst/>
                        </a:rPr>
                        <a:t>25 Orders granted March 2023 </a:t>
                      </a:r>
                      <a:endParaRPr lang="en-GB" sz="800" b="0" i="0" u="none" strike="noStrike">
                        <a:solidFill>
                          <a:srgbClr val="532F6B"/>
                        </a:solidFill>
                        <a:effectLst/>
                        <a:latin typeface="Raleway" pitchFamily="2" charset="0"/>
                      </a:endParaRPr>
                    </a:p>
                  </a:txBody>
                  <a:tcPr marL="572" marR="572" marT="572" marB="0" anchor="ctr"/>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56 - current</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364</a:t>
                      </a:r>
                      <a:endParaRPr lang="en-GB" sz="800" b="0" i="0" u="none" strike="noStrike">
                        <a:solidFill>
                          <a:srgbClr val="000000"/>
                        </a:solidFill>
                        <a:effectLst/>
                        <a:latin typeface="Raleway" pitchFamily="2" charset="0"/>
                      </a:endParaRPr>
                    </a:p>
                  </a:txBody>
                  <a:tcPr marL="572" marR="572" marT="572" marB="0" anchor="b"/>
                </a:tc>
                <a:extLst>
                  <a:ext uri="{0D108BD9-81ED-4DB2-BD59-A6C34878D82A}">
                    <a16:rowId xmlns:a16="http://schemas.microsoft.com/office/drawing/2014/main" val="388636625"/>
                  </a:ext>
                </a:extLst>
              </a:tr>
              <a:tr h="404913">
                <a:tc>
                  <a:txBody>
                    <a:bodyPr/>
                    <a:lstStyle/>
                    <a:p>
                      <a:pPr algn="l" fontAlgn="b"/>
                      <a:r>
                        <a:rPr lang="en-GB" sz="800" u="none" strike="noStrike" dirty="0">
                          <a:effectLst/>
                        </a:rPr>
                        <a:t>Kent</a:t>
                      </a:r>
                      <a:endParaRPr lang="en-GB" sz="800" b="0" i="0" u="none" strike="noStrike" dirty="0">
                        <a:solidFill>
                          <a:srgbClr val="000000"/>
                        </a:solidFill>
                        <a:effectLst/>
                        <a:latin typeface="Raleway" pitchFamily="2" charset="0"/>
                      </a:endParaRPr>
                    </a:p>
                  </a:txBody>
                  <a:tcPr marL="572" marR="572" marT="572" marB="0" anchor="b"/>
                </a:tc>
                <a:tc>
                  <a:txBody>
                    <a:bodyPr/>
                    <a:lstStyle/>
                    <a:p>
                      <a:pPr algn="l" fontAlgn="b"/>
                      <a:r>
                        <a:rPr lang="en-GB" sz="800" u="none" strike="noStrike" dirty="0">
                          <a:effectLst/>
                        </a:rPr>
                        <a:t>As of 24th May 2023: </a:t>
                      </a:r>
                      <a:br>
                        <a:rPr lang="en-GB" sz="800" u="none" strike="noStrike" dirty="0">
                          <a:effectLst/>
                        </a:rPr>
                      </a:br>
                      <a:r>
                        <a:rPr lang="en-GB" sz="800" u="none" strike="noStrike" dirty="0">
                          <a:effectLst/>
                        </a:rPr>
                        <a:t>50 full approvals </a:t>
                      </a:r>
                      <a:br>
                        <a:rPr lang="en-GB" sz="800" u="none" strike="noStrike" dirty="0">
                          <a:effectLst/>
                        </a:rPr>
                      </a:br>
                      <a:r>
                        <a:rPr lang="en-GB" sz="800" u="none" strike="noStrike" dirty="0">
                          <a:effectLst/>
                        </a:rPr>
                        <a:t>35 temporary approvals </a:t>
                      </a:r>
                      <a:endParaRPr lang="en-GB" sz="800" b="0" i="0" u="none" strike="noStrike" dirty="0">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As of 24th May 2023:</a:t>
                      </a:r>
                      <a:br>
                        <a:rPr lang="en-GB" sz="800" u="none" strike="noStrike">
                          <a:effectLst/>
                        </a:rPr>
                      </a:br>
                      <a:r>
                        <a:rPr lang="en-GB" sz="800" u="none" strike="noStrike">
                          <a:effectLst/>
                        </a:rPr>
                        <a:t>905 TOTAL SGO carer’s open to the SGO allowance team for financial support</a:t>
                      </a:r>
                      <a:br>
                        <a:rPr lang="en-GB" sz="800" u="none" strike="noStrike">
                          <a:effectLst/>
                        </a:rPr>
                      </a:br>
                      <a:r>
                        <a:rPr lang="en-GB" sz="800" u="none" strike="noStrike">
                          <a:effectLst/>
                        </a:rPr>
                        <a:t>(Average number of SGO assessments per year 183)</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105</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dirty="0">
                          <a:effectLst/>
                        </a:rPr>
                        <a:t>905</a:t>
                      </a:r>
                      <a:br>
                        <a:rPr lang="en-GB" sz="800" u="none" strike="noStrike" dirty="0">
                          <a:effectLst/>
                        </a:rPr>
                      </a:br>
                      <a:r>
                        <a:rPr lang="en-GB" sz="800" u="none" strike="noStrike" dirty="0">
                          <a:effectLst/>
                        </a:rPr>
                        <a:t>93 (10.28%) SGO Carers are receiving support from Early Help. </a:t>
                      </a:r>
                      <a:endParaRPr lang="en-GB" sz="800" b="0" i="0" u="none" strike="noStrike" dirty="0">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1972</a:t>
                      </a:r>
                      <a:endParaRPr lang="en-GB" sz="800" b="0" i="0" u="none" strike="noStrike">
                        <a:solidFill>
                          <a:srgbClr val="000000"/>
                        </a:solidFill>
                        <a:effectLst/>
                        <a:latin typeface="Raleway" pitchFamily="2" charset="0"/>
                      </a:endParaRPr>
                    </a:p>
                  </a:txBody>
                  <a:tcPr marL="572" marR="572" marT="572" marB="0" anchor="b"/>
                </a:tc>
                <a:extLst>
                  <a:ext uri="{0D108BD9-81ED-4DB2-BD59-A6C34878D82A}">
                    <a16:rowId xmlns:a16="http://schemas.microsoft.com/office/drawing/2014/main" val="1860105882"/>
                  </a:ext>
                </a:extLst>
              </a:tr>
              <a:tr h="404913">
                <a:tc>
                  <a:txBody>
                    <a:bodyPr/>
                    <a:lstStyle/>
                    <a:p>
                      <a:pPr algn="l" fontAlgn="b"/>
                      <a:r>
                        <a:rPr lang="en-GB" sz="800" b="0" i="0" u="none" strike="noStrike" dirty="0">
                          <a:solidFill>
                            <a:srgbClr val="000000"/>
                          </a:solidFill>
                          <a:effectLst/>
                          <a:latin typeface="Raleway" pitchFamily="2" charset="0"/>
                        </a:rPr>
                        <a:t>West Sussex</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Not provided</a:t>
                      </a:r>
                    </a:p>
                  </a:txBody>
                  <a:tcPr marL="572" marR="572" marT="572" marB="0" anchor="b"/>
                </a:tc>
                <a:tc>
                  <a:txBody>
                    <a:bodyPr/>
                    <a:lstStyle/>
                    <a:p>
                      <a:pPr algn="l" fontAlgn="b"/>
                      <a:endParaRPr lang="en-GB" sz="800" b="0" i="0" u="none" strike="noStrike">
                        <a:solidFill>
                          <a:srgbClr val="000000"/>
                        </a:solidFill>
                        <a:effectLst/>
                        <a:latin typeface="Raleway" pitchFamily="2" charset="0"/>
                      </a:endParaRPr>
                    </a:p>
                  </a:txBody>
                  <a:tcPr marL="572" marR="572" marT="572" marB="0" anchor="b"/>
                </a:tc>
                <a:tc>
                  <a:txBody>
                    <a:bodyPr/>
                    <a:lstStyle/>
                    <a:p>
                      <a:pPr algn="l" fontAlgn="b"/>
                      <a:endParaRPr lang="en-GB" sz="800" b="0" i="0" u="none" strike="noStrike">
                        <a:solidFill>
                          <a:srgbClr val="000000"/>
                        </a:solidFill>
                        <a:effectLst/>
                        <a:latin typeface="Raleway" pitchFamily="2" charset="0"/>
                      </a:endParaRPr>
                    </a:p>
                  </a:txBody>
                  <a:tcPr marL="572" marR="572" marT="572" marB="0" anchor="b"/>
                </a:tc>
                <a:tc>
                  <a:txBody>
                    <a:bodyPr/>
                    <a:lstStyle/>
                    <a:p>
                      <a:pPr algn="l" fontAlgn="b"/>
                      <a:endParaRPr lang="en-GB" sz="800" b="0" i="0" u="none" strike="noStrike">
                        <a:solidFill>
                          <a:srgbClr val="000000"/>
                        </a:solidFill>
                        <a:effectLst/>
                        <a:latin typeface="Raleway" pitchFamily="2" charset="0"/>
                      </a:endParaRPr>
                    </a:p>
                  </a:txBody>
                  <a:tcPr marL="572" marR="572" marT="572" marB="0" anchor="b"/>
                </a:tc>
                <a:tc>
                  <a:txBody>
                    <a:bodyPr/>
                    <a:lstStyle/>
                    <a:p>
                      <a:pPr algn="l" fontAlgn="b"/>
                      <a:endParaRPr lang="en-GB" sz="800" b="0" i="0" u="none" strike="noStrike" dirty="0">
                        <a:solidFill>
                          <a:srgbClr val="000000"/>
                        </a:solidFill>
                        <a:effectLst/>
                        <a:latin typeface="Raleway" pitchFamily="2" charset="0"/>
                      </a:endParaRPr>
                    </a:p>
                  </a:txBody>
                  <a:tcPr marL="572" marR="572" marT="572" marB="0" anchor="b"/>
                </a:tc>
                <a:tc>
                  <a:txBody>
                    <a:bodyPr/>
                    <a:lstStyle/>
                    <a:p>
                      <a:pPr algn="l" fontAlgn="b"/>
                      <a:endParaRPr lang="en-GB" sz="800" b="0" i="0" u="none" strike="noStrike">
                        <a:solidFill>
                          <a:srgbClr val="000000"/>
                        </a:solidFill>
                        <a:effectLst/>
                        <a:latin typeface="Raleway" pitchFamily="2" charset="0"/>
                      </a:endParaRPr>
                    </a:p>
                  </a:txBody>
                  <a:tcPr marL="572" marR="572" marT="572" marB="0" anchor="b"/>
                </a:tc>
                <a:tc>
                  <a:txBody>
                    <a:bodyPr/>
                    <a:lstStyle/>
                    <a:p>
                      <a:pPr algn="l" fontAlgn="b"/>
                      <a:endParaRPr lang="en-GB" sz="800" b="0" i="0" u="none" strike="noStrike" dirty="0">
                        <a:solidFill>
                          <a:srgbClr val="000000"/>
                        </a:solidFill>
                        <a:effectLst/>
                        <a:latin typeface="Raleway" pitchFamily="2" charset="0"/>
                      </a:endParaRPr>
                    </a:p>
                  </a:txBody>
                  <a:tcPr marL="572" marR="572" marT="572" marB="0" anchor="b"/>
                </a:tc>
                <a:extLst>
                  <a:ext uri="{0D108BD9-81ED-4DB2-BD59-A6C34878D82A}">
                    <a16:rowId xmlns:a16="http://schemas.microsoft.com/office/drawing/2014/main" val="808067996"/>
                  </a:ext>
                </a:extLst>
              </a:tr>
              <a:tr h="165531">
                <a:tc>
                  <a:txBody>
                    <a:bodyPr/>
                    <a:lstStyle/>
                    <a:p>
                      <a:pPr algn="l" fontAlgn="b"/>
                      <a:r>
                        <a:rPr lang="en-GB" sz="800" b="0" i="0" u="none" strike="noStrike" dirty="0">
                          <a:solidFill>
                            <a:srgbClr val="000000"/>
                          </a:solidFill>
                          <a:effectLst/>
                          <a:latin typeface="Raleway" pitchFamily="2" charset="0"/>
                        </a:rPr>
                        <a:t>West Berks</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24</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65</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12</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40</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132</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18</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212</a:t>
                      </a:r>
                    </a:p>
                  </a:txBody>
                  <a:tcPr marL="572" marR="572" marT="572" marB="0" anchor="b"/>
                </a:tc>
                <a:extLst>
                  <a:ext uri="{0D108BD9-81ED-4DB2-BD59-A6C34878D82A}">
                    <a16:rowId xmlns:a16="http://schemas.microsoft.com/office/drawing/2014/main" val="1163497715"/>
                  </a:ext>
                </a:extLst>
              </a:tr>
              <a:tr h="119297">
                <a:tc>
                  <a:txBody>
                    <a:bodyPr/>
                    <a:lstStyle/>
                    <a:p>
                      <a:pPr algn="l" fontAlgn="b"/>
                      <a:r>
                        <a:rPr lang="en-GB" sz="800" b="0" i="0" u="none" strike="noStrike" dirty="0">
                          <a:solidFill>
                            <a:srgbClr val="000000"/>
                          </a:solidFill>
                          <a:effectLst/>
                          <a:latin typeface="Raleway" pitchFamily="2" charset="0"/>
                        </a:rPr>
                        <a:t>Achieving for children</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13</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Don’t hold post order work</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6 (reg24)</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25</a:t>
                      </a:r>
                    </a:p>
                  </a:txBody>
                  <a:tcPr marL="572" marR="572" marT="572" marB="0" anchor="b"/>
                </a:tc>
                <a:tc>
                  <a:txBody>
                    <a:bodyPr/>
                    <a:lstStyle/>
                    <a:p>
                      <a:pPr algn="l" fontAlgn="b"/>
                      <a:r>
                        <a:rPr lang="en-GB" sz="800" b="0" i="0" u="none" strike="noStrike" dirty="0" err="1">
                          <a:solidFill>
                            <a:srgbClr val="000000"/>
                          </a:solidFill>
                          <a:effectLst/>
                          <a:latin typeface="Raleway" pitchFamily="2" charset="0"/>
                        </a:rPr>
                        <a:t>na</a:t>
                      </a:r>
                      <a:endParaRPr lang="en-GB" sz="800" b="0" i="0" u="none" strike="noStrike" dirty="0">
                        <a:solidFill>
                          <a:srgbClr val="000000"/>
                        </a:solidFill>
                        <a:effectLst/>
                        <a:latin typeface="Raleway" pitchFamily="2" charset="0"/>
                      </a:endParaRPr>
                    </a:p>
                  </a:txBody>
                  <a:tcPr marL="572" marR="572" marT="572" marB="0" anchor="b"/>
                </a:tc>
                <a:tc>
                  <a:txBody>
                    <a:bodyPr/>
                    <a:lstStyle/>
                    <a:p>
                      <a:pPr algn="l" fontAlgn="b"/>
                      <a:r>
                        <a:rPr lang="en-GB" sz="800" b="0" i="0" u="none" strike="noStrike" dirty="0">
                          <a:solidFill>
                            <a:srgbClr val="000000"/>
                          </a:solidFill>
                          <a:effectLst/>
                          <a:latin typeface="Raleway" pitchFamily="2" charset="0"/>
                        </a:rPr>
                        <a:t>11</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No response</a:t>
                      </a:r>
                    </a:p>
                  </a:txBody>
                  <a:tcPr marL="572" marR="572" marT="572" marB="0" anchor="b"/>
                </a:tc>
                <a:extLst>
                  <a:ext uri="{0D108BD9-81ED-4DB2-BD59-A6C34878D82A}">
                    <a16:rowId xmlns:a16="http://schemas.microsoft.com/office/drawing/2014/main" val="1141048265"/>
                  </a:ext>
                </a:extLst>
              </a:tr>
              <a:tr h="96256">
                <a:tc>
                  <a:txBody>
                    <a:bodyPr/>
                    <a:lstStyle/>
                    <a:p>
                      <a:pPr algn="l" fontAlgn="b"/>
                      <a:r>
                        <a:rPr lang="en-GB" sz="800" u="none" strike="noStrike" dirty="0">
                          <a:effectLst/>
                        </a:rPr>
                        <a:t>Portsmouth</a:t>
                      </a:r>
                      <a:endParaRPr lang="en-GB" sz="800" b="0" i="0" u="none" strike="noStrike" dirty="0">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30</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116</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162</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a:effectLst/>
                        </a:rPr>
                        <a:t>no response</a:t>
                      </a:r>
                      <a:endParaRPr lang="en-GB" sz="800" b="0" i="0" u="none" strike="noStrike">
                        <a:solidFill>
                          <a:srgbClr val="000000"/>
                        </a:solidFill>
                        <a:effectLst/>
                        <a:latin typeface="Raleway" pitchFamily="2" charset="0"/>
                      </a:endParaRPr>
                    </a:p>
                  </a:txBody>
                  <a:tcPr marL="572" marR="572" marT="572" marB="0" anchor="b"/>
                </a:tc>
                <a:tc>
                  <a:txBody>
                    <a:bodyPr/>
                    <a:lstStyle/>
                    <a:p>
                      <a:pPr algn="l" fontAlgn="b"/>
                      <a:r>
                        <a:rPr lang="en-GB" sz="800" u="none" strike="noStrike" dirty="0">
                          <a:effectLst/>
                        </a:rPr>
                        <a:t>395</a:t>
                      </a:r>
                      <a:endParaRPr lang="en-GB" sz="800" b="0" i="0" u="none" strike="noStrike" dirty="0">
                        <a:solidFill>
                          <a:srgbClr val="000000"/>
                        </a:solidFill>
                        <a:effectLst/>
                        <a:latin typeface="Raleway" pitchFamily="2" charset="0"/>
                      </a:endParaRPr>
                    </a:p>
                  </a:txBody>
                  <a:tcPr marL="572" marR="572" marT="572" marB="0" anchor="b"/>
                </a:tc>
                <a:extLst>
                  <a:ext uri="{0D108BD9-81ED-4DB2-BD59-A6C34878D82A}">
                    <a16:rowId xmlns:a16="http://schemas.microsoft.com/office/drawing/2014/main" val="2434103200"/>
                  </a:ext>
                </a:extLst>
              </a:tr>
              <a:tr h="0">
                <a:tc>
                  <a:txBody>
                    <a:bodyPr/>
                    <a:lstStyle/>
                    <a:p>
                      <a:pPr algn="l" fontAlgn="b"/>
                      <a:r>
                        <a:rPr lang="en-GB" sz="800" b="0" i="0" u="none" strike="noStrike" dirty="0">
                          <a:solidFill>
                            <a:srgbClr val="000000"/>
                          </a:solidFill>
                          <a:effectLst/>
                          <a:latin typeface="Raleway" pitchFamily="2" charset="0"/>
                        </a:rPr>
                        <a:t>E. Sussex</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NA</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370 carers</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No response</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No response</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474 children</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a:t>
                      </a:r>
                    </a:p>
                  </a:txBody>
                  <a:tcPr marL="572" marR="572" marT="572" marB="0" anchor="b"/>
                </a:tc>
                <a:tc>
                  <a:txBody>
                    <a:bodyPr/>
                    <a:lstStyle/>
                    <a:p>
                      <a:pPr algn="l" fontAlgn="b"/>
                      <a:r>
                        <a:rPr lang="en-GB" sz="800" b="0" i="0" u="none" strike="noStrike" dirty="0">
                          <a:solidFill>
                            <a:srgbClr val="000000"/>
                          </a:solidFill>
                          <a:effectLst/>
                          <a:latin typeface="Raleway" pitchFamily="2" charset="0"/>
                        </a:rPr>
                        <a:t>-</a:t>
                      </a:r>
                    </a:p>
                  </a:txBody>
                  <a:tcPr marL="572" marR="572" marT="572" marB="0" anchor="b"/>
                </a:tc>
                <a:extLst>
                  <a:ext uri="{0D108BD9-81ED-4DB2-BD59-A6C34878D82A}">
                    <a16:rowId xmlns:a16="http://schemas.microsoft.com/office/drawing/2014/main" val="2859435287"/>
                  </a:ext>
                </a:extLst>
              </a:tr>
            </a:tbl>
          </a:graphicData>
        </a:graphic>
      </p:graphicFrame>
    </p:spTree>
    <p:extLst>
      <p:ext uri="{BB962C8B-B14F-4D97-AF65-F5344CB8AC3E}">
        <p14:creationId xmlns:p14="http://schemas.microsoft.com/office/powerpoint/2010/main" val="51174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457200" y="594359"/>
            <a:ext cx="3200400" cy="2286000"/>
          </a:xfrm>
        </p:spPr>
        <p:txBody>
          <a:bodyPr numCol="1" anchor="b">
            <a:normAutofit/>
          </a:bodyPr>
          <a:lstStyle/>
          <a:p>
            <a:r>
              <a:rPr lang="en-GB" altLang="en-GB" dirty="0"/>
              <a:t>Caseloads</a:t>
            </a:r>
          </a:p>
        </p:txBody>
      </p:sp>
      <p:sp>
        <p:nvSpPr>
          <p:cNvPr id="6" name="Content Placeholder 5">
            <a:extLst>
              <a:ext uri="{FF2B5EF4-FFF2-40B4-BE49-F238E27FC236}">
                <a16:creationId xmlns:a16="http://schemas.microsoft.com/office/drawing/2014/main" id="{417FD6BE-DFB1-D0C1-ACF4-592A43011D5F}"/>
              </a:ext>
            </a:extLst>
          </p:cNvPr>
          <p:cNvSpPr>
            <a:spLocks noGrp="1"/>
          </p:cNvSpPr>
          <p:nvPr>
            <p:ph type="body" sz="half" idx="2"/>
          </p:nvPr>
        </p:nvSpPr>
        <p:spPr>
          <a:xfrm>
            <a:off x="457200" y="2926080"/>
            <a:ext cx="3200400" cy="3379124"/>
          </a:xfrm>
        </p:spPr>
        <p:txBody>
          <a:bodyPr>
            <a:normAutofit fontScale="92500" lnSpcReduction="20000"/>
          </a:bodyPr>
          <a:lstStyle/>
          <a:p>
            <a:r>
              <a:rPr lang="en-GB" dirty="0"/>
              <a:t>Caseloads vary significantly across the LAs that participated in the benchmarking, largely as a reflection of the model of practice (with some LAs having a mixed caseload of fostering and kinship which then impacts on the number of SG//connected cases per worker) and how it has been.</a:t>
            </a:r>
          </a:p>
          <a:p>
            <a:r>
              <a:rPr lang="en-GB" b="1" dirty="0"/>
              <a:t>DISCUSSION QUESTIONS:</a:t>
            </a:r>
            <a:r>
              <a:rPr lang="en-GB" dirty="0"/>
              <a:t> It would be interesting to understand how the model works for those that have lower caseloads (Brighton and Hove, Brighter Futures – who also have a dedicated team), and how is works for those that vary caseloads depending on complexity or have a greater proportion of fostering cases.  What works well about your current model? </a:t>
            </a:r>
          </a:p>
        </p:txBody>
      </p:sp>
      <p:sp>
        <p:nvSpPr>
          <p:cNvPr id="12" name="Footer Placeholder 4">
            <a:extLst>
              <a:ext uri="{FF2B5EF4-FFF2-40B4-BE49-F238E27FC236}">
                <a16:creationId xmlns:a16="http://schemas.microsoft.com/office/drawing/2014/main" id="{6A910E32-7465-4120-BF53-3CB8F2F93D42}"/>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cap="all">
                <a:hlinkClick r:id="rId2"/>
              </a:rPr>
              <a:t>www.Seslip.co.uk</a:t>
            </a:r>
            <a:r>
              <a:rPr lang="en-US" cap="all"/>
              <a:t> </a:t>
            </a:r>
            <a:endParaRPr lang="en-GB" cap="all"/>
          </a:p>
        </p:txBody>
      </p:sp>
      <p:graphicFrame>
        <p:nvGraphicFramePr>
          <p:cNvPr id="4" name="Table 3">
            <a:extLst>
              <a:ext uri="{FF2B5EF4-FFF2-40B4-BE49-F238E27FC236}">
                <a16:creationId xmlns:a16="http://schemas.microsoft.com/office/drawing/2014/main" id="{5EFB6956-4523-206E-B43F-F62B59758A87}"/>
              </a:ext>
            </a:extLst>
          </p:cNvPr>
          <p:cNvGraphicFramePr>
            <a:graphicFrameLocks noGrp="1"/>
          </p:cNvGraphicFramePr>
          <p:nvPr>
            <p:extLst>
              <p:ext uri="{D42A27DB-BD31-4B8C-83A1-F6EECF244321}">
                <p14:modId xmlns:p14="http://schemas.microsoft.com/office/powerpoint/2010/main" val="2099839607"/>
              </p:ext>
            </p:extLst>
          </p:nvPr>
        </p:nvGraphicFramePr>
        <p:xfrm>
          <a:off x="4245150" y="171862"/>
          <a:ext cx="7282132" cy="6485924"/>
        </p:xfrm>
        <a:graphic>
          <a:graphicData uri="http://schemas.openxmlformats.org/drawingml/2006/table">
            <a:tbl>
              <a:tblPr>
                <a:tableStyleId>{5C22544A-7EE6-4342-B048-85BDC9FD1C3A}</a:tableStyleId>
              </a:tblPr>
              <a:tblGrid>
                <a:gridCol w="1425984">
                  <a:extLst>
                    <a:ext uri="{9D8B030D-6E8A-4147-A177-3AD203B41FA5}">
                      <a16:colId xmlns:a16="http://schemas.microsoft.com/office/drawing/2014/main" val="4169346937"/>
                    </a:ext>
                  </a:extLst>
                </a:gridCol>
                <a:gridCol w="5856148">
                  <a:extLst>
                    <a:ext uri="{9D8B030D-6E8A-4147-A177-3AD203B41FA5}">
                      <a16:colId xmlns:a16="http://schemas.microsoft.com/office/drawing/2014/main" val="2891949150"/>
                    </a:ext>
                  </a:extLst>
                </a:gridCol>
              </a:tblGrid>
              <a:tr h="165424">
                <a:tc>
                  <a:txBody>
                    <a:bodyPr/>
                    <a:lstStyle/>
                    <a:p>
                      <a:pPr algn="l" fontAlgn="b"/>
                      <a:r>
                        <a:rPr lang="en-GB" sz="1000" u="none" strike="noStrike" dirty="0">
                          <a:effectLst/>
                        </a:rPr>
                        <a:t>Medway</a:t>
                      </a:r>
                      <a:endParaRPr lang="en-GB" sz="1000" b="0" i="0" u="none" strike="noStrike" dirty="0">
                        <a:solidFill>
                          <a:srgbClr val="000000"/>
                        </a:solidFill>
                        <a:effectLst/>
                        <a:latin typeface="Raleway" pitchFamily="2" charset="0"/>
                      </a:endParaRPr>
                    </a:p>
                  </a:txBody>
                  <a:tcPr marL="923" marR="923" marT="923" marB="0" anchor="b"/>
                </a:tc>
                <a:tc>
                  <a:txBody>
                    <a:bodyPr/>
                    <a:lstStyle/>
                    <a:p>
                      <a:pPr algn="l" fontAlgn="b"/>
                      <a:r>
                        <a:rPr lang="en-GB" sz="1000" u="none" strike="noStrike" dirty="0">
                          <a:effectLst/>
                        </a:rPr>
                        <a:t>in fostering team - 13-15</a:t>
                      </a:r>
                      <a:endParaRPr lang="en-GB" sz="1000" b="0" i="0" u="none" strike="noStrike" dirty="0">
                        <a:solidFill>
                          <a:srgbClr val="000000"/>
                        </a:solidFill>
                        <a:effectLst/>
                        <a:latin typeface="Raleway" pitchFamily="2" charset="0"/>
                      </a:endParaRPr>
                    </a:p>
                  </a:txBody>
                  <a:tcPr marL="923" marR="923" marT="923" marB="0" anchor="b"/>
                </a:tc>
                <a:extLst>
                  <a:ext uri="{0D108BD9-81ED-4DB2-BD59-A6C34878D82A}">
                    <a16:rowId xmlns:a16="http://schemas.microsoft.com/office/drawing/2014/main" val="2524983478"/>
                  </a:ext>
                </a:extLst>
              </a:tr>
              <a:tr h="165424">
                <a:tc>
                  <a:txBody>
                    <a:bodyPr/>
                    <a:lstStyle/>
                    <a:p>
                      <a:pPr algn="l" fontAlgn="b"/>
                      <a:r>
                        <a:rPr lang="en-GB" sz="1000" u="none" strike="noStrike">
                          <a:effectLst/>
                        </a:rPr>
                        <a:t>Bracknell Forest</a:t>
                      </a:r>
                      <a:endParaRPr lang="en-GB" sz="1000" b="0" i="0" u="none" strike="noStrike">
                        <a:solidFill>
                          <a:srgbClr val="000000"/>
                        </a:solidFill>
                        <a:effectLst/>
                        <a:latin typeface="Raleway" pitchFamily="2" charset="0"/>
                      </a:endParaRPr>
                    </a:p>
                  </a:txBody>
                  <a:tcPr marL="923" marR="923" marT="923" marB="0" anchor="b"/>
                </a:tc>
                <a:tc>
                  <a:txBody>
                    <a:bodyPr/>
                    <a:lstStyle/>
                    <a:p>
                      <a:pPr algn="l" fontAlgn="b"/>
                      <a:r>
                        <a:rPr lang="en-GB" sz="1000" u="none" strike="noStrike">
                          <a:effectLst/>
                        </a:rPr>
                        <a:t>23-in fostering team</a:t>
                      </a:r>
                      <a:endParaRPr lang="en-GB" sz="1000" b="0" i="0" u="none" strike="noStrike">
                        <a:solidFill>
                          <a:srgbClr val="000000"/>
                        </a:solidFill>
                        <a:effectLst/>
                        <a:latin typeface="Raleway" pitchFamily="2" charset="0"/>
                      </a:endParaRPr>
                    </a:p>
                  </a:txBody>
                  <a:tcPr marL="923" marR="923" marT="923" marB="0" anchor="b"/>
                </a:tc>
                <a:extLst>
                  <a:ext uri="{0D108BD9-81ED-4DB2-BD59-A6C34878D82A}">
                    <a16:rowId xmlns:a16="http://schemas.microsoft.com/office/drawing/2014/main" val="1065054486"/>
                  </a:ext>
                </a:extLst>
              </a:tr>
              <a:tr h="696073">
                <a:tc>
                  <a:txBody>
                    <a:bodyPr/>
                    <a:lstStyle/>
                    <a:p>
                      <a:pPr algn="l" fontAlgn="b"/>
                      <a:r>
                        <a:rPr lang="en-GB" sz="1000" u="none" strike="noStrike">
                          <a:effectLst/>
                        </a:rPr>
                        <a:t>Brighter Futures</a:t>
                      </a:r>
                      <a:endParaRPr lang="en-GB" sz="1000" b="0" i="0" u="none" strike="noStrike">
                        <a:solidFill>
                          <a:srgbClr val="000000"/>
                        </a:solidFill>
                        <a:effectLst/>
                        <a:latin typeface="Raleway" pitchFamily="2" charset="0"/>
                      </a:endParaRPr>
                    </a:p>
                  </a:txBody>
                  <a:tcPr marL="923" marR="923" marT="923" marB="0" anchor="b"/>
                </a:tc>
                <a:tc>
                  <a:txBody>
                    <a:bodyPr/>
                    <a:lstStyle/>
                    <a:p>
                      <a:pPr algn="l" fontAlgn="ctr"/>
                      <a:r>
                        <a:rPr lang="en-GB" sz="1000" u="none" strike="noStrike">
                          <a:effectLst/>
                        </a:rPr>
                        <a:t>Assessing social workers also provide supervision and support for Reg 24 / Connected Carer foster carers. The caseloads vary, but on average consist of 13 cases – this includes a combination of Reg 24 / Viability Assessments, Full Assessments or SGO Assessments (including cases where the placement is temporarily approved under Reg 24 and fully approved Connected Carer placements. We also have a Special Guardianship Support Service which has an average caseload of 8 – 10 active cases </a:t>
                      </a:r>
                      <a:endParaRPr lang="en-GB" sz="1000" b="0" i="0" u="none" strike="noStrike" dirty="0">
                        <a:solidFill>
                          <a:srgbClr val="000000"/>
                        </a:solidFill>
                        <a:effectLst/>
                        <a:latin typeface="Raleway" pitchFamily="2" charset="0"/>
                      </a:endParaRPr>
                    </a:p>
                  </a:txBody>
                  <a:tcPr marL="923" marR="923" marT="923" marB="0" anchor="ctr"/>
                </a:tc>
                <a:extLst>
                  <a:ext uri="{0D108BD9-81ED-4DB2-BD59-A6C34878D82A}">
                    <a16:rowId xmlns:a16="http://schemas.microsoft.com/office/drawing/2014/main" val="3554538376"/>
                  </a:ext>
                </a:extLst>
              </a:tr>
              <a:tr h="165424">
                <a:tc>
                  <a:txBody>
                    <a:bodyPr/>
                    <a:lstStyle/>
                    <a:p>
                      <a:pPr algn="l" fontAlgn="b"/>
                      <a:r>
                        <a:rPr lang="en-GB" sz="1000" u="none" strike="noStrike">
                          <a:effectLst/>
                        </a:rPr>
                        <a:t>Southampton</a:t>
                      </a:r>
                      <a:endParaRPr lang="en-GB" sz="1000" b="0" i="0" u="none" strike="noStrike">
                        <a:solidFill>
                          <a:srgbClr val="000000"/>
                        </a:solidFill>
                        <a:effectLst/>
                        <a:latin typeface="Raleway" pitchFamily="2" charset="0"/>
                      </a:endParaRPr>
                    </a:p>
                  </a:txBody>
                  <a:tcPr marL="923" marR="923" marT="923" marB="0" anchor="b"/>
                </a:tc>
                <a:tc>
                  <a:txBody>
                    <a:bodyPr/>
                    <a:lstStyle/>
                    <a:p>
                      <a:pPr algn="l" fontAlgn="b"/>
                      <a:r>
                        <a:rPr lang="en-GB" sz="1000" u="none" strike="noStrike">
                          <a:effectLst/>
                        </a:rPr>
                        <a:t>Eighteen, which is a mix of mainstream and connected carers in fostering team</a:t>
                      </a:r>
                      <a:endParaRPr lang="en-GB" sz="1000" b="0" i="0" u="none" strike="noStrike" dirty="0">
                        <a:solidFill>
                          <a:srgbClr val="000000"/>
                        </a:solidFill>
                        <a:effectLst/>
                        <a:latin typeface="Raleway" pitchFamily="2" charset="0"/>
                      </a:endParaRPr>
                    </a:p>
                  </a:txBody>
                  <a:tcPr marL="923" marR="923" marT="923" marB="0" anchor="b"/>
                </a:tc>
                <a:extLst>
                  <a:ext uri="{0D108BD9-81ED-4DB2-BD59-A6C34878D82A}">
                    <a16:rowId xmlns:a16="http://schemas.microsoft.com/office/drawing/2014/main" val="2797244004"/>
                  </a:ext>
                </a:extLst>
              </a:tr>
              <a:tr h="165424">
                <a:tc>
                  <a:txBody>
                    <a:bodyPr/>
                    <a:lstStyle/>
                    <a:p>
                      <a:pPr algn="l" fontAlgn="b"/>
                      <a:r>
                        <a:rPr lang="en-GB" sz="1000" u="none" strike="noStrike">
                          <a:effectLst/>
                        </a:rPr>
                        <a:t>Brighton and Hove</a:t>
                      </a:r>
                      <a:endParaRPr lang="en-GB" sz="1000" b="0" i="0" u="none" strike="noStrike">
                        <a:solidFill>
                          <a:srgbClr val="000000"/>
                        </a:solidFill>
                        <a:effectLst/>
                        <a:latin typeface="Raleway" pitchFamily="2" charset="0"/>
                      </a:endParaRPr>
                    </a:p>
                  </a:txBody>
                  <a:tcPr marL="923" marR="923" marT="923" marB="0" anchor="b"/>
                </a:tc>
                <a:tc>
                  <a:txBody>
                    <a:bodyPr/>
                    <a:lstStyle/>
                    <a:p>
                      <a:pPr algn="l" fontAlgn="ctr"/>
                      <a:r>
                        <a:rPr lang="en-GB" sz="1000" u="none" strike="noStrike">
                          <a:effectLst/>
                        </a:rPr>
                        <a:t>Average caseload for full time social work is 2-3 assessments and approx. 8-10 support cases</a:t>
                      </a:r>
                      <a:endParaRPr lang="en-GB" sz="1000" b="0" i="0" u="none" strike="noStrike">
                        <a:solidFill>
                          <a:srgbClr val="532F6B"/>
                        </a:solidFill>
                        <a:effectLst/>
                        <a:latin typeface="Raleway" pitchFamily="2" charset="0"/>
                      </a:endParaRPr>
                    </a:p>
                  </a:txBody>
                  <a:tcPr marL="923" marR="923" marT="923" marB="0" anchor="ctr"/>
                </a:tc>
                <a:extLst>
                  <a:ext uri="{0D108BD9-81ED-4DB2-BD59-A6C34878D82A}">
                    <a16:rowId xmlns:a16="http://schemas.microsoft.com/office/drawing/2014/main" val="972455137"/>
                  </a:ext>
                </a:extLst>
              </a:tr>
              <a:tr h="563411">
                <a:tc>
                  <a:txBody>
                    <a:bodyPr/>
                    <a:lstStyle/>
                    <a:p>
                      <a:pPr algn="l" fontAlgn="b"/>
                      <a:r>
                        <a:rPr lang="en-GB" sz="1000" u="none" strike="noStrike">
                          <a:effectLst/>
                        </a:rPr>
                        <a:t>Oxfordshire</a:t>
                      </a:r>
                      <a:endParaRPr lang="en-GB" sz="1000" b="0" i="0" u="none" strike="noStrike">
                        <a:solidFill>
                          <a:srgbClr val="000000"/>
                        </a:solidFill>
                        <a:effectLst/>
                        <a:latin typeface="Raleway" pitchFamily="2" charset="0"/>
                      </a:endParaRPr>
                    </a:p>
                  </a:txBody>
                  <a:tcPr marL="923" marR="923" marT="923" marB="0" anchor="b"/>
                </a:tc>
                <a:tc>
                  <a:txBody>
                    <a:bodyPr/>
                    <a:lstStyle/>
                    <a:p>
                      <a:pPr algn="l" fontAlgn="b"/>
                      <a:r>
                        <a:rPr lang="en-GB" sz="1000" u="none" strike="noStrike" dirty="0">
                          <a:effectLst/>
                        </a:rPr>
                        <a:t>Average caseload for a FTE supervising social worker is roughly 15 fostering households – this figure will be less depending on how far away the family are located</a:t>
                      </a:r>
                      <a:br>
                        <a:rPr lang="en-GB" sz="1000" u="none" strike="noStrike" dirty="0">
                          <a:effectLst/>
                        </a:rPr>
                      </a:br>
                      <a:r>
                        <a:rPr lang="en-GB" sz="1000" u="none" strike="noStrike" dirty="0">
                          <a:effectLst/>
                        </a:rPr>
                        <a:t>Average caseload for a FTE kinship assessing social worker is 5 (connected persons/SGO assessments) in the fostering team</a:t>
                      </a:r>
                      <a:endParaRPr lang="en-GB" sz="1000" b="0" i="0" u="none" strike="noStrike" dirty="0">
                        <a:solidFill>
                          <a:srgbClr val="000000"/>
                        </a:solidFill>
                        <a:effectLst/>
                        <a:latin typeface="Raleway" pitchFamily="2" charset="0"/>
                      </a:endParaRPr>
                    </a:p>
                  </a:txBody>
                  <a:tcPr marL="923" marR="923" marT="923" marB="0" anchor="b"/>
                </a:tc>
                <a:extLst>
                  <a:ext uri="{0D108BD9-81ED-4DB2-BD59-A6C34878D82A}">
                    <a16:rowId xmlns:a16="http://schemas.microsoft.com/office/drawing/2014/main" val="3326849184"/>
                  </a:ext>
                </a:extLst>
              </a:tr>
              <a:tr h="696073">
                <a:tc>
                  <a:txBody>
                    <a:bodyPr/>
                    <a:lstStyle/>
                    <a:p>
                      <a:pPr algn="l" fontAlgn="b"/>
                      <a:r>
                        <a:rPr lang="en-GB" sz="1000" u="none" strike="noStrike">
                          <a:effectLst/>
                        </a:rPr>
                        <a:t>Slough</a:t>
                      </a:r>
                      <a:endParaRPr lang="en-GB" sz="1000" b="0" i="0" u="none" strike="noStrike">
                        <a:solidFill>
                          <a:srgbClr val="000000"/>
                        </a:solidFill>
                        <a:effectLst/>
                        <a:latin typeface="Raleway" pitchFamily="2" charset="0"/>
                      </a:endParaRPr>
                    </a:p>
                  </a:txBody>
                  <a:tcPr marL="923" marR="923" marT="923" marB="0" anchor="b"/>
                </a:tc>
                <a:tc>
                  <a:txBody>
                    <a:bodyPr/>
                    <a:lstStyle/>
                    <a:p>
                      <a:pPr algn="l" fontAlgn="b"/>
                      <a:r>
                        <a:rPr lang="en-GB" sz="1000" u="none" strike="noStrike" dirty="0">
                          <a:effectLst/>
                        </a:rPr>
                        <a:t>We allocate 5 assessments at a time. This does not include cases still in care proceedings where the assessments have been completed. Assessing SW’s will remain involved until the end of care proceedings.</a:t>
                      </a:r>
                      <a:br>
                        <a:rPr lang="en-GB" sz="1000" u="none" strike="noStrike" dirty="0">
                          <a:effectLst/>
                        </a:rPr>
                      </a:br>
                      <a:r>
                        <a:rPr lang="en-GB" sz="1000" u="none" strike="noStrike" dirty="0">
                          <a:effectLst/>
                        </a:rPr>
                        <a:t>In addition to assessments, we also run SGO support group every other month, run training, facilitate Skills to Foster, complete joint viabilities, send out quarterly newsletters, have fun days for SGO carers/children 3x per year.</a:t>
                      </a:r>
                      <a:endParaRPr lang="en-GB" sz="1000" b="0" i="0" u="none" strike="noStrike" dirty="0">
                        <a:solidFill>
                          <a:srgbClr val="000000"/>
                        </a:solidFill>
                        <a:effectLst/>
                        <a:latin typeface="Raleway" pitchFamily="2" charset="0"/>
                      </a:endParaRPr>
                    </a:p>
                  </a:txBody>
                  <a:tcPr marL="923" marR="923" marT="923" marB="0" anchor="b"/>
                </a:tc>
                <a:extLst>
                  <a:ext uri="{0D108BD9-81ED-4DB2-BD59-A6C34878D82A}">
                    <a16:rowId xmlns:a16="http://schemas.microsoft.com/office/drawing/2014/main" val="1590417363"/>
                  </a:ext>
                </a:extLst>
              </a:tr>
              <a:tr h="165424">
                <a:tc>
                  <a:txBody>
                    <a:bodyPr/>
                    <a:lstStyle/>
                    <a:p>
                      <a:pPr algn="l" fontAlgn="b"/>
                      <a:r>
                        <a:rPr lang="en-GB" sz="1000" u="none" strike="noStrike">
                          <a:effectLst/>
                        </a:rPr>
                        <a:t>Hampshire</a:t>
                      </a:r>
                      <a:endParaRPr lang="en-GB" sz="1000" b="0" i="0" u="none" strike="noStrike">
                        <a:solidFill>
                          <a:srgbClr val="000000"/>
                        </a:solidFill>
                        <a:effectLst/>
                        <a:latin typeface="Raleway" pitchFamily="2" charset="0"/>
                      </a:endParaRPr>
                    </a:p>
                  </a:txBody>
                  <a:tcPr marL="923" marR="923" marT="923" marB="0" anchor="b"/>
                </a:tc>
                <a:tc>
                  <a:txBody>
                    <a:bodyPr/>
                    <a:lstStyle/>
                    <a:p>
                      <a:pPr algn="l" fontAlgn="b"/>
                      <a:r>
                        <a:rPr lang="en-GB" sz="1000" u="none" strike="noStrike">
                          <a:effectLst/>
                        </a:rPr>
                        <a:t>Fostering social workers have around 25 cases/carers FTE. This is a mixture of kinship and county carers</a:t>
                      </a:r>
                      <a:endParaRPr lang="en-GB" sz="1000" b="0" i="0" u="none" strike="noStrike" dirty="0">
                        <a:solidFill>
                          <a:srgbClr val="000000"/>
                        </a:solidFill>
                        <a:effectLst/>
                        <a:latin typeface="Raleway" pitchFamily="2" charset="0"/>
                      </a:endParaRPr>
                    </a:p>
                  </a:txBody>
                  <a:tcPr marL="923" marR="923" marT="923" marB="0" anchor="b"/>
                </a:tc>
                <a:extLst>
                  <a:ext uri="{0D108BD9-81ED-4DB2-BD59-A6C34878D82A}">
                    <a16:rowId xmlns:a16="http://schemas.microsoft.com/office/drawing/2014/main" val="1476755102"/>
                  </a:ext>
                </a:extLst>
              </a:tr>
              <a:tr h="165424">
                <a:tc>
                  <a:txBody>
                    <a:bodyPr/>
                    <a:lstStyle/>
                    <a:p>
                      <a:pPr algn="l" fontAlgn="b"/>
                      <a:r>
                        <a:rPr lang="en-GB" sz="1000" u="none" strike="noStrike">
                          <a:effectLst/>
                        </a:rPr>
                        <a:t>Isle of Wight</a:t>
                      </a:r>
                      <a:endParaRPr lang="en-GB" sz="1000" b="0" i="0" u="none" strike="noStrike">
                        <a:solidFill>
                          <a:srgbClr val="000000"/>
                        </a:solidFill>
                        <a:effectLst/>
                        <a:latin typeface="Raleway" pitchFamily="2" charset="0"/>
                      </a:endParaRPr>
                    </a:p>
                  </a:txBody>
                  <a:tcPr marL="923" marR="923" marT="923" marB="0" anchor="b"/>
                </a:tc>
                <a:tc>
                  <a:txBody>
                    <a:bodyPr/>
                    <a:lstStyle/>
                    <a:p>
                      <a:pPr algn="l" fontAlgn="b"/>
                      <a:r>
                        <a:rPr lang="en-GB" sz="1000" u="none" strike="noStrike">
                          <a:effectLst/>
                        </a:rPr>
                        <a:t>Average Connected per support worker = 11.5 connected carers/ 7 connected households per SSW</a:t>
                      </a:r>
                      <a:endParaRPr lang="en-GB" sz="1000" b="0" i="0" u="none" strike="noStrike">
                        <a:solidFill>
                          <a:srgbClr val="000000"/>
                        </a:solidFill>
                        <a:effectLst/>
                        <a:latin typeface="Raleway" pitchFamily="2" charset="0"/>
                      </a:endParaRPr>
                    </a:p>
                  </a:txBody>
                  <a:tcPr marL="923" marR="923" marT="923" marB="0" anchor="b"/>
                </a:tc>
                <a:extLst>
                  <a:ext uri="{0D108BD9-81ED-4DB2-BD59-A6C34878D82A}">
                    <a16:rowId xmlns:a16="http://schemas.microsoft.com/office/drawing/2014/main" val="1977259329"/>
                  </a:ext>
                </a:extLst>
              </a:tr>
              <a:tr h="961397">
                <a:tc>
                  <a:txBody>
                    <a:bodyPr/>
                    <a:lstStyle/>
                    <a:p>
                      <a:pPr algn="l" fontAlgn="b"/>
                      <a:r>
                        <a:rPr lang="en-GB" sz="1000" u="none" strike="noStrike">
                          <a:effectLst/>
                        </a:rPr>
                        <a:t>Bucks</a:t>
                      </a:r>
                      <a:endParaRPr lang="en-GB" sz="1000" b="0" i="0" u="none" strike="noStrike">
                        <a:solidFill>
                          <a:srgbClr val="000000"/>
                        </a:solidFill>
                        <a:effectLst/>
                        <a:latin typeface="Raleway" pitchFamily="2" charset="0"/>
                      </a:endParaRPr>
                    </a:p>
                  </a:txBody>
                  <a:tcPr marL="923" marR="923" marT="923" marB="0" anchor="b"/>
                </a:tc>
                <a:tc>
                  <a:txBody>
                    <a:bodyPr/>
                    <a:lstStyle/>
                    <a:p>
                      <a:pPr algn="l" fontAlgn="b"/>
                      <a:r>
                        <a:rPr lang="en-GB" sz="1000" u="none" strike="noStrike" dirty="0">
                          <a:effectLst/>
                        </a:rPr>
                        <a:t>Assessing social workers are allocated one assessment per full day worked each week (full time = 5 cases) From 1st April they will also hold SG cases for 12 months post order to ensure the support is available.</a:t>
                      </a:r>
                      <a:br>
                        <a:rPr lang="en-GB" sz="1000" u="none" strike="noStrike" dirty="0">
                          <a:effectLst/>
                        </a:rPr>
                      </a:br>
                      <a:r>
                        <a:rPr lang="en-GB" sz="1000" u="none" strike="noStrike" dirty="0">
                          <a:effectLst/>
                        </a:rPr>
                        <a:t>Post order caseloads for full time workers is 25 children.  After the initial 12 months if they remain family and friends foster carers they will transfer to the mainstream team, caseloads up to 16.</a:t>
                      </a:r>
                      <a:br>
                        <a:rPr lang="en-GB" sz="1000" u="none" strike="noStrike" dirty="0">
                          <a:effectLst/>
                        </a:rPr>
                      </a:br>
                      <a:r>
                        <a:rPr lang="en-GB" sz="1000" u="none" strike="noStrike" dirty="0">
                          <a:effectLst/>
                        </a:rPr>
                        <a:t>SG carers will remain with the assessing social worker for 12 months and if needed transfer to the SG support team as outlined above at that point</a:t>
                      </a:r>
                      <a:endParaRPr lang="en-GB" sz="1000" b="0" i="0" u="none" strike="noStrike" dirty="0">
                        <a:solidFill>
                          <a:srgbClr val="000000"/>
                        </a:solidFill>
                        <a:effectLst/>
                        <a:latin typeface="Raleway" pitchFamily="2" charset="0"/>
                      </a:endParaRPr>
                    </a:p>
                  </a:txBody>
                  <a:tcPr marL="923" marR="923" marT="923" marB="0" anchor="b"/>
                </a:tc>
                <a:extLst>
                  <a:ext uri="{0D108BD9-81ED-4DB2-BD59-A6C34878D82A}">
                    <a16:rowId xmlns:a16="http://schemas.microsoft.com/office/drawing/2014/main" val="1856042349"/>
                  </a:ext>
                </a:extLst>
              </a:tr>
              <a:tr h="165424">
                <a:tc>
                  <a:txBody>
                    <a:bodyPr/>
                    <a:lstStyle/>
                    <a:p>
                      <a:pPr algn="l" fontAlgn="b"/>
                      <a:r>
                        <a:rPr lang="en-GB" sz="1000" u="none" strike="noStrike">
                          <a:effectLst/>
                        </a:rPr>
                        <a:t>Milton Keynes</a:t>
                      </a:r>
                      <a:endParaRPr lang="en-GB" sz="1000" b="0" i="0" u="none" strike="noStrike">
                        <a:solidFill>
                          <a:srgbClr val="000000"/>
                        </a:solidFill>
                        <a:effectLst/>
                        <a:latin typeface="Raleway" pitchFamily="2" charset="0"/>
                      </a:endParaRPr>
                    </a:p>
                  </a:txBody>
                  <a:tcPr marL="923" marR="923" marT="923" marB="0" anchor="b"/>
                </a:tc>
                <a:tc>
                  <a:txBody>
                    <a:bodyPr/>
                    <a:lstStyle/>
                    <a:p>
                      <a:pPr algn="l" fontAlgn="b"/>
                      <a:r>
                        <a:rPr lang="en-GB" sz="1000" u="none" strike="noStrike">
                          <a:effectLst/>
                        </a:rPr>
                        <a:t>16 in foster care</a:t>
                      </a:r>
                      <a:endParaRPr lang="en-GB" sz="1000" b="0" i="0" u="none" strike="noStrike">
                        <a:solidFill>
                          <a:srgbClr val="000000"/>
                        </a:solidFill>
                        <a:effectLst/>
                        <a:latin typeface="Raleway" pitchFamily="2" charset="0"/>
                      </a:endParaRPr>
                    </a:p>
                  </a:txBody>
                  <a:tcPr marL="923" marR="923" marT="923" marB="0" anchor="b"/>
                </a:tc>
                <a:extLst>
                  <a:ext uri="{0D108BD9-81ED-4DB2-BD59-A6C34878D82A}">
                    <a16:rowId xmlns:a16="http://schemas.microsoft.com/office/drawing/2014/main" val="1919293908"/>
                  </a:ext>
                </a:extLst>
              </a:tr>
              <a:tr h="165424">
                <a:tc>
                  <a:txBody>
                    <a:bodyPr/>
                    <a:lstStyle/>
                    <a:p>
                      <a:pPr algn="l" fontAlgn="b"/>
                      <a:r>
                        <a:rPr lang="en-GB" sz="1000" u="none" strike="noStrike">
                          <a:effectLst/>
                        </a:rPr>
                        <a:t>Kent</a:t>
                      </a:r>
                      <a:endParaRPr lang="en-GB" sz="1000" b="0" i="0" u="none" strike="noStrike">
                        <a:solidFill>
                          <a:srgbClr val="000000"/>
                        </a:solidFill>
                        <a:effectLst/>
                        <a:latin typeface="Raleway" pitchFamily="2" charset="0"/>
                      </a:endParaRPr>
                    </a:p>
                  </a:txBody>
                  <a:tcPr marL="923" marR="923" marT="923" marB="0" anchor="b"/>
                </a:tc>
                <a:tc>
                  <a:txBody>
                    <a:bodyPr/>
                    <a:lstStyle/>
                    <a:p>
                      <a:pPr algn="l" fontAlgn="b"/>
                      <a:r>
                        <a:rPr lang="en-GB" sz="1000" u="none" strike="noStrike">
                          <a:effectLst/>
                        </a:rPr>
                        <a:t>Average 18 Connected person foster carers per full time worker </a:t>
                      </a:r>
                      <a:endParaRPr lang="en-GB" sz="1000" b="0" i="0" u="none" strike="noStrike">
                        <a:solidFill>
                          <a:srgbClr val="000000"/>
                        </a:solidFill>
                        <a:effectLst/>
                        <a:latin typeface="Raleway" pitchFamily="2" charset="0"/>
                      </a:endParaRPr>
                    </a:p>
                  </a:txBody>
                  <a:tcPr marL="923" marR="923" marT="923" marB="0" anchor="b"/>
                </a:tc>
                <a:extLst>
                  <a:ext uri="{0D108BD9-81ED-4DB2-BD59-A6C34878D82A}">
                    <a16:rowId xmlns:a16="http://schemas.microsoft.com/office/drawing/2014/main" val="1815187702"/>
                  </a:ext>
                </a:extLst>
              </a:tr>
              <a:tr h="298086">
                <a:tc>
                  <a:txBody>
                    <a:bodyPr/>
                    <a:lstStyle/>
                    <a:p>
                      <a:pPr algn="l" fontAlgn="b"/>
                      <a:r>
                        <a:rPr lang="en-GB" sz="1000" u="none" strike="noStrike" dirty="0">
                          <a:effectLst/>
                        </a:rPr>
                        <a:t>Portsmouth</a:t>
                      </a:r>
                      <a:endParaRPr lang="en-GB" sz="1000" b="0" i="0" u="none" strike="noStrike" dirty="0">
                        <a:solidFill>
                          <a:srgbClr val="000000"/>
                        </a:solidFill>
                        <a:effectLst/>
                        <a:latin typeface="Raleway" pitchFamily="2" charset="0"/>
                      </a:endParaRPr>
                    </a:p>
                  </a:txBody>
                  <a:tcPr marL="923" marR="923" marT="923" marB="0" anchor="b"/>
                </a:tc>
                <a:tc>
                  <a:txBody>
                    <a:bodyPr/>
                    <a:lstStyle/>
                    <a:p>
                      <a:pPr algn="l" fontAlgn="b"/>
                      <a:r>
                        <a:rPr lang="en-GB" sz="1000" u="none" strike="noStrike" dirty="0">
                          <a:effectLst/>
                        </a:rPr>
                        <a:t>45 families/ 62 children involved with SG support worker. 10 FTE  ( 13 total) SSWs caseload average 22 carers </a:t>
                      </a:r>
                      <a:endParaRPr lang="en-GB" sz="1000" b="0" i="0" u="none" strike="noStrike" dirty="0">
                        <a:solidFill>
                          <a:srgbClr val="000000"/>
                        </a:solidFill>
                        <a:effectLst/>
                        <a:latin typeface="Raleway" pitchFamily="2" charset="0"/>
                      </a:endParaRPr>
                    </a:p>
                  </a:txBody>
                  <a:tcPr marL="923" marR="923" marT="923" marB="0" anchor="b"/>
                </a:tc>
                <a:extLst>
                  <a:ext uri="{0D108BD9-81ED-4DB2-BD59-A6C34878D82A}">
                    <a16:rowId xmlns:a16="http://schemas.microsoft.com/office/drawing/2014/main" val="821830703"/>
                  </a:ext>
                </a:extLst>
              </a:tr>
              <a:tr h="298086">
                <a:tc>
                  <a:txBody>
                    <a:bodyPr/>
                    <a:lstStyle/>
                    <a:p>
                      <a:pPr algn="l" fontAlgn="b"/>
                      <a:r>
                        <a:rPr lang="en-GB" sz="1000" b="0" i="0" u="none" strike="noStrike" dirty="0">
                          <a:solidFill>
                            <a:srgbClr val="000000"/>
                          </a:solidFill>
                          <a:effectLst/>
                          <a:latin typeface="Raleway" pitchFamily="2" charset="0"/>
                        </a:rPr>
                        <a:t>E. Sussex</a:t>
                      </a:r>
                    </a:p>
                  </a:txBody>
                  <a:tcPr marL="923" marR="923" marT="923" marB="0" anchor="b"/>
                </a:tc>
                <a:tc>
                  <a:txBody>
                    <a:bodyPr/>
                    <a:lstStyle/>
                    <a:p>
                      <a:pPr algn="l" fontAlgn="b"/>
                      <a:r>
                        <a:rPr lang="en-GB" sz="1000" b="0" i="0" u="none" strike="noStrike" dirty="0">
                          <a:solidFill>
                            <a:srgbClr val="000000"/>
                          </a:solidFill>
                          <a:effectLst/>
                          <a:latin typeface="Raleway" pitchFamily="2" charset="0"/>
                        </a:rPr>
                        <a:t>30 cases per FT workers</a:t>
                      </a:r>
                    </a:p>
                  </a:txBody>
                  <a:tcPr marL="923" marR="923" marT="923" marB="0" anchor="b"/>
                </a:tc>
                <a:extLst>
                  <a:ext uri="{0D108BD9-81ED-4DB2-BD59-A6C34878D82A}">
                    <a16:rowId xmlns:a16="http://schemas.microsoft.com/office/drawing/2014/main" val="205663910"/>
                  </a:ext>
                </a:extLst>
              </a:tr>
              <a:tr h="298086">
                <a:tc>
                  <a:txBody>
                    <a:bodyPr/>
                    <a:lstStyle/>
                    <a:p>
                      <a:pPr algn="l" fontAlgn="b"/>
                      <a:r>
                        <a:rPr lang="en-GB" sz="1000" b="0" i="0" u="none" strike="noStrike" dirty="0">
                          <a:solidFill>
                            <a:srgbClr val="000000"/>
                          </a:solidFill>
                          <a:effectLst/>
                          <a:latin typeface="Raleway" pitchFamily="2" charset="0"/>
                        </a:rPr>
                        <a:t>Achieving for children</a:t>
                      </a:r>
                    </a:p>
                  </a:txBody>
                  <a:tcPr marL="923" marR="923" marT="923" marB="0" anchor="b"/>
                </a:tc>
                <a:tc>
                  <a:txBody>
                    <a:bodyPr/>
                    <a:lstStyle/>
                    <a:p>
                      <a:pPr algn="l" fontAlgn="b"/>
                      <a:r>
                        <a:rPr lang="en-GB" sz="1000" b="0" i="0" u="none" strike="noStrike" dirty="0">
                          <a:solidFill>
                            <a:srgbClr val="000000"/>
                          </a:solidFill>
                          <a:effectLst/>
                          <a:latin typeface="Raleway" pitchFamily="2" charset="0"/>
                        </a:rPr>
                        <a:t>10-14 cases depending on assessments and complexity - this includes all assessments and approval types</a:t>
                      </a:r>
                    </a:p>
                  </a:txBody>
                  <a:tcPr marL="923" marR="923" marT="923" marB="0" anchor="b"/>
                </a:tc>
                <a:extLst>
                  <a:ext uri="{0D108BD9-81ED-4DB2-BD59-A6C34878D82A}">
                    <a16:rowId xmlns:a16="http://schemas.microsoft.com/office/drawing/2014/main" val="4221732362"/>
                  </a:ext>
                </a:extLst>
              </a:tr>
              <a:tr h="298086">
                <a:tc>
                  <a:txBody>
                    <a:bodyPr/>
                    <a:lstStyle/>
                    <a:p>
                      <a:pPr algn="l" fontAlgn="b"/>
                      <a:r>
                        <a:rPr lang="en-GB" sz="1000" b="0" i="0" u="none" strike="noStrike" dirty="0">
                          <a:solidFill>
                            <a:srgbClr val="000000"/>
                          </a:solidFill>
                          <a:effectLst/>
                          <a:latin typeface="Raleway" pitchFamily="2" charset="0"/>
                        </a:rPr>
                        <a:t>West Berks</a:t>
                      </a:r>
                    </a:p>
                  </a:txBody>
                  <a:tcPr marL="923" marR="923" marT="923" marB="0" anchor="b"/>
                </a:tc>
                <a:tc>
                  <a:txBody>
                    <a:bodyPr/>
                    <a:lstStyle/>
                    <a:p>
                      <a:pPr algn="l" fontAlgn="b"/>
                      <a:r>
                        <a:rPr lang="en-GB" sz="1000" b="0" i="0" u="none" strike="noStrike" dirty="0">
                          <a:solidFill>
                            <a:srgbClr val="000000"/>
                          </a:solidFill>
                          <a:effectLst/>
                          <a:latin typeface="Raleway" pitchFamily="2" charset="0"/>
                        </a:rPr>
                        <a:t>Senior Social Worker (Post SGO Support) – 15 cases. Social Workers – 15 cases (including supervision and assessment)</a:t>
                      </a:r>
                    </a:p>
                  </a:txBody>
                  <a:tcPr marL="923" marR="923" marT="923" marB="0" anchor="b"/>
                </a:tc>
                <a:extLst>
                  <a:ext uri="{0D108BD9-81ED-4DB2-BD59-A6C34878D82A}">
                    <a16:rowId xmlns:a16="http://schemas.microsoft.com/office/drawing/2014/main" val="543290369"/>
                  </a:ext>
                </a:extLst>
              </a:tr>
              <a:tr h="298086">
                <a:tc>
                  <a:txBody>
                    <a:bodyPr/>
                    <a:lstStyle/>
                    <a:p>
                      <a:pPr algn="l" fontAlgn="b"/>
                      <a:r>
                        <a:rPr lang="en-GB" sz="1000" b="0" i="0" u="none" strike="noStrike" dirty="0">
                          <a:solidFill>
                            <a:srgbClr val="000000"/>
                          </a:solidFill>
                          <a:effectLst/>
                          <a:latin typeface="Raleway" pitchFamily="2" charset="0"/>
                        </a:rPr>
                        <a:t>West Sussex</a:t>
                      </a:r>
                    </a:p>
                  </a:txBody>
                  <a:tcPr marL="923" marR="923" marT="923" marB="0" anchor="b"/>
                </a:tc>
                <a:tc>
                  <a:txBody>
                    <a:bodyPr/>
                    <a:lstStyle/>
                    <a:p>
                      <a:pPr algn="l" fontAlgn="b"/>
                      <a:r>
                        <a:rPr lang="en-GB" sz="1000" b="0" i="0" u="none" strike="noStrike" dirty="0">
                          <a:solidFill>
                            <a:srgbClr val="000000"/>
                          </a:solidFill>
                          <a:effectLst/>
                          <a:latin typeface="Raleway" pitchFamily="2" charset="0"/>
                        </a:rPr>
                        <a:t>Average caseload is 9.2, although this is averaged between a range of FTE</a:t>
                      </a:r>
                    </a:p>
                  </a:txBody>
                  <a:tcPr marL="923" marR="923" marT="923" marB="0" anchor="b"/>
                </a:tc>
                <a:extLst>
                  <a:ext uri="{0D108BD9-81ED-4DB2-BD59-A6C34878D82A}">
                    <a16:rowId xmlns:a16="http://schemas.microsoft.com/office/drawing/2014/main" val="4019099586"/>
                  </a:ext>
                </a:extLst>
              </a:tr>
            </a:tbl>
          </a:graphicData>
        </a:graphic>
      </p:graphicFrame>
    </p:spTree>
    <p:extLst>
      <p:ext uri="{BB962C8B-B14F-4D97-AF65-F5344CB8AC3E}">
        <p14:creationId xmlns:p14="http://schemas.microsoft.com/office/powerpoint/2010/main" val="4021059333"/>
      </p:ext>
    </p:extLst>
  </p:cSld>
  <p:clrMapOvr>
    <a:masterClrMapping/>
  </p:clrMapOvr>
</p:sld>
</file>

<file path=ppt/theme/theme1.xml><?xml version="1.0" encoding="utf-8"?>
<a:theme xmlns:a="http://schemas.openxmlformats.org/drawingml/2006/main" name="Retrospect">
  <a:themeElements>
    <a:clrScheme name="SESLIP">
      <a:dk1>
        <a:srgbClr val="000000"/>
      </a:dk1>
      <a:lt1>
        <a:sysClr val="window" lastClr="FFFFFF"/>
      </a:lt1>
      <a:dk2>
        <a:srgbClr val="75B8C2"/>
      </a:dk2>
      <a:lt2>
        <a:srgbClr val="CFC5D4"/>
      </a:lt2>
      <a:accent1>
        <a:srgbClr val="532F6B"/>
      </a:accent1>
      <a:accent2>
        <a:srgbClr val="532F6B"/>
      </a:accent2>
      <a:accent3>
        <a:srgbClr val="D68849"/>
      </a:accent3>
      <a:accent4>
        <a:srgbClr val="75B8C2"/>
      </a:accent4>
      <a:accent5>
        <a:srgbClr val="CFC5D4"/>
      </a:accent5>
      <a:accent6>
        <a:srgbClr val="000000"/>
      </a:accent6>
      <a:hlink>
        <a:srgbClr val="2998E3"/>
      </a:hlink>
      <a:folHlink>
        <a:srgbClr val="8C8C8C"/>
      </a:folHlink>
    </a:clrScheme>
    <a:fontScheme name="SESLIP Raleway">
      <a:majorFont>
        <a:latin typeface="Raleway SemiBold"/>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D687D9C0-BBD4-4324-A61F-769BFD60C698}" vid="{DBE91723-01F0-41D4-9991-A76F40C8B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6428</TotalTime>
  <Words>7033</Words>
  <Application>Microsoft Office PowerPoint</Application>
  <PresentationFormat>Widescreen</PresentationFormat>
  <Paragraphs>492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Raleway</vt:lpstr>
      <vt:lpstr>Raleway SemiBold</vt:lpstr>
      <vt:lpstr>Retrospect</vt:lpstr>
      <vt:lpstr>Kinship regional benchmarking</vt:lpstr>
      <vt:lpstr>Background and method</vt:lpstr>
      <vt:lpstr>Structure</vt:lpstr>
      <vt:lpstr>Structure cont…</vt:lpstr>
      <vt:lpstr>Structure</vt:lpstr>
      <vt:lpstr>Structure</vt:lpstr>
      <vt:lpstr>Adoption Support Fund</vt:lpstr>
      <vt:lpstr>Total number of cases</vt:lpstr>
      <vt:lpstr>Caseloads</vt:lpstr>
      <vt:lpstr>Best practice</vt:lpstr>
      <vt:lpstr>Best practice</vt:lpstr>
      <vt:lpstr>Best practice</vt:lpstr>
      <vt:lpstr>Best practice</vt:lpstr>
      <vt:lpstr>Best practice</vt:lpstr>
      <vt:lpstr>Best practice</vt:lpstr>
      <vt:lpstr>Ideas for regional working</vt:lpstr>
      <vt:lpstr>Regional priorities for collaboration*</vt:lpstr>
      <vt:lpstr>Regional opportunities</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help regional benchmarking</dc:title>
  <dc:creator>Rebecca Eligon</dc:creator>
  <cp:lastModifiedBy>Eligon, Rebecca</cp:lastModifiedBy>
  <cp:revision>21</cp:revision>
  <dcterms:created xsi:type="dcterms:W3CDTF">2023-05-31T08:23:12Z</dcterms:created>
  <dcterms:modified xsi:type="dcterms:W3CDTF">2024-04-03T14:08:01Z</dcterms:modified>
</cp:coreProperties>
</file>