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8"/>
  </p:notesMasterIdLst>
  <p:sldIdLst>
    <p:sldId id="869" r:id="rId6"/>
    <p:sldId id="259" r:id="rId7"/>
    <p:sldId id="876" r:id="rId8"/>
    <p:sldId id="281" r:id="rId9"/>
    <p:sldId id="875" r:id="rId10"/>
    <p:sldId id="874" r:id="rId11"/>
    <p:sldId id="273" r:id="rId12"/>
    <p:sldId id="872" r:id="rId13"/>
    <p:sldId id="265" r:id="rId14"/>
    <p:sldId id="871" r:id="rId15"/>
    <p:sldId id="870" r:id="rId16"/>
    <p:sldId id="280"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D4A25C-CD39-4609-8836-B825792D6DBC}" v="5" dt="2024-12-03T11:51:22.5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665" autoAdjust="0"/>
  </p:normalViewPr>
  <p:slideViewPr>
    <p:cSldViewPr snapToGrid="0">
      <p:cViewPr varScale="1">
        <p:scale>
          <a:sx n="32" d="100"/>
          <a:sy n="32" d="100"/>
        </p:scale>
        <p:origin x="1458"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2684" tIns="46342" rIns="92684" bIns="46342" rtlCol="0"/>
          <a:lstStyle>
            <a:lvl1pPr algn="l">
              <a:defRPr sz="12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2684" tIns="46342" rIns="92684" bIns="46342" rtlCol="0"/>
          <a:lstStyle>
            <a:lvl1pPr algn="r">
              <a:defRPr sz="1200"/>
            </a:lvl1pPr>
          </a:lstStyle>
          <a:p>
            <a:fld id="{28718A60-1A28-4FFA-A5AD-3D9E685CC4DA}" type="datetimeFigureOut">
              <a:rPr lang="en-GB" smtClean="0"/>
              <a:t>06/12/2024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684" tIns="46342" rIns="92684" bIns="46342"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2684" tIns="46342" rIns="92684" bIns="463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6332"/>
          </a:xfrm>
          <a:prstGeom prst="rect">
            <a:avLst/>
          </a:prstGeom>
        </p:spPr>
        <p:txBody>
          <a:bodyPr vert="horz" lIns="92684" tIns="46342" rIns="92684" bIns="46342"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2684" tIns="46342" rIns="92684" bIns="46342" rtlCol="0" anchor="b"/>
          <a:lstStyle>
            <a:lvl1pPr algn="r">
              <a:defRPr sz="1200"/>
            </a:lvl1pPr>
          </a:lstStyle>
          <a:p>
            <a:fld id="{61DE53C7-C0FC-46EC-8ACF-AB2934B7988D}" type="slidenum">
              <a:rPr lang="en-GB" smtClean="0"/>
              <a:t>‹#›</a:t>
            </a:fld>
            <a:endParaRPr lang="en-GB"/>
          </a:p>
        </p:txBody>
      </p:sp>
    </p:spTree>
    <p:extLst>
      <p:ext uri="{BB962C8B-B14F-4D97-AF65-F5344CB8AC3E}">
        <p14:creationId xmlns:p14="http://schemas.microsoft.com/office/powerpoint/2010/main" val="1190375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lgadigital.sharepoint.com/:w:/r/sites/ChildrenandYoungPeople/Childrens%20social%20care/Briefings,%20Responses,%20Presentations/2411_DfE%20CSC%20policy%20statement_member%20briefing.docx?d=w173d57c614a3461bbc82e6ef4df3f837&amp;csf=1&amp;web=1&amp;e=4Edsb6"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local.gov.uk/publications/early-years-education-and-childcare-research-report"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8845BED-7C78-4BE4-A3F0-F5D2C246BF2D}"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676617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GB" dirty="0"/>
              <a:t>Significant increase in placement costs – driven by increasingly complex needs in children, more use of residential, children coming into care older, insufficiency of placements. Massive increase in high cost placements: </a:t>
            </a:r>
            <a:r>
              <a:rPr lang="en-GB" b="0" i="0" dirty="0">
                <a:solidFill>
                  <a:srgbClr val="464B51"/>
                </a:solidFill>
                <a:effectLst/>
                <a:latin typeface="Arial" panose="020B0604020202020204" pitchFamily="34" charset="0"/>
              </a:rPr>
              <a:t>English councils paid for approximately 120 placements costing £10,000 per week or more in the 2018/19 financial year, compared to over 1,500 in 2022/23.  In 2018/19, 23 per cent of respondent councils paid for at least one placement costing £10,000 per week or more, compared to 91 per cent in 2022/23. </a:t>
            </a:r>
          </a:p>
          <a:p>
            <a:pPr algn="l">
              <a:buFont typeface="Arial" panose="020B0604020202020204" pitchFamily="34" charset="0"/>
              <a:buChar char="•"/>
            </a:pPr>
            <a:r>
              <a:rPr lang="en-GB" b="0" i="0" dirty="0">
                <a:solidFill>
                  <a:srgbClr val="464B51"/>
                </a:solidFill>
                <a:effectLst/>
                <a:latin typeface="Arial" panose="020B0604020202020204" pitchFamily="34" charset="0"/>
              </a:rPr>
              <a:t>Also councils hugely increasing their provision – council owned children’s homes increased by a third last year (albeit from a low base)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Workforce – increasing use of agency, and concerns around the behaviour of some agencies. DfE has brought in new stat guidance to try to help with this.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Shift in spend. Spend is going up, but most (£4 in every £5) of the rise is going to late intervention. Early help fallen by 46% since 2011, late interventions risen by almost half.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New kinship strategy released last year, we expect the new govt to continue this focus. Additional funding was allocated in the Autumn Budget to trial kinship allowances to see how well this supports kinship families. Some positive steps forward, though we would like to see more focus on informal kinship as well as more formalised arrangements.</a:t>
            </a:r>
          </a:p>
        </p:txBody>
      </p:sp>
      <p:sp>
        <p:nvSpPr>
          <p:cNvPr id="4" name="Slide Number Placeholder 3"/>
          <p:cNvSpPr>
            <a:spLocks noGrp="1"/>
          </p:cNvSpPr>
          <p:nvPr>
            <p:ph type="sldNum" sz="quarter" idx="5"/>
          </p:nvPr>
        </p:nvSpPr>
        <p:spPr/>
        <p:txBody>
          <a:bodyPr/>
          <a:lstStyle/>
          <a:p>
            <a:fld id="{61DE53C7-C0FC-46EC-8ACF-AB2934B7988D}" type="slidenum">
              <a:rPr lang="en-GB" smtClean="0"/>
              <a:t>2</a:t>
            </a:fld>
            <a:endParaRPr lang="en-GB"/>
          </a:p>
        </p:txBody>
      </p:sp>
    </p:spTree>
    <p:extLst>
      <p:ext uri="{BB962C8B-B14F-4D97-AF65-F5344CB8AC3E}">
        <p14:creationId xmlns:p14="http://schemas.microsoft.com/office/powerpoint/2010/main" val="4269965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Published in November, outlines government commitment to and plans for whole system reform. </a:t>
            </a:r>
          </a:p>
          <a:p>
            <a:r>
              <a:rPr lang="en-GB" dirty="0"/>
              <a:t>Our view: positive direction, doesn’t address financial and workforce challenges in either councils or partner agencies.</a:t>
            </a:r>
          </a:p>
          <a:p>
            <a:endParaRPr lang="en-GB" dirty="0"/>
          </a:p>
          <a:p>
            <a:r>
              <a:rPr lang="en-GB" dirty="0"/>
              <a:t>Briefing on this is here: </a:t>
            </a:r>
            <a:r>
              <a:rPr lang="en-GB" dirty="0">
                <a:hlinkClick r:id="rId3"/>
              </a:rPr>
              <a:t>2411_DfE CSC policy </a:t>
            </a:r>
            <a:r>
              <a:rPr lang="en-GB" dirty="0" err="1">
                <a:hlinkClick r:id="rId3"/>
              </a:rPr>
              <a:t>statement_member</a:t>
            </a:r>
            <a:r>
              <a:rPr lang="en-GB" dirty="0">
                <a:hlinkClick r:id="rId3"/>
              </a:rPr>
              <a:t> briefing.docx</a:t>
            </a:r>
            <a:endParaRPr lang="en-GB" dirty="0"/>
          </a:p>
        </p:txBody>
      </p:sp>
      <p:sp>
        <p:nvSpPr>
          <p:cNvPr id="4" name="Slide Number Placeholder 3"/>
          <p:cNvSpPr>
            <a:spLocks noGrp="1"/>
          </p:cNvSpPr>
          <p:nvPr>
            <p:ph type="sldNum" sz="quarter" idx="5"/>
          </p:nvPr>
        </p:nvSpPr>
        <p:spPr/>
        <p:txBody>
          <a:bodyPr/>
          <a:lstStyle/>
          <a:p>
            <a:fld id="{61DE53C7-C0FC-46EC-8ACF-AB2934B7988D}" type="slidenum">
              <a:rPr lang="en-GB" smtClean="0"/>
              <a:t>3</a:t>
            </a:fld>
            <a:endParaRPr lang="en-GB"/>
          </a:p>
        </p:txBody>
      </p:sp>
    </p:spTree>
    <p:extLst>
      <p:ext uri="{BB962C8B-B14F-4D97-AF65-F5344CB8AC3E}">
        <p14:creationId xmlns:p14="http://schemas.microsoft.com/office/powerpoint/2010/main" val="4231568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hlinkClick r:id="rId3"/>
              </a:rPr>
              <a:t>Early years education and childcare research report | Local Government Association</a:t>
            </a:r>
            <a:endParaRPr lang="en-US"/>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cs typeface="Arial"/>
              </a:rPr>
              <a:t>LGA research highlighted that 25 per cent of councils were not confident they'd have sufficient places to deliver the expansion in September 2024. This increased to 40 per cent for September 2025.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cs typeface="Arial"/>
              </a:rPr>
              <a:t>There are particular concerns about the sufficiency of provision for children with SEND, with the workforce requiring greater training, providers needing support to be more inclusive, and long waiting times for specialist support – financial pressures on providers impacting the expansion.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cs typeface="Arial"/>
              </a:rPr>
              <a:t>Family hubs – some money announced in the budget for another year extension – but on the Family hub part, not the </a:t>
            </a:r>
            <a:r>
              <a:rPr lang="en-GB" sz="1200" err="1">
                <a:cs typeface="Arial"/>
              </a:rPr>
              <a:t>SfL</a:t>
            </a:r>
            <a:r>
              <a:rPr lang="en-GB" sz="1200">
                <a:cs typeface="Arial"/>
              </a:rPr>
              <a:t> side. – pushing govt and engaging with stakeholders on this to get clarity.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cs typeface="Arial"/>
              </a:rPr>
              <a:t>LAs have a duty to ensure sufficient childcare for children up to 14 – but challenging to do this - wraparound – previous government’s considerations – a lot of work from LAs – plans now coming to an end. Concern re. longevity of approach. Focus on breakfast clubs now from most recent </a:t>
            </a:r>
            <a:r>
              <a:rPr lang="en-GB" sz="1200" err="1">
                <a:cs typeface="Arial"/>
              </a:rPr>
              <a:t>govnt</a:t>
            </a:r>
            <a:r>
              <a:rPr lang="en-GB" sz="1200">
                <a:cs typeface="Arial"/>
              </a:rPr>
              <a:t> with additional funding in the recent budget – expressions of interest open to schools now – where is the LA role in this?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cs typeface="Arial"/>
            </a:endParaRPr>
          </a:p>
          <a:p>
            <a:endParaRPr lang="en-US"/>
          </a:p>
        </p:txBody>
      </p:sp>
      <p:sp>
        <p:nvSpPr>
          <p:cNvPr id="4" name="Slide Number Placeholder 3"/>
          <p:cNvSpPr>
            <a:spLocks noGrp="1"/>
          </p:cNvSpPr>
          <p:nvPr>
            <p:ph type="sldNum" sz="quarter" idx="5"/>
          </p:nvPr>
        </p:nvSpPr>
        <p:spPr/>
        <p:txBody>
          <a:bodyPr/>
          <a:lstStyle/>
          <a:p>
            <a:fld id="{61DE53C7-C0FC-46EC-8ACF-AB2934B7988D}" type="slidenum">
              <a:rPr lang="en-GB" smtClean="0"/>
              <a:t>4</a:t>
            </a:fld>
            <a:endParaRPr lang="en-GB"/>
          </a:p>
        </p:txBody>
      </p:sp>
    </p:spTree>
    <p:extLst>
      <p:ext uri="{BB962C8B-B14F-4D97-AF65-F5344CB8AC3E}">
        <p14:creationId xmlns:p14="http://schemas.microsoft.com/office/powerpoint/2010/main" val="293640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fontAlgn="ctr">
              <a:lnSpc>
                <a:spcPts val="1200"/>
              </a:lnSpc>
              <a:spcAft>
                <a:spcPts val="600"/>
              </a:spcAft>
              <a:buSzPts val="1000"/>
              <a:buFont typeface="Symbol" panose="05050102010706020507" pitchFamily="18" charset="2"/>
              <a:buChar char=""/>
              <a:tabLst>
                <a:tab pos="457200" algn="l"/>
              </a:tabLst>
            </a:pPr>
            <a:r>
              <a:rPr lang="en-GB" sz="1800">
                <a:effectLst/>
                <a:latin typeface="Arial" panose="020B0604020202020204" pitchFamily="34" charset="0"/>
                <a:ea typeface="Times New Roman" panose="02020603050405020304" pitchFamily="18" charset="0"/>
                <a:cs typeface="Arial" panose="020B0604020202020204" pitchFamily="34" charset="0"/>
              </a:rPr>
              <a:t>The new government's main commitment to young people - focus on prevention through local prevention partnerships which identifies young people who could be drawn into violence and intervene, putting youth workers + mentors in A&amp;E and PRUs, and developing open access hubs that look at youth services, youth justice support and interventions, mental health support and support for employment and training.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fontAlgn="ctr">
              <a:lnSpc>
                <a:spcPts val="1200"/>
              </a:lnSpc>
              <a:spcAft>
                <a:spcPts val="600"/>
              </a:spcAft>
              <a:buSzPts val="1000"/>
              <a:buFont typeface="Symbol" panose="05050102010706020507" pitchFamily="18" charset="2"/>
              <a:buChar char=""/>
              <a:tabLst>
                <a:tab pos="457200" algn="l"/>
              </a:tabLst>
            </a:pPr>
            <a:r>
              <a:rPr lang="en-GB" sz="1800">
                <a:effectLst/>
                <a:latin typeface="Arial" panose="020B0604020202020204" pitchFamily="34" charset="0"/>
                <a:ea typeface="Times New Roman" panose="02020603050405020304" pitchFamily="18" charset="0"/>
                <a:cs typeface="Arial" panose="020B0604020202020204" pitchFamily="34" charset="0"/>
              </a:rPr>
              <a:t>This work is being expedited in light of the riots in recent months and the involvement of children and young people. Part of opportunity and taking back our streets mission.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fontAlgn="ctr">
              <a:lnSpc>
                <a:spcPts val="1200"/>
              </a:lnSpc>
              <a:spcAft>
                <a:spcPts val="600"/>
              </a:spcAft>
              <a:buSzPts val="1000"/>
              <a:buFont typeface="Symbol" panose="05050102010706020507" pitchFamily="18" charset="2"/>
              <a:buChar char=""/>
              <a:tabLst>
                <a:tab pos="457200" algn="l"/>
              </a:tabLst>
            </a:pPr>
            <a:r>
              <a:rPr lang="en-GB" sz="1800">
                <a:effectLst/>
                <a:latin typeface="Arial" panose="020B0604020202020204" pitchFamily="34" charset="0"/>
                <a:ea typeface="Times New Roman" panose="02020603050405020304" pitchFamily="18" charset="0"/>
                <a:cs typeface="Arial" panose="020B0604020202020204" pitchFamily="34" charset="0"/>
              </a:rPr>
              <a:t>We're working with home office to explore and feedback on their plans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fontAlgn="ctr">
              <a:lnSpc>
                <a:spcPts val="1200"/>
              </a:lnSpc>
              <a:spcAft>
                <a:spcPts val="600"/>
              </a:spcAft>
              <a:buSzPts val="1000"/>
              <a:buFont typeface="Symbol" panose="05050102010706020507" pitchFamily="18" charset="2"/>
              <a:buChar char=""/>
              <a:tabLst>
                <a:tab pos="457200" algn="l"/>
              </a:tabLst>
            </a:pPr>
            <a:r>
              <a:rPr lang="en-GB" sz="1800">
                <a:effectLst/>
                <a:latin typeface="Arial" panose="020B0604020202020204" pitchFamily="34" charset="0"/>
                <a:ea typeface="Times New Roman" panose="02020603050405020304" pitchFamily="18" charset="0"/>
                <a:cs typeface="Arial" panose="020B0604020202020204" pitchFamily="34" charset="0"/>
              </a:rPr>
              <a:t>Last September the previous government released the refreshed statutory guidance for services for young people - this highlights the role of LAs in facilitating local systems - we recently undertook some research on this that will be published in the next month or so. </a:t>
            </a:r>
          </a:p>
          <a:p>
            <a:pPr marL="342900" lvl="0" indent="-342900" fontAlgn="ctr">
              <a:lnSpc>
                <a:spcPts val="1200"/>
              </a:lnSpc>
              <a:spcAft>
                <a:spcPts val="600"/>
              </a:spcAft>
              <a:buSzPts val="1000"/>
              <a:buFont typeface="Symbol" panose="05050102010706020507" pitchFamily="18" charset="2"/>
              <a:buChar char=""/>
              <a:tabLst>
                <a:tab pos="457200" algn="l"/>
              </a:tabLst>
            </a:pPr>
            <a:r>
              <a:rPr lang="en-GB" sz="1800">
                <a:effectLst/>
                <a:latin typeface="Arial" panose="020B0604020202020204" pitchFamily="34" charset="0"/>
                <a:ea typeface="Times New Roman" panose="02020603050405020304" pitchFamily="18" charset="0"/>
                <a:cs typeface="Arial" panose="020B0604020202020204" pitchFamily="34" charset="0"/>
              </a:rPr>
              <a:t>In October, DCMS SoS announced plans to develop a young people strategy – engaging with DCMS to ensure it includes the view of LAs. </a:t>
            </a:r>
          </a:p>
          <a:p>
            <a:pPr marL="342900" lvl="0" indent="-342900" fontAlgn="ctr">
              <a:lnSpc>
                <a:spcPts val="1200"/>
              </a:lnSpc>
              <a:spcAft>
                <a:spcPts val="600"/>
              </a:spcAft>
              <a:buSzPts val="1000"/>
              <a:buFont typeface="Symbol" panose="05050102010706020507" pitchFamily="18" charset="2"/>
              <a:buChar char=""/>
              <a:tabLst>
                <a:tab pos="457200" algn="l"/>
              </a:tabLst>
            </a:pPr>
            <a:endParaRPr lang="en-GB" sz="180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fontAlgn="ctr">
              <a:lnSpc>
                <a:spcPts val="1200"/>
              </a:lnSpc>
              <a:spcAft>
                <a:spcPts val="600"/>
              </a:spcAft>
              <a:buSzPts val="1000"/>
              <a:buFont typeface="Symbol" panose="05050102010706020507" pitchFamily="18" charset="2"/>
              <a:buChar char=""/>
              <a:tabLst>
                <a:tab pos="457200" algn="l"/>
              </a:tabLst>
            </a:pP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1DE53C7-C0FC-46EC-8ACF-AB2934B7988D}" type="slidenum">
              <a:rPr lang="en-GB" smtClean="0"/>
              <a:t>5</a:t>
            </a:fld>
            <a:endParaRPr lang="en-GB"/>
          </a:p>
        </p:txBody>
      </p:sp>
    </p:spTree>
    <p:extLst>
      <p:ext uri="{BB962C8B-B14F-4D97-AF65-F5344CB8AC3E}">
        <p14:creationId xmlns:p14="http://schemas.microsoft.com/office/powerpoint/2010/main" val="833376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a:p>
        </p:txBody>
      </p:sp>
      <p:sp>
        <p:nvSpPr>
          <p:cNvPr id="4" name="Slide Number Placeholder 3"/>
          <p:cNvSpPr>
            <a:spLocks noGrp="1"/>
          </p:cNvSpPr>
          <p:nvPr>
            <p:ph type="sldNum" sz="quarter" idx="5"/>
          </p:nvPr>
        </p:nvSpPr>
        <p:spPr/>
        <p:txBody>
          <a:bodyPr/>
          <a:lstStyle/>
          <a:p>
            <a:fld id="{61DE53C7-C0FC-46EC-8ACF-AB2934B7988D}" type="slidenum">
              <a:rPr lang="en-GB" smtClean="0"/>
              <a:t>7</a:t>
            </a:fld>
            <a:endParaRPr lang="en-GB"/>
          </a:p>
        </p:txBody>
      </p:sp>
    </p:spTree>
    <p:extLst>
      <p:ext uri="{BB962C8B-B14F-4D97-AF65-F5344CB8AC3E}">
        <p14:creationId xmlns:p14="http://schemas.microsoft.com/office/powerpoint/2010/main" val="784258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a:p>
        </p:txBody>
      </p:sp>
      <p:sp>
        <p:nvSpPr>
          <p:cNvPr id="4" name="Slide Number Placeholder 3"/>
          <p:cNvSpPr>
            <a:spLocks noGrp="1"/>
          </p:cNvSpPr>
          <p:nvPr>
            <p:ph type="sldNum" sz="quarter" idx="5"/>
          </p:nvPr>
        </p:nvSpPr>
        <p:spPr/>
        <p:txBody>
          <a:bodyPr/>
          <a:lstStyle/>
          <a:p>
            <a:fld id="{61DE53C7-C0FC-46EC-8ACF-AB2934B7988D}" type="slidenum">
              <a:rPr lang="en-GB" smtClean="0"/>
              <a:t>9</a:t>
            </a:fld>
            <a:endParaRPr lang="en-GB"/>
          </a:p>
        </p:txBody>
      </p:sp>
    </p:spTree>
    <p:extLst>
      <p:ext uri="{BB962C8B-B14F-4D97-AF65-F5344CB8AC3E}">
        <p14:creationId xmlns:p14="http://schemas.microsoft.com/office/powerpoint/2010/main" val="36216103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ppoint lga background v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 y="9525"/>
            <a:ext cx="9138138"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583226" y="44450"/>
            <a:ext cx="53193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fontAlgn="base">
              <a:spcBef>
                <a:spcPct val="50000"/>
              </a:spcBef>
              <a:spcAft>
                <a:spcPct val="0"/>
              </a:spcAft>
              <a:defRPr/>
            </a:pPr>
            <a:endParaRPr lang="en-US" sz="4400" b="1">
              <a:solidFill>
                <a:srgbClr val="000000"/>
              </a:solidFill>
            </a:endParaRPr>
          </a:p>
        </p:txBody>
      </p:sp>
      <p:sp>
        <p:nvSpPr>
          <p:cNvPr id="19459" name="Rectangle 3"/>
          <p:cNvSpPr>
            <a:spLocks noGrp="1" noChangeArrowheads="1"/>
          </p:cNvSpPr>
          <p:nvPr>
            <p:ph type="ctrTitle"/>
          </p:nvPr>
        </p:nvSpPr>
        <p:spPr>
          <a:xfrm>
            <a:off x="987669" y="1798641"/>
            <a:ext cx="7772400" cy="1125537"/>
          </a:xfrm>
        </p:spPr>
        <p:txBody>
          <a:bodyPr/>
          <a:lstStyle>
            <a:lvl1pPr>
              <a:defRPr>
                <a:solidFill>
                  <a:schemeClr val="bg1"/>
                </a:solidFill>
              </a:defRPr>
            </a:lvl1pPr>
          </a:lstStyle>
          <a:p>
            <a:pPr lvl="0"/>
            <a:r>
              <a:rPr lang="en-US" noProof="0"/>
              <a:t>Click to edit Master title style</a:t>
            </a:r>
            <a:endParaRPr lang="en-GB" noProof="0"/>
          </a:p>
        </p:txBody>
      </p:sp>
      <p:sp>
        <p:nvSpPr>
          <p:cNvPr id="19460" name="Rectangle 4"/>
          <p:cNvSpPr>
            <a:spLocks noGrp="1" noChangeArrowheads="1"/>
          </p:cNvSpPr>
          <p:nvPr>
            <p:ph type="subTitle" idx="1"/>
          </p:nvPr>
        </p:nvSpPr>
        <p:spPr>
          <a:xfrm>
            <a:off x="987669" y="3057525"/>
            <a:ext cx="6400800" cy="1752600"/>
          </a:xfrm>
        </p:spPr>
        <p:txBody>
          <a:bodyPr/>
          <a:lstStyle>
            <a:lvl1pPr marL="0" indent="0">
              <a:buFontTx/>
              <a:buNone/>
              <a:defRPr>
                <a:solidFill>
                  <a:schemeClr val="bg1"/>
                </a:solidFill>
              </a:defRPr>
            </a:lvl1pPr>
          </a:lstStyle>
          <a:p>
            <a:pPr lvl="0"/>
            <a:r>
              <a:rPr lang="en-US" noProof="0"/>
              <a:t>Click to edit Master subtitle style</a:t>
            </a:r>
            <a:endParaRPr lang="en-GB" noProof="0"/>
          </a:p>
        </p:txBody>
      </p:sp>
      <p:sp>
        <p:nvSpPr>
          <p:cNvPr id="6" name="Footer Placeholder 5"/>
          <p:cNvSpPr>
            <a:spLocks noGrp="1" noChangeArrowheads="1"/>
          </p:cNvSpPr>
          <p:nvPr>
            <p:ph type="ftr" sz="quarter" idx="10"/>
          </p:nvPr>
        </p:nvSpPr>
        <p:spPr bwMode="auto">
          <a:xfrm>
            <a:off x="946638" y="6092825"/>
            <a:ext cx="2895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defRPr sz="1400" b="0">
                <a:solidFill>
                  <a:schemeClr val="bg1"/>
                </a:solidFill>
                <a:latin typeface="Arial" charset="0"/>
                <a:ea typeface="ＭＳ Ｐゴシック" charset="0"/>
                <a:cs typeface="+mn-cs"/>
              </a:defRPr>
            </a:lvl1pPr>
          </a:lstStyle>
          <a:p>
            <a:pPr fontAlgn="base">
              <a:spcBef>
                <a:spcPct val="0"/>
              </a:spcBef>
              <a:spcAft>
                <a:spcPct val="0"/>
              </a:spcAft>
              <a:defRPr/>
            </a:pPr>
            <a:r>
              <a:rPr lang="en-GB">
                <a:solidFill>
                  <a:srgbClr val="FFFFFF"/>
                </a:solidFill>
              </a:rPr>
              <a:t>Date</a:t>
            </a:r>
          </a:p>
        </p:txBody>
      </p:sp>
      <p:sp>
        <p:nvSpPr>
          <p:cNvPr id="7" name="Date Placeholder 6"/>
          <p:cNvSpPr>
            <a:spLocks noGrp="1" noChangeArrowheads="1"/>
          </p:cNvSpPr>
          <p:nvPr>
            <p:ph type="dt" sz="quarter" idx="11"/>
          </p:nvPr>
        </p:nvSpPr>
        <p:spPr bwMode="auto">
          <a:xfrm>
            <a:off x="6699738" y="60928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a:defRPr sz="1400" b="0">
                <a:solidFill>
                  <a:schemeClr val="bg1"/>
                </a:solidFill>
                <a:latin typeface="Arial" charset="0"/>
                <a:ea typeface="ＭＳ Ｐゴシック" charset="0"/>
                <a:cs typeface="+mn-cs"/>
              </a:defRPr>
            </a:lvl1pPr>
          </a:lstStyle>
          <a:p>
            <a:pPr fontAlgn="base">
              <a:spcBef>
                <a:spcPct val="0"/>
              </a:spcBef>
              <a:spcAft>
                <a:spcPct val="0"/>
              </a:spcAft>
              <a:defRPr/>
            </a:pPr>
            <a:r>
              <a:rPr lang="en-GB">
                <a:solidFill>
                  <a:srgbClr val="FFFFFF"/>
                </a:solidFill>
              </a:rPr>
              <a:t>www.local.gov.uk</a:t>
            </a:r>
          </a:p>
        </p:txBody>
      </p:sp>
    </p:spTree>
    <p:extLst>
      <p:ext uri="{BB962C8B-B14F-4D97-AF65-F5344CB8AC3E}">
        <p14:creationId xmlns:p14="http://schemas.microsoft.com/office/powerpoint/2010/main" val="3442228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41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1462"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9263" y="274639"/>
            <a:ext cx="603152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3396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8"/>
          <p:cNvSpPr txBox="1">
            <a:spLocks noChangeArrowheads="1"/>
          </p:cNvSpPr>
          <p:nvPr userDrawn="1"/>
        </p:nvSpPr>
        <p:spPr bwMode="auto">
          <a:xfrm>
            <a:off x="583234" y="44466"/>
            <a:ext cx="53193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4400" b="1">
                <a:solidFill>
                  <a:schemeClr val="tx2"/>
                </a:solidFill>
                <a:latin typeface="Arial" charset="0"/>
              </a:defRPr>
            </a:lvl1pPr>
            <a:lvl2pPr marL="742950" indent="-285750" eaLnBrk="0" hangingPunct="0">
              <a:defRPr sz="4400" b="1">
                <a:solidFill>
                  <a:schemeClr val="tx2"/>
                </a:solidFill>
                <a:latin typeface="Arial" charset="0"/>
              </a:defRPr>
            </a:lvl2pPr>
            <a:lvl3pPr marL="1143000" indent="-228600" eaLnBrk="0" hangingPunct="0">
              <a:defRPr sz="4400" b="1">
                <a:solidFill>
                  <a:schemeClr val="tx2"/>
                </a:solidFill>
                <a:latin typeface="Arial" charset="0"/>
              </a:defRPr>
            </a:lvl3pPr>
            <a:lvl4pPr marL="1600200" indent="-228600" eaLnBrk="0" hangingPunct="0">
              <a:defRPr sz="4400" b="1">
                <a:solidFill>
                  <a:schemeClr val="tx2"/>
                </a:solidFill>
                <a:latin typeface="Arial" charset="0"/>
              </a:defRPr>
            </a:lvl4pPr>
            <a:lvl5pPr marL="2057400" indent="-228600" eaLnBrk="0" hangingPunct="0">
              <a:defRPr sz="4400" b="1">
                <a:solidFill>
                  <a:schemeClr val="tx2"/>
                </a:solidFill>
                <a:latin typeface="Arial" charset="0"/>
              </a:defRPr>
            </a:lvl5pPr>
            <a:lvl6pPr marL="2514600" indent="-228600" eaLnBrk="0" fontAlgn="base" hangingPunct="0">
              <a:spcBef>
                <a:spcPct val="0"/>
              </a:spcBef>
              <a:spcAft>
                <a:spcPct val="0"/>
              </a:spcAft>
              <a:defRPr sz="4400" b="1">
                <a:solidFill>
                  <a:schemeClr val="tx2"/>
                </a:solidFill>
                <a:latin typeface="Arial" charset="0"/>
              </a:defRPr>
            </a:lvl6pPr>
            <a:lvl7pPr marL="2971800" indent="-228600" eaLnBrk="0" fontAlgn="base" hangingPunct="0">
              <a:spcBef>
                <a:spcPct val="0"/>
              </a:spcBef>
              <a:spcAft>
                <a:spcPct val="0"/>
              </a:spcAft>
              <a:defRPr sz="4400" b="1">
                <a:solidFill>
                  <a:schemeClr val="tx2"/>
                </a:solidFill>
                <a:latin typeface="Arial" charset="0"/>
              </a:defRPr>
            </a:lvl7pPr>
            <a:lvl8pPr marL="3429000" indent="-228600" eaLnBrk="0" fontAlgn="base" hangingPunct="0">
              <a:spcBef>
                <a:spcPct val="0"/>
              </a:spcBef>
              <a:spcAft>
                <a:spcPct val="0"/>
              </a:spcAft>
              <a:defRPr sz="4400" b="1">
                <a:solidFill>
                  <a:schemeClr val="tx2"/>
                </a:solidFill>
                <a:latin typeface="Arial" charset="0"/>
              </a:defRPr>
            </a:lvl8pPr>
            <a:lvl9pPr marL="3886200" indent="-228600" eaLnBrk="0" fontAlgn="base" hangingPunct="0">
              <a:spcBef>
                <a:spcPct val="0"/>
              </a:spcBef>
              <a:spcAft>
                <a:spcPct val="0"/>
              </a:spcAft>
              <a:defRPr sz="4400" b="1">
                <a:solidFill>
                  <a:schemeClr val="tx2"/>
                </a:solidFill>
                <a:latin typeface="Arial" charset="0"/>
              </a:defRPr>
            </a:lvl9pPr>
          </a:lstStyle>
          <a:p>
            <a:pPr eaLnBrk="1" hangingPunct="1">
              <a:spcBef>
                <a:spcPct val="50000"/>
              </a:spcBef>
              <a:defRPr/>
            </a:pPr>
            <a:endParaRPr lang="en-US" sz="3300">
              <a:solidFill>
                <a:srgbClr val="000000"/>
              </a:solidFill>
            </a:endParaRPr>
          </a:p>
        </p:txBody>
      </p:sp>
      <p:pic>
        <p:nvPicPr>
          <p:cNvPr id="5" name="Picture 13" descr="ppoint lga backgroun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31" y="9525"/>
            <a:ext cx="9138139"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ctrTitle"/>
          </p:nvPr>
        </p:nvSpPr>
        <p:spPr>
          <a:xfrm>
            <a:off x="987669" y="2217760"/>
            <a:ext cx="7772400" cy="1125537"/>
          </a:xfrm>
        </p:spPr>
        <p:txBody>
          <a:bodyPr/>
          <a:lstStyle>
            <a:lvl1pPr>
              <a:defRPr>
                <a:solidFill>
                  <a:schemeClr val="bg1"/>
                </a:solidFill>
              </a:defRPr>
            </a:lvl1pPr>
          </a:lstStyle>
          <a:p>
            <a:pPr lvl="0"/>
            <a:r>
              <a:rPr lang="en-GB" noProof="0"/>
              <a:t>Click to edit Master title style</a:t>
            </a:r>
          </a:p>
        </p:txBody>
      </p:sp>
      <p:sp>
        <p:nvSpPr>
          <p:cNvPr id="5124" name="Rectangle 4"/>
          <p:cNvSpPr>
            <a:spLocks noGrp="1" noChangeArrowheads="1"/>
          </p:cNvSpPr>
          <p:nvPr>
            <p:ph type="subTitle" idx="1"/>
          </p:nvPr>
        </p:nvSpPr>
        <p:spPr>
          <a:xfrm>
            <a:off x="987669" y="3476625"/>
            <a:ext cx="6400800" cy="1752600"/>
          </a:xfrm>
        </p:spPr>
        <p:txBody>
          <a:bodyPr/>
          <a:lstStyle>
            <a:lvl1pPr marL="0" indent="0">
              <a:buFontTx/>
              <a:buNone/>
              <a:defRPr>
                <a:solidFill>
                  <a:schemeClr val="bg1"/>
                </a:solidFill>
              </a:defRPr>
            </a:lvl1pPr>
          </a:lstStyle>
          <a:p>
            <a:pPr lvl="0"/>
            <a:r>
              <a:rPr lang="en-GB" noProof="0"/>
              <a:t>Click to edit Master subtitle style</a:t>
            </a:r>
          </a:p>
        </p:txBody>
      </p:sp>
    </p:spTree>
    <p:extLst>
      <p:ext uri="{BB962C8B-B14F-4D97-AF65-F5344CB8AC3E}">
        <p14:creationId xmlns:p14="http://schemas.microsoft.com/office/powerpoint/2010/main" val="4233066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3814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2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Tree>
    <p:extLst>
      <p:ext uri="{BB962C8B-B14F-4D97-AF65-F5344CB8AC3E}">
        <p14:creationId xmlns:p14="http://schemas.microsoft.com/office/powerpoint/2010/main" val="10768389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262" y="1600206"/>
            <a:ext cx="4044463"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24403" y="1600206"/>
            <a:ext cx="4044463"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557442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066"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280" y="1535113"/>
            <a:ext cx="4041531"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280" y="2174875"/>
            <a:ext cx="4041531"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18936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3096636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64682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8" y="273050"/>
            <a:ext cx="3008435" cy="1162050"/>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538" y="273067"/>
            <a:ext cx="51112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8" y="1435103"/>
            <a:ext cx="3008435"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3373873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81825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1792166"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2486632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451342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1463" y="274653"/>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264" y="274653"/>
            <a:ext cx="603152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737661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2" name="Rectangle 12"/>
          <p:cNvSpPr>
            <a:spLocks noChangeArrowheads="1"/>
          </p:cNvSpPr>
          <p:nvPr userDrawn="1"/>
        </p:nvSpPr>
        <p:spPr bwMode="auto">
          <a:xfrm>
            <a:off x="685800" y="2606675"/>
            <a:ext cx="7772400" cy="1182688"/>
          </a:xfrm>
          <a:prstGeom prst="rect">
            <a:avLst/>
          </a:prstGeom>
          <a:noFill/>
          <a:ln w="9525">
            <a:noFill/>
            <a:miter lim="800000"/>
            <a:headEnd/>
            <a:tailEnd/>
          </a:ln>
          <a:effectLst/>
        </p:spPr>
        <p:txBody>
          <a:bodyPr anchor="ctr"/>
          <a:lstStyle/>
          <a:p>
            <a:pPr>
              <a:defRPr/>
            </a:pPr>
            <a:endParaRPr lang="en-US" sz="2400">
              <a:solidFill>
                <a:srgbClr val="000000"/>
              </a:solidFill>
              <a:latin typeface="Arial"/>
            </a:endParaRPr>
          </a:p>
        </p:txBody>
      </p:sp>
      <p:sp>
        <p:nvSpPr>
          <p:cNvPr id="3" name="Rectangle 13"/>
          <p:cNvSpPr>
            <a:spLocks noChangeArrowheads="1"/>
          </p:cNvSpPr>
          <p:nvPr userDrawn="1"/>
        </p:nvSpPr>
        <p:spPr bwMode="auto">
          <a:xfrm>
            <a:off x="1371600" y="3789363"/>
            <a:ext cx="6400800" cy="1752600"/>
          </a:xfrm>
          <a:prstGeom prst="rect">
            <a:avLst/>
          </a:prstGeom>
          <a:noFill/>
          <a:ln w="9525">
            <a:noFill/>
            <a:miter lim="800000"/>
            <a:headEnd/>
            <a:tailEnd/>
          </a:ln>
          <a:effectLst/>
        </p:spPr>
        <p:txBody>
          <a:bodyPr/>
          <a:lstStyle/>
          <a:p>
            <a:pPr algn="ctr">
              <a:spcBef>
                <a:spcPct val="20000"/>
              </a:spcBef>
              <a:defRPr/>
            </a:pPr>
            <a:endParaRPr lang="en-US" sz="1575">
              <a:solidFill>
                <a:srgbClr val="000000"/>
              </a:solidFill>
              <a:latin typeface="Arial"/>
            </a:endParaRPr>
          </a:p>
        </p:txBody>
      </p:sp>
      <p:pic>
        <p:nvPicPr>
          <p:cNvPr id="4" name="Picture 10" descr="WC-top.png"/>
          <p:cNvPicPr>
            <a:picLocks noChangeAspect="1"/>
          </p:cNvPicPr>
          <p:nvPr userDrawn="1"/>
        </p:nvPicPr>
        <p:blipFill>
          <a:blip r:embed="rId2" cstate="print"/>
          <a:srcRect/>
          <a:stretch>
            <a:fillRect/>
          </a:stretch>
        </p:blipFill>
        <p:spPr bwMode="auto">
          <a:xfrm>
            <a:off x="0" y="0"/>
            <a:ext cx="9144000" cy="1504950"/>
          </a:xfrm>
          <a:prstGeom prst="rect">
            <a:avLst/>
          </a:prstGeom>
          <a:noFill/>
          <a:ln w="9525">
            <a:noFill/>
            <a:miter lim="800000"/>
            <a:headEnd/>
            <a:tailEnd/>
          </a:ln>
        </p:spPr>
      </p:pic>
    </p:spTree>
    <p:extLst>
      <p:ext uri="{BB962C8B-B14F-4D97-AF65-F5344CB8AC3E}">
        <p14:creationId xmlns:p14="http://schemas.microsoft.com/office/powerpoint/2010/main" val="1338968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5"/>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500607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9261" y="1600204"/>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2" y="1600204"/>
            <a:ext cx="404446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8424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272"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272"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107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77459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4752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35"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538" y="273052"/>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2"/>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4028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45051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539262" y="10525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8435" name="Rectangle 3"/>
          <p:cNvSpPr>
            <a:spLocks noGrp="1" noChangeArrowheads="1"/>
          </p:cNvSpPr>
          <p:nvPr>
            <p:ph type="body" idx="1"/>
          </p:nvPr>
        </p:nvSpPr>
        <p:spPr bwMode="auto">
          <a:xfrm>
            <a:off x="539262" y="1989140"/>
            <a:ext cx="8229600" cy="413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436" name="Line 4"/>
          <p:cNvSpPr>
            <a:spLocks noChangeShapeType="1"/>
          </p:cNvSpPr>
          <p:nvPr/>
        </p:nvSpPr>
        <p:spPr bwMode="auto">
          <a:xfrm>
            <a:off x="539264" y="6453188"/>
            <a:ext cx="820908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fontAlgn="base">
              <a:spcBef>
                <a:spcPct val="0"/>
              </a:spcBef>
              <a:spcAft>
                <a:spcPct val="0"/>
              </a:spcAft>
              <a:defRPr/>
            </a:pPr>
            <a:endParaRPr lang="en-US" sz="4400" b="1">
              <a:solidFill>
                <a:srgbClr val="000000"/>
              </a:solidFill>
            </a:endParaRPr>
          </a:p>
        </p:txBody>
      </p:sp>
      <p:pic>
        <p:nvPicPr>
          <p:cNvPr id="1029" name="Picture 1" descr="LG_Association_RGB.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52046" y="260350"/>
            <a:ext cx="112541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75760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b="1">
          <a:solidFill>
            <a:srgbClr val="91278F"/>
          </a:solidFill>
          <a:latin typeface="+mj-lt"/>
          <a:ea typeface="+mj-ea"/>
          <a:cs typeface="ＭＳ Ｐゴシック" charset="0"/>
        </a:defRPr>
      </a:lvl1pPr>
      <a:lvl2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2pPr>
      <a:lvl3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3pPr>
      <a:lvl4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4pPr>
      <a:lvl5pPr algn="l" rtl="0" eaLnBrk="1" fontAlgn="base" hangingPunct="1">
        <a:spcBef>
          <a:spcPct val="0"/>
        </a:spcBef>
        <a:spcAft>
          <a:spcPct val="0"/>
        </a:spcAft>
        <a:defRPr sz="4000" b="1">
          <a:solidFill>
            <a:srgbClr val="91278F"/>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4000" b="1">
          <a:solidFill>
            <a:srgbClr val="91278F"/>
          </a:solidFill>
          <a:latin typeface="Arial" charset="0"/>
          <a:ea typeface="ＭＳ Ｐゴシック" charset="0"/>
        </a:defRPr>
      </a:lvl6pPr>
      <a:lvl7pPr marL="914400" algn="l" rtl="0" eaLnBrk="1" fontAlgn="base" hangingPunct="1">
        <a:spcBef>
          <a:spcPct val="0"/>
        </a:spcBef>
        <a:spcAft>
          <a:spcPct val="0"/>
        </a:spcAft>
        <a:defRPr sz="4000" b="1">
          <a:solidFill>
            <a:srgbClr val="91278F"/>
          </a:solidFill>
          <a:latin typeface="Arial" charset="0"/>
          <a:ea typeface="ＭＳ Ｐゴシック" charset="0"/>
        </a:defRPr>
      </a:lvl7pPr>
      <a:lvl8pPr marL="1371600" algn="l" rtl="0" eaLnBrk="1" fontAlgn="base" hangingPunct="1">
        <a:spcBef>
          <a:spcPct val="0"/>
        </a:spcBef>
        <a:spcAft>
          <a:spcPct val="0"/>
        </a:spcAft>
        <a:defRPr sz="4000" b="1">
          <a:solidFill>
            <a:srgbClr val="91278F"/>
          </a:solidFill>
          <a:latin typeface="Arial" charset="0"/>
          <a:ea typeface="ＭＳ Ｐゴシック" charset="0"/>
        </a:defRPr>
      </a:lvl8pPr>
      <a:lvl9pPr marL="1828800" algn="l" rtl="0" eaLnBrk="1" fontAlgn="base" hangingPunct="1">
        <a:spcBef>
          <a:spcPct val="0"/>
        </a:spcBef>
        <a:spcAft>
          <a:spcPct val="0"/>
        </a:spcAft>
        <a:defRPr sz="4000" b="1">
          <a:solidFill>
            <a:srgbClr val="91278F"/>
          </a:solidFill>
          <a:latin typeface="Arial"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263"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539263" y="1600206"/>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Line 4"/>
          <p:cNvSpPr>
            <a:spLocks noChangeShapeType="1"/>
          </p:cNvSpPr>
          <p:nvPr/>
        </p:nvSpPr>
        <p:spPr bwMode="auto">
          <a:xfrm>
            <a:off x="539265" y="6453188"/>
            <a:ext cx="820908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GB" sz="1350">
              <a:solidFill>
                <a:srgbClr val="000000"/>
              </a:solidFill>
              <a:latin typeface="Arial"/>
            </a:endParaRPr>
          </a:p>
        </p:txBody>
      </p:sp>
    </p:spTree>
    <p:extLst>
      <p:ext uri="{BB962C8B-B14F-4D97-AF65-F5344CB8AC3E}">
        <p14:creationId xmlns:p14="http://schemas.microsoft.com/office/powerpoint/2010/main" val="3422341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0" fontAlgn="base" hangingPunct="0">
        <a:spcBef>
          <a:spcPct val="0"/>
        </a:spcBef>
        <a:spcAft>
          <a:spcPct val="0"/>
        </a:spcAft>
        <a:defRPr sz="3000" b="1">
          <a:solidFill>
            <a:srgbClr val="91278F"/>
          </a:solidFill>
          <a:latin typeface="+mj-lt"/>
          <a:ea typeface="+mj-ea"/>
          <a:cs typeface="+mj-cs"/>
        </a:defRPr>
      </a:lvl1pPr>
      <a:lvl2pPr algn="l" rtl="0" eaLnBrk="0" fontAlgn="base" hangingPunct="0">
        <a:spcBef>
          <a:spcPct val="0"/>
        </a:spcBef>
        <a:spcAft>
          <a:spcPct val="0"/>
        </a:spcAft>
        <a:defRPr sz="3000" b="1">
          <a:solidFill>
            <a:srgbClr val="91278F"/>
          </a:solidFill>
          <a:latin typeface="Arial" charset="0"/>
        </a:defRPr>
      </a:lvl2pPr>
      <a:lvl3pPr algn="l" rtl="0" eaLnBrk="0" fontAlgn="base" hangingPunct="0">
        <a:spcBef>
          <a:spcPct val="0"/>
        </a:spcBef>
        <a:spcAft>
          <a:spcPct val="0"/>
        </a:spcAft>
        <a:defRPr sz="3000" b="1">
          <a:solidFill>
            <a:srgbClr val="91278F"/>
          </a:solidFill>
          <a:latin typeface="Arial" charset="0"/>
        </a:defRPr>
      </a:lvl3pPr>
      <a:lvl4pPr algn="l" rtl="0" eaLnBrk="0" fontAlgn="base" hangingPunct="0">
        <a:spcBef>
          <a:spcPct val="0"/>
        </a:spcBef>
        <a:spcAft>
          <a:spcPct val="0"/>
        </a:spcAft>
        <a:defRPr sz="3000" b="1">
          <a:solidFill>
            <a:srgbClr val="91278F"/>
          </a:solidFill>
          <a:latin typeface="Arial" charset="0"/>
        </a:defRPr>
      </a:lvl4pPr>
      <a:lvl5pPr algn="l" rtl="0" eaLnBrk="0" fontAlgn="base" hangingPunct="0">
        <a:spcBef>
          <a:spcPct val="0"/>
        </a:spcBef>
        <a:spcAft>
          <a:spcPct val="0"/>
        </a:spcAft>
        <a:defRPr sz="3000" b="1">
          <a:solidFill>
            <a:srgbClr val="91278F"/>
          </a:solidFill>
          <a:latin typeface="Arial" charset="0"/>
        </a:defRPr>
      </a:lvl5pPr>
      <a:lvl6pPr marL="342900" algn="l" rtl="0" fontAlgn="base">
        <a:spcBef>
          <a:spcPct val="0"/>
        </a:spcBef>
        <a:spcAft>
          <a:spcPct val="0"/>
        </a:spcAft>
        <a:defRPr sz="3000" b="1">
          <a:solidFill>
            <a:srgbClr val="91278F"/>
          </a:solidFill>
          <a:latin typeface="Arial" charset="0"/>
        </a:defRPr>
      </a:lvl6pPr>
      <a:lvl7pPr marL="685800" algn="l" rtl="0" fontAlgn="base">
        <a:spcBef>
          <a:spcPct val="0"/>
        </a:spcBef>
        <a:spcAft>
          <a:spcPct val="0"/>
        </a:spcAft>
        <a:defRPr sz="3000" b="1">
          <a:solidFill>
            <a:srgbClr val="91278F"/>
          </a:solidFill>
          <a:latin typeface="Arial" charset="0"/>
        </a:defRPr>
      </a:lvl7pPr>
      <a:lvl8pPr marL="1028700" algn="l" rtl="0" fontAlgn="base">
        <a:spcBef>
          <a:spcPct val="0"/>
        </a:spcBef>
        <a:spcAft>
          <a:spcPct val="0"/>
        </a:spcAft>
        <a:defRPr sz="3000" b="1">
          <a:solidFill>
            <a:srgbClr val="91278F"/>
          </a:solidFill>
          <a:latin typeface="Arial" charset="0"/>
        </a:defRPr>
      </a:lvl8pPr>
      <a:lvl9pPr marL="1371600" algn="l" rtl="0" fontAlgn="base">
        <a:spcBef>
          <a:spcPct val="0"/>
        </a:spcBef>
        <a:spcAft>
          <a:spcPct val="0"/>
        </a:spcAft>
        <a:defRPr sz="3000" b="1">
          <a:solidFill>
            <a:srgbClr val="91278F"/>
          </a:solidFill>
          <a:latin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tatic1.squarespace.com/static/5ce55a5ad4c5c500016855ee/t/669fcedacd1a1f608546f52b/1721749338168/SEND+repor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987669" y="3039078"/>
            <a:ext cx="7772400" cy="489331"/>
          </a:xfrm>
        </p:spPr>
        <p:txBody>
          <a:bodyPr/>
          <a:lstStyle/>
          <a:p>
            <a:pPr eaLnBrk="1" hangingPunct="1"/>
            <a:r>
              <a:rPr lang="en-GB" sz="3600" b="1" dirty="0">
                <a:effectLst/>
                <a:latin typeface="Arial" panose="020B0604020202020204" pitchFamily="34" charset="0"/>
                <a:ea typeface="Times New Roman" panose="02020603050405020304" pitchFamily="18" charset="0"/>
              </a:rPr>
              <a:t>Children’s policy update</a:t>
            </a:r>
            <a:endParaRPr lang="en-GB" altLang="en-US" sz="3600" dirty="0"/>
          </a:p>
        </p:txBody>
      </p:sp>
      <p:sp>
        <p:nvSpPr>
          <p:cNvPr id="18435" name="Rectangle 3"/>
          <p:cNvSpPr>
            <a:spLocks noGrp="1" noChangeArrowheads="1"/>
          </p:cNvSpPr>
          <p:nvPr>
            <p:ph type="subTitle" idx="1"/>
          </p:nvPr>
        </p:nvSpPr>
        <p:spPr>
          <a:xfrm>
            <a:off x="987669" y="3807001"/>
            <a:ext cx="5814651" cy="888946"/>
          </a:xfrm>
        </p:spPr>
        <p:txBody>
          <a:bodyPr/>
          <a:lstStyle/>
          <a:p>
            <a:pPr eaLnBrk="1" hangingPunct="1"/>
            <a:endParaRPr lang="en-GB" altLang="en-US" dirty="0"/>
          </a:p>
          <a:p>
            <a:pPr eaLnBrk="1" hangingPunct="1"/>
            <a:r>
              <a:rPr lang="en-GB" altLang="en-US" dirty="0"/>
              <a:t>Ian Keating, Principal Policy Adviser, LGA</a:t>
            </a:r>
          </a:p>
          <a:p>
            <a:pPr eaLnBrk="1" hangingPunct="1"/>
            <a:endParaRPr lang="en-GB" altLang="en-US" dirty="0"/>
          </a:p>
        </p:txBody>
      </p:sp>
      <p:sp>
        <p:nvSpPr>
          <p:cNvPr id="18437" name="Text Box 5"/>
          <p:cNvSpPr txBox="1">
            <a:spLocks noChangeArrowheads="1"/>
          </p:cNvSpPr>
          <p:nvPr/>
        </p:nvSpPr>
        <p:spPr bwMode="auto">
          <a:xfrm>
            <a:off x="6407955" y="5588794"/>
            <a:ext cx="1565672"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defTabSz="685800" eaLnBrk="1" fontAlgn="base" hangingPunct="1">
              <a:spcBef>
                <a:spcPct val="50000"/>
              </a:spcBef>
              <a:spcAft>
                <a:spcPct val="0"/>
              </a:spcAft>
              <a:buNone/>
            </a:pPr>
            <a:r>
              <a:rPr lang="en-GB" altLang="en-US" sz="900" b="1">
                <a:solidFill>
                  <a:srgbClr val="FFFFFF"/>
                </a:solidFill>
              </a:rPr>
              <a:t>www.local.gov.uk</a:t>
            </a:r>
          </a:p>
        </p:txBody>
      </p:sp>
    </p:spTree>
    <p:extLst>
      <p:ext uri="{BB962C8B-B14F-4D97-AF65-F5344CB8AC3E}">
        <p14:creationId xmlns:p14="http://schemas.microsoft.com/office/powerpoint/2010/main" val="2274337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EA873-167B-6D4B-3DD4-79C797DFF10B}"/>
              </a:ext>
            </a:extLst>
          </p:cNvPr>
          <p:cNvSpPr>
            <a:spLocks noGrp="1"/>
          </p:cNvSpPr>
          <p:nvPr>
            <p:ph type="title"/>
          </p:nvPr>
        </p:nvSpPr>
        <p:spPr/>
        <p:txBody>
          <a:bodyPr/>
          <a:lstStyle/>
          <a:p>
            <a:r>
              <a:rPr lang="en-GB"/>
              <a:t>Education – key issues</a:t>
            </a:r>
          </a:p>
        </p:txBody>
      </p:sp>
      <p:sp>
        <p:nvSpPr>
          <p:cNvPr id="3" name="Content Placeholder 2">
            <a:extLst>
              <a:ext uri="{FF2B5EF4-FFF2-40B4-BE49-F238E27FC236}">
                <a16:creationId xmlns:a16="http://schemas.microsoft.com/office/drawing/2014/main" id="{2C55CCBF-23FA-BE07-D4BE-6277CE470A25}"/>
              </a:ext>
            </a:extLst>
          </p:cNvPr>
          <p:cNvSpPr>
            <a:spLocks noGrp="1"/>
          </p:cNvSpPr>
          <p:nvPr>
            <p:ph idx="1"/>
          </p:nvPr>
        </p:nvSpPr>
        <p:spPr/>
        <p:txBody>
          <a:bodyPr/>
          <a:lstStyle/>
          <a:p>
            <a:r>
              <a:rPr lang="en-GB" sz="2400"/>
              <a:t>Increased numbers of children missing mainstream education - changing needs and experiences, pressures and incentives on schools’ capacity to meet needs and; insufficient oversight of entry to and exit from schools</a:t>
            </a:r>
          </a:p>
          <a:p>
            <a:r>
              <a:rPr lang="en-GB" sz="2400"/>
              <a:t>Home-to-school transport – councils have driven down cost on mainstream, but offset by significant increases in spend on SEND.</a:t>
            </a:r>
          </a:p>
          <a:p>
            <a:r>
              <a:rPr lang="en-GB" sz="2400"/>
              <a:t>National Funding Formula – limited flexibility for councils to work with schools to meet local need and ring-fencing of the high needs block within the Dedicated Schools Grant</a:t>
            </a:r>
          </a:p>
        </p:txBody>
      </p:sp>
    </p:spTree>
    <p:extLst>
      <p:ext uri="{BB962C8B-B14F-4D97-AF65-F5344CB8AC3E}">
        <p14:creationId xmlns:p14="http://schemas.microsoft.com/office/powerpoint/2010/main" val="410609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C4B13-3EDC-F22E-A52F-7B14C2F78120}"/>
              </a:ext>
            </a:extLst>
          </p:cNvPr>
          <p:cNvSpPr>
            <a:spLocks noGrp="1"/>
          </p:cNvSpPr>
          <p:nvPr>
            <p:ph type="title"/>
          </p:nvPr>
        </p:nvSpPr>
        <p:spPr/>
        <p:txBody>
          <a:bodyPr/>
          <a:lstStyle/>
          <a:p>
            <a:r>
              <a:rPr lang="en-GB"/>
              <a:t>Education – key issues</a:t>
            </a:r>
            <a:endParaRPr lang="en-GB">
              <a:solidFill>
                <a:schemeClr val="tx1"/>
              </a:solidFill>
            </a:endParaRPr>
          </a:p>
        </p:txBody>
      </p:sp>
      <p:sp>
        <p:nvSpPr>
          <p:cNvPr id="3" name="Content Placeholder 2">
            <a:extLst>
              <a:ext uri="{FF2B5EF4-FFF2-40B4-BE49-F238E27FC236}">
                <a16:creationId xmlns:a16="http://schemas.microsoft.com/office/drawing/2014/main" id="{C1C117CC-4191-4986-0B89-8D44B52A2B4B}"/>
              </a:ext>
            </a:extLst>
          </p:cNvPr>
          <p:cNvSpPr>
            <a:spLocks noGrp="1"/>
          </p:cNvSpPr>
          <p:nvPr>
            <p:ph idx="1"/>
          </p:nvPr>
        </p:nvSpPr>
        <p:spPr/>
        <p:txBody>
          <a:bodyPr/>
          <a:lstStyle/>
          <a:p>
            <a:pPr>
              <a:spcBef>
                <a:spcPts val="600"/>
              </a:spcBef>
              <a:spcAft>
                <a:spcPts val="600"/>
              </a:spcAft>
            </a:pPr>
            <a:r>
              <a:rPr lang="en-US" sz="2400"/>
              <a:t>Children’s Wellbeing Bill – powers for councils on place planning and admissions that apply to </a:t>
            </a:r>
            <a:r>
              <a:rPr lang="en-US" sz="2400" i="1"/>
              <a:t>all </a:t>
            </a:r>
            <a:r>
              <a:rPr lang="en-US" sz="2400"/>
              <a:t>schools?</a:t>
            </a:r>
          </a:p>
          <a:p>
            <a:pPr>
              <a:spcBef>
                <a:spcPts val="600"/>
              </a:spcBef>
              <a:spcAft>
                <a:spcPts val="600"/>
              </a:spcAft>
            </a:pPr>
            <a:r>
              <a:rPr lang="en-US" sz="2400"/>
              <a:t>Register of children not in mainstream education – welcome but accompanied by powers to check on those children? </a:t>
            </a:r>
          </a:p>
          <a:p>
            <a:pPr>
              <a:spcBef>
                <a:spcPts val="600"/>
              </a:spcBef>
              <a:spcAft>
                <a:spcPts val="600"/>
              </a:spcAft>
            </a:pPr>
            <a:r>
              <a:rPr lang="en-US" sz="2400"/>
              <a:t>Falling rolls in the primary phase – school closures to become a bigger issue?</a:t>
            </a:r>
          </a:p>
          <a:p>
            <a:pPr>
              <a:spcBef>
                <a:spcPts val="600"/>
              </a:spcBef>
              <a:spcAft>
                <a:spcPts val="600"/>
              </a:spcAft>
            </a:pPr>
            <a:r>
              <a:rPr lang="en-US" sz="2400"/>
              <a:t>School funding – sufficiency and some continued flexibility?</a:t>
            </a:r>
          </a:p>
          <a:p>
            <a:endParaRPr lang="en-GB"/>
          </a:p>
        </p:txBody>
      </p:sp>
    </p:spTree>
    <p:extLst>
      <p:ext uri="{BB962C8B-B14F-4D97-AF65-F5344CB8AC3E}">
        <p14:creationId xmlns:p14="http://schemas.microsoft.com/office/powerpoint/2010/main" val="1692309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BE1D9-91B1-4BF0-8735-AC59B1312826}"/>
              </a:ext>
            </a:extLst>
          </p:cNvPr>
          <p:cNvSpPr>
            <a:spLocks noGrp="1"/>
          </p:cNvSpPr>
          <p:nvPr>
            <p:ph type="title"/>
          </p:nvPr>
        </p:nvSpPr>
        <p:spPr/>
        <p:txBody>
          <a:bodyPr/>
          <a:lstStyle/>
          <a:p>
            <a:r>
              <a:rPr lang="en-GB"/>
              <a:t>Questions?</a:t>
            </a:r>
          </a:p>
        </p:txBody>
      </p:sp>
      <p:sp>
        <p:nvSpPr>
          <p:cNvPr id="3" name="Content Placeholder 2">
            <a:extLst>
              <a:ext uri="{FF2B5EF4-FFF2-40B4-BE49-F238E27FC236}">
                <a16:creationId xmlns:a16="http://schemas.microsoft.com/office/drawing/2014/main" id="{568A893D-2514-4258-89ED-714F1C2B8F61}"/>
              </a:ext>
            </a:extLst>
          </p:cNvPr>
          <p:cNvSpPr>
            <a:spLocks noGrp="1"/>
          </p:cNvSpPr>
          <p:nvPr>
            <p:ph idx="1"/>
          </p:nvPr>
        </p:nvSpPr>
        <p:spPr>
          <a:xfrm>
            <a:off x="539262" y="1844675"/>
            <a:ext cx="8229600" cy="4452429"/>
          </a:xfrm>
        </p:spPr>
        <p:txBody>
          <a:bodyPr/>
          <a:lstStyle/>
          <a:p>
            <a:endParaRPr lang="en-GB"/>
          </a:p>
        </p:txBody>
      </p:sp>
    </p:spTree>
    <p:extLst>
      <p:ext uri="{BB962C8B-B14F-4D97-AF65-F5344CB8AC3E}">
        <p14:creationId xmlns:p14="http://schemas.microsoft.com/office/powerpoint/2010/main" val="1986337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Children’s social care – key issues</a:t>
            </a:r>
          </a:p>
        </p:txBody>
      </p:sp>
      <p:sp>
        <p:nvSpPr>
          <p:cNvPr id="3" name="Content Placeholder 2"/>
          <p:cNvSpPr>
            <a:spLocks noGrp="1"/>
          </p:cNvSpPr>
          <p:nvPr>
            <p:ph idx="1"/>
          </p:nvPr>
        </p:nvSpPr>
        <p:spPr>
          <a:xfrm>
            <a:off x="539262" y="1989140"/>
            <a:ext cx="8229600" cy="4300824"/>
          </a:xfrm>
        </p:spPr>
        <p:txBody>
          <a:bodyPr/>
          <a:lstStyle/>
          <a:p>
            <a:pPr>
              <a:spcBef>
                <a:spcPts val="600"/>
              </a:spcBef>
              <a:spcAft>
                <a:spcPts val="600"/>
              </a:spcAft>
            </a:pPr>
            <a:r>
              <a:rPr lang="en-GB" sz="2200" dirty="0"/>
              <a:t>Placement costs:</a:t>
            </a:r>
          </a:p>
          <a:p>
            <a:pPr lvl="1">
              <a:spcBef>
                <a:spcPts val="600"/>
              </a:spcBef>
              <a:spcAft>
                <a:spcPts val="600"/>
              </a:spcAft>
            </a:pPr>
            <a:r>
              <a:rPr lang="en-GB" sz="2000" dirty="0"/>
              <a:t>Huge increase in high cost placements</a:t>
            </a:r>
          </a:p>
          <a:p>
            <a:pPr lvl="1">
              <a:spcBef>
                <a:spcPts val="600"/>
              </a:spcBef>
              <a:spcAft>
                <a:spcPts val="600"/>
              </a:spcAft>
            </a:pPr>
            <a:r>
              <a:rPr lang="en-GB" sz="2000" dirty="0"/>
              <a:t>Increasing in-house provision</a:t>
            </a:r>
          </a:p>
          <a:p>
            <a:pPr lvl="1">
              <a:spcBef>
                <a:spcPts val="600"/>
              </a:spcBef>
              <a:spcAft>
                <a:spcPts val="600"/>
              </a:spcAft>
            </a:pPr>
            <a:r>
              <a:rPr lang="en-GB" sz="2000" dirty="0"/>
              <a:t>Work with NHS</a:t>
            </a:r>
          </a:p>
          <a:p>
            <a:pPr>
              <a:spcBef>
                <a:spcPts val="600"/>
              </a:spcBef>
              <a:spcAft>
                <a:spcPts val="600"/>
              </a:spcAft>
            </a:pPr>
            <a:r>
              <a:rPr lang="en-GB" sz="2200" dirty="0"/>
              <a:t>Children’s social work workforce – need an additional 13,000 children’s social workers by 2034</a:t>
            </a:r>
          </a:p>
          <a:p>
            <a:pPr>
              <a:spcBef>
                <a:spcPts val="600"/>
              </a:spcBef>
              <a:spcAft>
                <a:spcPts val="600"/>
              </a:spcAft>
            </a:pPr>
            <a:r>
              <a:rPr lang="en-GB" sz="2200" dirty="0"/>
              <a:t>Shift in spend from early help to crisis spend – new £250m Children’s Social Care Prevention fund intended to start rebalancing system</a:t>
            </a:r>
          </a:p>
          <a:p>
            <a:pPr>
              <a:spcBef>
                <a:spcPts val="600"/>
              </a:spcBef>
              <a:spcAft>
                <a:spcPts val="600"/>
              </a:spcAft>
            </a:pPr>
            <a:r>
              <a:rPr lang="en-GB" sz="2200" dirty="0"/>
              <a:t>Focus on kinship</a:t>
            </a:r>
          </a:p>
        </p:txBody>
      </p:sp>
    </p:spTree>
    <p:extLst>
      <p:ext uri="{BB962C8B-B14F-4D97-AF65-F5344CB8AC3E}">
        <p14:creationId xmlns:p14="http://schemas.microsoft.com/office/powerpoint/2010/main" val="160547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FF2F-0F82-0D0A-F259-FF555EBF4170}"/>
              </a:ext>
            </a:extLst>
          </p:cNvPr>
          <p:cNvSpPr>
            <a:spLocks noGrp="1"/>
          </p:cNvSpPr>
          <p:nvPr>
            <p:ph type="title"/>
          </p:nvPr>
        </p:nvSpPr>
        <p:spPr/>
        <p:txBody>
          <a:bodyPr/>
          <a:lstStyle/>
          <a:p>
            <a:r>
              <a:rPr lang="en-GB" dirty="0"/>
              <a:t>CSC – DfE Policy Paper</a:t>
            </a:r>
          </a:p>
        </p:txBody>
      </p:sp>
      <p:sp>
        <p:nvSpPr>
          <p:cNvPr id="3" name="Content Placeholder 2">
            <a:extLst>
              <a:ext uri="{FF2B5EF4-FFF2-40B4-BE49-F238E27FC236}">
                <a16:creationId xmlns:a16="http://schemas.microsoft.com/office/drawing/2014/main" id="{9DFBA240-1219-CE02-AA99-198996EF9EEB}"/>
              </a:ext>
            </a:extLst>
          </p:cNvPr>
          <p:cNvSpPr>
            <a:spLocks noGrp="1"/>
          </p:cNvSpPr>
          <p:nvPr>
            <p:ph idx="1"/>
          </p:nvPr>
        </p:nvSpPr>
        <p:spPr/>
        <p:txBody>
          <a:bodyPr/>
          <a:lstStyle/>
          <a:p>
            <a:r>
              <a:rPr lang="en-GB" sz="2800" dirty="0"/>
              <a:t>“Keeping children safe, helping families thrive”</a:t>
            </a:r>
          </a:p>
          <a:p>
            <a:r>
              <a:rPr lang="en-GB" sz="2800" dirty="0"/>
              <a:t>Key commitments include:</a:t>
            </a:r>
          </a:p>
          <a:p>
            <a:pPr lvl="1"/>
            <a:r>
              <a:rPr lang="en-GB" sz="2200" dirty="0"/>
              <a:t>Single Unique Identifier to improve data sharing</a:t>
            </a:r>
          </a:p>
          <a:p>
            <a:pPr lvl="1"/>
            <a:r>
              <a:rPr lang="en-GB" sz="2200" dirty="0"/>
              <a:t>Duty to establish multi-agency child protection units</a:t>
            </a:r>
          </a:p>
          <a:p>
            <a:pPr lvl="1"/>
            <a:r>
              <a:rPr lang="en-GB" sz="2200" dirty="0"/>
              <a:t>Duty to maintain Children Not In School registers</a:t>
            </a:r>
          </a:p>
          <a:p>
            <a:pPr lvl="1"/>
            <a:r>
              <a:rPr lang="en-GB" sz="2200" dirty="0"/>
              <a:t>Extension of corporate parenting duty to relevant public bodies</a:t>
            </a:r>
          </a:p>
          <a:p>
            <a:pPr lvl="1"/>
            <a:r>
              <a:rPr lang="en-GB" sz="2200" dirty="0"/>
              <a:t>New community-based provision for children who can be deprived of their liberty</a:t>
            </a:r>
          </a:p>
          <a:p>
            <a:pPr lvl="1"/>
            <a:r>
              <a:rPr lang="en-GB" sz="2200" dirty="0"/>
              <a:t>More oversight of placement provider groups and potential profit caps</a:t>
            </a:r>
          </a:p>
          <a:p>
            <a:pPr lvl="1"/>
            <a:endParaRPr lang="en-GB" dirty="0"/>
          </a:p>
        </p:txBody>
      </p:sp>
    </p:spTree>
    <p:extLst>
      <p:ext uri="{BB962C8B-B14F-4D97-AF65-F5344CB8AC3E}">
        <p14:creationId xmlns:p14="http://schemas.microsoft.com/office/powerpoint/2010/main" val="2496430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3B671-2190-4902-BB0A-0455E6014FDB}"/>
              </a:ext>
            </a:extLst>
          </p:cNvPr>
          <p:cNvSpPr>
            <a:spLocks noGrp="1"/>
          </p:cNvSpPr>
          <p:nvPr>
            <p:ph type="title"/>
          </p:nvPr>
        </p:nvSpPr>
        <p:spPr>
          <a:xfrm>
            <a:off x="539262" y="801053"/>
            <a:ext cx="8229600" cy="792162"/>
          </a:xfrm>
        </p:spPr>
        <p:txBody>
          <a:bodyPr/>
          <a:lstStyle/>
          <a:p>
            <a:r>
              <a:rPr lang="en-GB" sz="3200"/>
              <a:t>Early years</a:t>
            </a:r>
            <a:endParaRPr lang="en-GB" sz="3200">
              <a:solidFill>
                <a:schemeClr val="tx1"/>
              </a:solidFill>
            </a:endParaRPr>
          </a:p>
        </p:txBody>
      </p:sp>
      <p:sp>
        <p:nvSpPr>
          <p:cNvPr id="3" name="Content Placeholder 2">
            <a:extLst>
              <a:ext uri="{FF2B5EF4-FFF2-40B4-BE49-F238E27FC236}">
                <a16:creationId xmlns:a16="http://schemas.microsoft.com/office/drawing/2014/main" id="{FA85E996-CC25-47D1-BAFF-677E3EB2237F}"/>
              </a:ext>
            </a:extLst>
          </p:cNvPr>
          <p:cNvSpPr>
            <a:spLocks noGrp="1"/>
          </p:cNvSpPr>
          <p:nvPr>
            <p:ph idx="1"/>
          </p:nvPr>
        </p:nvSpPr>
        <p:spPr>
          <a:xfrm>
            <a:off x="173502" y="1719932"/>
            <a:ext cx="8961120" cy="5138068"/>
          </a:xfrm>
        </p:spPr>
        <p:txBody>
          <a:bodyPr/>
          <a:lstStyle/>
          <a:p>
            <a:pPr>
              <a:buFont typeface="Arial"/>
              <a:buChar char="•"/>
            </a:pPr>
            <a:r>
              <a:rPr lang="en-GB" sz="1600">
                <a:cs typeface="Arial"/>
              </a:rPr>
              <a:t>The SoS for Education has highlighted that the early years is a priority area and is committed to ensuring the Best Start in life for children as part of the Opportunity Mission. </a:t>
            </a:r>
          </a:p>
          <a:p>
            <a:pPr>
              <a:buFont typeface="Arial"/>
            </a:pPr>
            <a:r>
              <a:rPr lang="en-GB" sz="1600">
                <a:cs typeface="Arial"/>
              </a:rPr>
              <a:t>High quality early years provision can generate sustained and significant improvements on children’s outcomes reducing disparities in later life. It also ensures that parents and carers can feel confident to access childcare.</a:t>
            </a:r>
            <a:endParaRPr lang="en-US" sz="1600"/>
          </a:p>
          <a:p>
            <a:pPr>
              <a:buFont typeface="Arial"/>
            </a:pPr>
            <a:r>
              <a:rPr lang="en-GB" sz="1600">
                <a:cs typeface="Arial"/>
              </a:rPr>
              <a:t>In March 2023, the Government announced an expansion to early years childcare for children of working parents of 30 hours from 9 months to school aged. </a:t>
            </a:r>
          </a:p>
          <a:p>
            <a:pPr lvl="1">
              <a:buFont typeface="Courier New"/>
              <a:buChar char="o"/>
            </a:pPr>
            <a:r>
              <a:rPr lang="en-GB" sz="1200">
                <a:cs typeface="Arial"/>
              </a:rPr>
              <a:t>September 2024 saw the expansion roll out to 15 hours funded childcare for working parents of nine months to primary school age.</a:t>
            </a:r>
          </a:p>
          <a:p>
            <a:pPr lvl="1">
              <a:buFont typeface="Courier New"/>
              <a:buChar char="o"/>
            </a:pPr>
            <a:r>
              <a:rPr lang="en-GB" sz="1200">
                <a:cs typeface="Arial"/>
              </a:rPr>
              <a:t>September 2025 will see the full roll out completed. </a:t>
            </a:r>
            <a:endParaRPr lang="en-GB" sz="1050">
              <a:cs typeface="Arial"/>
            </a:endParaRPr>
          </a:p>
          <a:p>
            <a:pPr indent="-285750">
              <a:buFont typeface="Arial"/>
              <a:buChar char="•"/>
            </a:pPr>
            <a:r>
              <a:rPr lang="en-GB" sz="1600">
                <a:cs typeface="Arial"/>
              </a:rPr>
              <a:t>The LGA has called for greater levers and powers for councils to fulfil their sufficiency duty and to support the expansion, support for children with SEND and a sufficient and well-skilled workforce. </a:t>
            </a:r>
          </a:p>
          <a:p>
            <a:pPr lvl="1">
              <a:buFont typeface="Arial"/>
              <a:buChar char="•"/>
            </a:pPr>
            <a:r>
              <a:rPr lang="en-GB" sz="1200">
                <a:cs typeface="Arial"/>
              </a:rPr>
              <a:t>Building an expansion on a rocky system </a:t>
            </a:r>
          </a:p>
          <a:p>
            <a:pPr lvl="1">
              <a:buFont typeface="Arial"/>
              <a:buChar char="•"/>
            </a:pPr>
            <a:r>
              <a:rPr lang="en-GB" sz="1200">
                <a:cs typeface="Arial"/>
              </a:rPr>
              <a:t>School-based nurseries </a:t>
            </a:r>
          </a:p>
          <a:p>
            <a:pPr indent="-285750">
              <a:buFont typeface="Arial"/>
              <a:buChar char="•"/>
            </a:pPr>
            <a:r>
              <a:rPr lang="en-GB" sz="1600">
                <a:cs typeface="Arial"/>
              </a:rPr>
              <a:t>Wraparound and breakfast clubs</a:t>
            </a:r>
            <a:r>
              <a:rPr lang="en-GB" sz="1400">
                <a:cs typeface="Arial"/>
              </a:rPr>
              <a:t>. </a:t>
            </a:r>
          </a:p>
          <a:p>
            <a:pPr indent="-285750">
              <a:buFont typeface="Arial"/>
              <a:buChar char="•"/>
            </a:pPr>
            <a:r>
              <a:rPr lang="en-GB" sz="1600">
                <a:cs typeface="Arial"/>
              </a:rPr>
              <a:t>Family hubs and children’s centres? </a:t>
            </a:r>
          </a:p>
        </p:txBody>
      </p:sp>
    </p:spTree>
    <p:extLst>
      <p:ext uri="{BB962C8B-B14F-4D97-AF65-F5344CB8AC3E}">
        <p14:creationId xmlns:p14="http://schemas.microsoft.com/office/powerpoint/2010/main" val="2558363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4CB8-7BE7-FDCD-6C5A-BD41602F6490}"/>
              </a:ext>
            </a:extLst>
          </p:cNvPr>
          <p:cNvSpPr>
            <a:spLocks noGrp="1"/>
          </p:cNvSpPr>
          <p:nvPr>
            <p:ph type="title"/>
          </p:nvPr>
        </p:nvSpPr>
        <p:spPr/>
        <p:txBody>
          <a:bodyPr/>
          <a:lstStyle/>
          <a:p>
            <a:r>
              <a:rPr lang="en-GB"/>
              <a:t>Services for young people </a:t>
            </a:r>
          </a:p>
        </p:txBody>
      </p:sp>
      <p:sp>
        <p:nvSpPr>
          <p:cNvPr id="3" name="Content Placeholder 2">
            <a:extLst>
              <a:ext uri="{FF2B5EF4-FFF2-40B4-BE49-F238E27FC236}">
                <a16:creationId xmlns:a16="http://schemas.microsoft.com/office/drawing/2014/main" id="{735D9749-559C-BF8E-C84C-8F05A5C1317D}"/>
              </a:ext>
            </a:extLst>
          </p:cNvPr>
          <p:cNvSpPr>
            <a:spLocks noGrp="1"/>
          </p:cNvSpPr>
          <p:nvPr>
            <p:ph idx="1"/>
          </p:nvPr>
        </p:nvSpPr>
        <p:spPr/>
        <p:txBody>
          <a:bodyPr/>
          <a:lstStyle/>
          <a:p>
            <a:r>
              <a:rPr lang="en-GB" sz="2800"/>
              <a:t>Statutory duty for local authorities to ensure, as far as reasonably practicable, leisure-time activities and facilities for young people. </a:t>
            </a:r>
          </a:p>
          <a:p>
            <a:r>
              <a:rPr lang="en-GB" sz="2800"/>
              <a:t>Young futures programme – prevention partnerships and youth hubs </a:t>
            </a:r>
          </a:p>
          <a:p>
            <a:r>
              <a:rPr lang="en-GB" sz="2800"/>
              <a:t>Young people strategy… coming soon? </a:t>
            </a:r>
          </a:p>
        </p:txBody>
      </p:sp>
    </p:spTree>
    <p:extLst>
      <p:ext uri="{BB962C8B-B14F-4D97-AF65-F5344CB8AC3E}">
        <p14:creationId xmlns:p14="http://schemas.microsoft.com/office/powerpoint/2010/main" val="1106756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63854-36BA-D6CB-66C3-0D0071D427DB}"/>
              </a:ext>
            </a:extLst>
          </p:cNvPr>
          <p:cNvSpPr>
            <a:spLocks noGrp="1"/>
          </p:cNvSpPr>
          <p:nvPr>
            <p:ph type="title"/>
          </p:nvPr>
        </p:nvSpPr>
        <p:spPr/>
        <p:txBody>
          <a:bodyPr/>
          <a:lstStyle/>
          <a:p>
            <a:r>
              <a:rPr lang="en-GB"/>
              <a:t>CYP mental health</a:t>
            </a:r>
          </a:p>
        </p:txBody>
      </p:sp>
      <p:sp>
        <p:nvSpPr>
          <p:cNvPr id="3" name="Content Placeholder 2">
            <a:extLst>
              <a:ext uri="{FF2B5EF4-FFF2-40B4-BE49-F238E27FC236}">
                <a16:creationId xmlns:a16="http://schemas.microsoft.com/office/drawing/2014/main" id="{6ACC64A4-E961-1E9B-31A9-D39BE15EDF1B}"/>
              </a:ext>
            </a:extLst>
          </p:cNvPr>
          <p:cNvSpPr>
            <a:spLocks noGrp="1"/>
          </p:cNvSpPr>
          <p:nvPr>
            <p:ph idx="1"/>
          </p:nvPr>
        </p:nvSpPr>
        <p:spPr/>
        <p:txBody>
          <a:bodyPr/>
          <a:lstStyle/>
          <a:p>
            <a:pPr algn="l"/>
            <a:r>
              <a:rPr lang="en-GB" sz="2000"/>
              <a:t>Recognition of the council role in improving mental health and wellbeing in our communities. </a:t>
            </a:r>
            <a:r>
              <a:rPr lang="en-GB" sz="2000" b="0" i="0" u="none" strike="noStrike" baseline="0">
                <a:solidFill>
                  <a:srgbClr val="000000"/>
                </a:solidFill>
              </a:rPr>
              <a:t>Councils are uniquely placed to connect all parts of the system – schools, health and the voluntary sector</a:t>
            </a:r>
          </a:p>
          <a:p>
            <a:pPr algn="l"/>
            <a:r>
              <a:rPr lang="en-GB" sz="2000">
                <a:solidFill>
                  <a:srgbClr val="000000"/>
                </a:solidFill>
              </a:rPr>
              <a:t>Calling for n</a:t>
            </a:r>
            <a:r>
              <a:rPr lang="en-GB" sz="2000" b="0" i="0" u="none" strike="noStrike" baseline="0">
                <a:solidFill>
                  <a:srgbClr val="000000"/>
                </a:solidFill>
              </a:rPr>
              <a:t>on-statutory mental health services to put them on an equal footing with NHS clinical mental health services – early intervention and identification of need</a:t>
            </a:r>
          </a:p>
          <a:p>
            <a:pPr algn="l"/>
            <a:r>
              <a:rPr lang="en-GB" sz="2000" b="0" i="0" u="none" strike="noStrike" baseline="0">
                <a:solidFill>
                  <a:srgbClr val="000000"/>
                </a:solidFill>
              </a:rPr>
              <a:t>Mental health professionals in school welcome, with local flexibility, but needs to be complimented by support available in communities</a:t>
            </a:r>
          </a:p>
          <a:p>
            <a:pPr algn="l"/>
            <a:r>
              <a:rPr lang="en-GB" sz="2000" b="0" i="0" u="none" strike="noStrike" baseline="0">
                <a:solidFill>
                  <a:srgbClr val="000000"/>
                </a:solidFill>
              </a:rPr>
              <a:t>LGA CYPMH task and finish group – wil</a:t>
            </a:r>
            <a:r>
              <a:rPr lang="en-GB" sz="2000">
                <a:solidFill>
                  <a:srgbClr val="000000"/>
                </a:solidFill>
              </a:rPr>
              <a:t>l be reporting soon – series of recommendations to central govt and councils, based on extensive fieldwork, including conversations with CYP.</a:t>
            </a:r>
            <a:endParaRPr lang="en-GB" sz="2000" b="0" i="0" u="none" strike="noStrike" baseline="0">
              <a:solidFill>
                <a:srgbClr val="000000"/>
              </a:solidFill>
            </a:endParaRPr>
          </a:p>
          <a:p>
            <a:endParaRPr lang="en-GB" sz="1600"/>
          </a:p>
          <a:p>
            <a:endParaRPr lang="en-GB" sz="1600"/>
          </a:p>
        </p:txBody>
      </p:sp>
    </p:spTree>
    <p:extLst>
      <p:ext uri="{BB962C8B-B14F-4D97-AF65-F5344CB8AC3E}">
        <p14:creationId xmlns:p14="http://schemas.microsoft.com/office/powerpoint/2010/main" val="1830985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24744"/>
            <a:ext cx="8229600" cy="792162"/>
          </a:xfrm>
        </p:spPr>
        <p:txBody>
          <a:bodyPr/>
          <a:lstStyle/>
          <a:p>
            <a:r>
              <a:rPr lang="en-GB" sz="3200"/>
              <a:t>Special Educational Needs – key issues</a:t>
            </a:r>
            <a:endParaRPr lang="en-GB" sz="3200">
              <a:solidFill>
                <a:schemeClr val="tx1"/>
              </a:solidFill>
            </a:endParaRPr>
          </a:p>
        </p:txBody>
      </p:sp>
      <p:sp>
        <p:nvSpPr>
          <p:cNvPr id="3" name="Content Placeholder 2"/>
          <p:cNvSpPr>
            <a:spLocks noGrp="1"/>
          </p:cNvSpPr>
          <p:nvPr>
            <p:ph idx="1"/>
          </p:nvPr>
        </p:nvSpPr>
        <p:spPr/>
        <p:txBody>
          <a:bodyPr/>
          <a:lstStyle/>
          <a:p>
            <a:pPr>
              <a:spcBef>
                <a:spcPts val="600"/>
              </a:spcBef>
              <a:spcAft>
                <a:spcPts val="600"/>
              </a:spcAft>
            </a:pPr>
            <a:r>
              <a:rPr lang="en-GB" sz="2400"/>
              <a:t>Need and funding pressures an existential threat to councils</a:t>
            </a:r>
          </a:p>
          <a:p>
            <a:pPr>
              <a:spcBef>
                <a:spcPts val="600"/>
              </a:spcBef>
              <a:spcAft>
                <a:spcPts val="600"/>
              </a:spcAft>
            </a:pPr>
            <a:r>
              <a:rPr lang="en-GB" sz="2400"/>
              <a:t>576k Education, Health and Care Plans – 140% increase since 2014</a:t>
            </a:r>
          </a:p>
          <a:p>
            <a:pPr>
              <a:spcBef>
                <a:spcPts val="600"/>
              </a:spcBef>
              <a:spcAft>
                <a:spcPts val="600"/>
              </a:spcAft>
            </a:pPr>
            <a:r>
              <a:rPr lang="en-GB" sz="2400"/>
              <a:t>£4billion in high needs spending 2014, now £9billion and £12bn by 25-26. £3.2bn high needs deficit nationally</a:t>
            </a:r>
          </a:p>
          <a:p>
            <a:pPr>
              <a:spcBef>
                <a:spcPts val="600"/>
              </a:spcBef>
              <a:spcAft>
                <a:spcPts val="600"/>
              </a:spcAft>
            </a:pPr>
            <a:r>
              <a:rPr lang="en-GB" sz="2400"/>
              <a:t>DfE allocated an additional £3.5bn to High Needs budgets 20-21 and 23-24</a:t>
            </a:r>
          </a:p>
          <a:p>
            <a:pPr>
              <a:spcBef>
                <a:spcPts val="600"/>
              </a:spcBef>
              <a:spcAft>
                <a:spcPts val="600"/>
              </a:spcAft>
            </a:pPr>
            <a:r>
              <a:rPr lang="en-GB" sz="2400"/>
              <a:t>Outcomes for CYP with SEND have not improved despite this spend.</a:t>
            </a:r>
          </a:p>
          <a:p>
            <a:endParaRPr lang="en-GB" sz="2400"/>
          </a:p>
        </p:txBody>
      </p:sp>
    </p:spTree>
    <p:extLst>
      <p:ext uri="{BB962C8B-B14F-4D97-AF65-F5344CB8AC3E}">
        <p14:creationId xmlns:p14="http://schemas.microsoft.com/office/powerpoint/2010/main" val="1401091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21501-2017-A125-0CC9-48A79EEF7B16}"/>
              </a:ext>
            </a:extLst>
          </p:cNvPr>
          <p:cNvSpPr>
            <a:spLocks noGrp="1"/>
          </p:cNvSpPr>
          <p:nvPr>
            <p:ph type="title"/>
          </p:nvPr>
        </p:nvSpPr>
        <p:spPr/>
        <p:txBody>
          <a:bodyPr/>
          <a:lstStyle/>
          <a:p>
            <a:r>
              <a:rPr lang="en-GB" sz="3200"/>
              <a:t>Special Educational Needs – key issues</a:t>
            </a:r>
          </a:p>
        </p:txBody>
      </p:sp>
      <p:sp>
        <p:nvSpPr>
          <p:cNvPr id="3" name="Content Placeholder 2">
            <a:extLst>
              <a:ext uri="{FF2B5EF4-FFF2-40B4-BE49-F238E27FC236}">
                <a16:creationId xmlns:a16="http://schemas.microsoft.com/office/drawing/2014/main" id="{C548481C-7FBA-E4D7-AA3B-66FB7B33F6BD}"/>
              </a:ext>
            </a:extLst>
          </p:cNvPr>
          <p:cNvSpPr>
            <a:spLocks noGrp="1"/>
          </p:cNvSpPr>
          <p:nvPr>
            <p:ph idx="1"/>
          </p:nvPr>
        </p:nvSpPr>
        <p:spPr/>
        <p:txBody>
          <a:bodyPr/>
          <a:lstStyle/>
          <a:p>
            <a:r>
              <a:rPr lang="en-GB" sz="2200"/>
              <a:t>SEND and AP improvement plan (2023) – did not address fundamental issues in the system</a:t>
            </a:r>
          </a:p>
          <a:p>
            <a:r>
              <a:rPr lang="en-GB" sz="2200"/>
              <a:t>Major reform essential and unavoidable</a:t>
            </a:r>
          </a:p>
          <a:p>
            <a:r>
              <a:rPr lang="en-GB" sz="2200"/>
              <a:t>Reform must be seen as a schools issue - greater focus on mainstream inclusion and preparing for independence in adulthood.</a:t>
            </a:r>
          </a:p>
          <a:p>
            <a:r>
              <a:rPr lang="en-GB" sz="2200"/>
              <a:t>LGA/CCN commissioned </a:t>
            </a:r>
            <a:r>
              <a:rPr lang="en-GB" sz="2200">
                <a:hlinkClick r:id="rId2"/>
              </a:rPr>
              <a:t>independent research </a:t>
            </a:r>
            <a:r>
              <a:rPr lang="en-GB" sz="2200"/>
              <a:t>a blueprint for a reformed system</a:t>
            </a:r>
          </a:p>
          <a:p>
            <a:r>
              <a:rPr lang="en-GB" sz="2200"/>
              <a:t>Need to build consensus on the shape of a reformed system – working with parents and carers is crucial</a:t>
            </a:r>
          </a:p>
          <a:p>
            <a:r>
              <a:rPr lang="en-GB" sz="2200"/>
              <a:t>Legislation to come, but controversial?</a:t>
            </a:r>
          </a:p>
          <a:p>
            <a:endParaRPr lang="en-GB" sz="2400"/>
          </a:p>
        </p:txBody>
      </p:sp>
    </p:spTree>
    <p:extLst>
      <p:ext uri="{BB962C8B-B14F-4D97-AF65-F5344CB8AC3E}">
        <p14:creationId xmlns:p14="http://schemas.microsoft.com/office/powerpoint/2010/main" val="3250313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Education - context</a:t>
            </a:r>
            <a:endParaRPr lang="en-GB">
              <a:solidFill>
                <a:schemeClr val="tx1"/>
              </a:solidFill>
            </a:endParaRPr>
          </a:p>
        </p:txBody>
      </p:sp>
      <p:sp>
        <p:nvSpPr>
          <p:cNvPr id="3" name="Content Placeholder 2"/>
          <p:cNvSpPr>
            <a:spLocks noGrp="1"/>
          </p:cNvSpPr>
          <p:nvPr>
            <p:ph idx="1"/>
          </p:nvPr>
        </p:nvSpPr>
        <p:spPr>
          <a:xfrm>
            <a:off x="539262" y="1844830"/>
            <a:ext cx="8229600" cy="4281339"/>
          </a:xfrm>
        </p:spPr>
        <p:txBody>
          <a:bodyPr/>
          <a:lstStyle/>
          <a:p>
            <a:pPr>
              <a:spcBef>
                <a:spcPts val="600"/>
              </a:spcBef>
              <a:spcAft>
                <a:spcPts val="600"/>
              </a:spcAft>
            </a:pPr>
            <a:r>
              <a:rPr lang="en-US" sz="2400"/>
              <a:t>Despite changes to the policy landscape, councils </a:t>
            </a:r>
            <a:r>
              <a:rPr lang="en-GB" sz="2400"/>
              <a:t>still </a:t>
            </a:r>
            <a:r>
              <a:rPr lang="en-US" sz="2400"/>
              <a:t>retain the bulk of their </a:t>
            </a:r>
            <a:r>
              <a:rPr lang="en-GB" sz="2400"/>
              <a:t>education duties - place planning, fairness in admissions and home-to-school transport</a:t>
            </a:r>
          </a:p>
          <a:p>
            <a:pPr>
              <a:spcBef>
                <a:spcPts val="600"/>
              </a:spcBef>
              <a:spcAft>
                <a:spcPts val="600"/>
              </a:spcAft>
              <a:buFont typeface="Arial" panose="020B0604020202020204" pitchFamily="34" charset="0"/>
              <a:buChar char="•"/>
            </a:pPr>
            <a:r>
              <a:rPr lang="en-GB" sz="2400">
                <a:effectLst/>
              </a:rPr>
              <a:t>Creation of a parallel system of accountability and funding for academies and free schools, with DfE-appointed Regional Directors</a:t>
            </a:r>
          </a:p>
          <a:p>
            <a:pPr>
              <a:spcBef>
                <a:spcPts val="600"/>
              </a:spcBef>
              <a:spcAft>
                <a:spcPts val="600"/>
              </a:spcAft>
              <a:buFont typeface="Arial" panose="020B0604020202020204" pitchFamily="34" charset="0"/>
              <a:buChar char="•"/>
            </a:pPr>
            <a:r>
              <a:rPr lang="en-GB" sz="2400"/>
              <a:t>Removal of all direct funding for councils to support their statutory and school improvement functions</a:t>
            </a:r>
          </a:p>
          <a:p>
            <a:pPr>
              <a:spcBef>
                <a:spcPts val="600"/>
              </a:spcBef>
              <a:spcAft>
                <a:spcPts val="600"/>
              </a:spcAft>
              <a:buFont typeface="Arial" panose="020B0604020202020204" pitchFamily="34" charset="0"/>
              <a:buChar char="•"/>
            </a:pPr>
            <a:r>
              <a:rPr lang="en-GB" sz="2400">
                <a:effectLst/>
              </a:rPr>
              <a:t>Introduction of a national funding formula for schools, which significantly reduces local discretion</a:t>
            </a:r>
          </a:p>
          <a:p>
            <a:pPr>
              <a:spcBef>
                <a:spcPts val="600"/>
              </a:spcBef>
              <a:spcAft>
                <a:spcPts val="600"/>
              </a:spcAft>
            </a:pPr>
            <a:endParaRPr lang="en-US" sz="2400"/>
          </a:p>
        </p:txBody>
      </p:sp>
    </p:spTree>
    <p:extLst>
      <p:ext uri="{BB962C8B-B14F-4D97-AF65-F5344CB8AC3E}">
        <p14:creationId xmlns:p14="http://schemas.microsoft.com/office/powerpoint/2010/main" val="96408405"/>
      </p:ext>
    </p:extLst>
  </p:cSld>
  <p:clrMapOvr>
    <a:masterClrMapping/>
  </p:clrMapOvr>
</p:sld>
</file>

<file path=ppt/theme/theme1.xml><?xml version="1.0" encoding="utf-8"?>
<a:theme xmlns:a="http://schemas.openxmlformats.org/drawingml/2006/main" name="Education presentation to Leadership Academy 9.10.14">
  <a:themeElements>
    <a:clrScheme name="LG improvem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G improveme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LG improvem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G improveme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G improveme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G improveme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G improveme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G improveme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G improveme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G improveme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G improveme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G improveme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G improveme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G improveme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G Group 2">
  <a:themeElements>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G Group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smtClean="0">
            <a:ln>
              <a:noFill/>
            </a:ln>
            <a:solidFill>
              <a:schemeClr val="tx2"/>
            </a:solidFill>
            <a:effectLst/>
            <a:latin typeface="Arial" charset="0"/>
          </a:defRPr>
        </a:defPPr>
      </a:lstStyle>
    </a:lnDef>
  </a:objectDefaults>
  <a:extraClrSchemeLst>
    <a:extraClrScheme>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G Group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G Group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G Group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G Group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G Group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G Group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G Group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G Group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G Group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G Group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G Group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7C33626915126419AD45311879C4CAF" ma:contentTypeVersion="12" ma:contentTypeDescription="Create a new document." ma:contentTypeScope="" ma:versionID="ea51ccdb8dda85d59a20d3d39022aad3">
  <xsd:schema xmlns:xsd="http://www.w3.org/2001/XMLSchema" xmlns:xs="http://www.w3.org/2001/XMLSchema" xmlns:p="http://schemas.microsoft.com/office/2006/metadata/properties" xmlns:ns2="ad3c1601-cbaa-4ba3-a6c9-cc8cef103613" xmlns:ns3="ea1e48e1-5345-418d-83a6-2dc2747f72cd" targetNamespace="http://schemas.microsoft.com/office/2006/metadata/properties" ma:root="true" ma:fieldsID="546a9c2e6fd9baa1e1a059d4a9f96d33" ns2:_="" ns3:_="">
    <xsd:import namespace="ad3c1601-cbaa-4ba3-a6c9-cc8cef103613"/>
    <xsd:import namespace="ea1e48e1-5345-418d-83a6-2dc2747f72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3c1601-cbaa-4ba3-a6c9-cc8cef1036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1e48e1-5345-418d-83a6-2dc2747f72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A43B56-C817-410E-861A-DBFA9D6C63E8}">
  <ds:schemaRefs>
    <ds:schemaRef ds:uri="http://purl.org/dc/terms/"/>
    <ds:schemaRef ds:uri="http://schemas.openxmlformats.org/package/2006/metadata/core-properties"/>
    <ds:schemaRef ds:uri="http://purl.org/dc/dcmitype/"/>
    <ds:schemaRef ds:uri="ad3c1601-cbaa-4ba3-a6c9-cc8cef103613"/>
    <ds:schemaRef ds:uri="http://schemas.microsoft.com/office/2006/documentManagement/types"/>
    <ds:schemaRef ds:uri="http://purl.org/dc/elements/1.1/"/>
    <ds:schemaRef ds:uri="http://schemas.microsoft.com/office/2006/metadata/properties"/>
    <ds:schemaRef ds:uri="http://schemas.microsoft.com/office/infopath/2007/PartnerControls"/>
    <ds:schemaRef ds:uri="ea1e48e1-5345-418d-83a6-2dc2747f72cd"/>
    <ds:schemaRef ds:uri="http://www.w3.org/XML/1998/namespace"/>
  </ds:schemaRefs>
</ds:datastoreItem>
</file>

<file path=customXml/itemProps2.xml><?xml version="1.0" encoding="utf-8"?>
<ds:datastoreItem xmlns:ds="http://schemas.openxmlformats.org/officeDocument/2006/customXml" ds:itemID="{9761A010-9D69-48D4-BB13-1EBC46156B80}">
  <ds:schemaRefs>
    <ds:schemaRef ds:uri="http://schemas.microsoft.com/sharepoint/v3/contenttype/forms"/>
  </ds:schemaRefs>
</ds:datastoreItem>
</file>

<file path=customXml/itemProps3.xml><?xml version="1.0" encoding="utf-8"?>
<ds:datastoreItem xmlns:ds="http://schemas.openxmlformats.org/officeDocument/2006/customXml" ds:itemID="{A58F77F8-688E-4F6C-9629-21BB1D6E28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3c1601-cbaa-4ba3-a6c9-cc8cef103613"/>
    <ds:schemaRef ds:uri="ea1e48e1-5345-418d-83a6-2dc2747f72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TotalTime>
  <Words>1587</Words>
  <Application>Microsoft Office PowerPoint</Application>
  <PresentationFormat>On-screen Show (4:3)</PresentationFormat>
  <Paragraphs>99</Paragraphs>
  <Slides>12</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Courier New</vt:lpstr>
      <vt:lpstr>Symbol</vt:lpstr>
      <vt:lpstr>Education presentation to Leadership Academy 9.10.14</vt:lpstr>
      <vt:lpstr>1_LG Group 2</vt:lpstr>
      <vt:lpstr>Children’s policy update</vt:lpstr>
      <vt:lpstr>Children’s social care – key issues</vt:lpstr>
      <vt:lpstr>CSC – DfE Policy Paper</vt:lpstr>
      <vt:lpstr>Early years</vt:lpstr>
      <vt:lpstr>Services for young people </vt:lpstr>
      <vt:lpstr>CYP mental health</vt:lpstr>
      <vt:lpstr>Special Educational Needs – key issues</vt:lpstr>
      <vt:lpstr>Special Educational Needs – key issues</vt:lpstr>
      <vt:lpstr>Education - context</vt:lpstr>
      <vt:lpstr>Education – key issues</vt:lpstr>
      <vt:lpstr>Education – key issues</vt:lpstr>
      <vt:lpstr>Questions?</vt:lpstr>
    </vt:vector>
  </TitlesOfParts>
  <Company>LGA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and school improvement</dc:title>
  <dc:creator>Karen Denyer</dc:creator>
  <cp:lastModifiedBy>Ian Keating</cp:lastModifiedBy>
  <cp:revision>3</cp:revision>
  <cp:lastPrinted>2019-11-15T09:57:20Z</cp:lastPrinted>
  <dcterms:created xsi:type="dcterms:W3CDTF">2015-10-07T09:41:27Z</dcterms:created>
  <dcterms:modified xsi:type="dcterms:W3CDTF">2024-12-06T15:44:05Z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0x01010017C33626915126419AD45311879C4CAF</vt:lpwstr>
  </property>
  <property fmtid="{D5CDD505-2E9C-101B-9397-08002B2CF9AE}" pid="3" name="TaxKeyword">
    <vt:lpwstr/>
  </property>
  <property fmtid="{D5CDD505-2E9C-101B-9397-08002B2CF9AE}" pid="4" name="WorkflowChangePath">
    <vt:lpwstr>d14e644e-4232-46be-9037-0671e183eba3,4;</vt:lpwstr>
  </property>
</Properties>
</file>