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86" r:id="rId2"/>
    <p:sldId id="283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53" autoAdjust="0"/>
    <p:restoredTop sz="94660"/>
  </p:normalViewPr>
  <p:slideViewPr>
    <p:cSldViewPr snapToGrid="0">
      <p:cViewPr>
        <p:scale>
          <a:sx n="49" d="100"/>
          <a:sy n="49" d="100"/>
        </p:scale>
        <p:origin x="1336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22ED55-0A53-41B7-8E65-E41347DD36F5}" type="datetimeFigureOut">
              <a:rPr lang="en-GB" smtClean="0"/>
              <a:t>02/12/2024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5372EB-20AF-47E9-8EB6-DE18BA378D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31936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FDA681-3D9B-174C-9286-988159B53E7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5920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67AF08-BD4B-711C-DD3D-A015076C2C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0FF0F7-BC1B-C66C-8979-F70223ED87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8E10C1-96AA-B3A4-558F-8BCC0A4A6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152CF-EF3F-4C29-B647-F9F309A2DA02}" type="datetimeFigureOut">
              <a:rPr lang="en-GB" smtClean="0"/>
              <a:t>02/12/2024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7FAF68-1081-8335-D115-F93BC6D6E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568259-E4F5-2F0A-CC07-4CF9A00C9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A56B1-10D5-47F4-B048-C667931375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5818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F78C9C-1E2E-2205-2ECC-33CF84E9E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3F1B5C-E799-1FB8-DBF3-343AF9BC4E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5CF1AF-6E84-90D8-F745-650114611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152CF-EF3F-4C29-B647-F9F309A2DA02}" type="datetimeFigureOut">
              <a:rPr lang="en-GB" smtClean="0"/>
              <a:t>02/12/2024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C14DFE-730B-7C2E-7FEB-8EBD3E62A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8C04E6-AA84-B857-5F77-BE1194C9B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A56B1-10D5-47F4-B048-C667931375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7085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FF04A87-0F8B-0B95-5A1C-5FE2F7CFE9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9BCBE3-60DB-1E9E-B948-FCF48AF266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746B58-55A5-5374-7B4D-83444A2C3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152CF-EF3F-4C29-B647-F9F309A2DA02}" type="datetimeFigureOut">
              <a:rPr lang="en-GB" smtClean="0"/>
              <a:t>02/12/2024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41D703-7A56-B839-9E07-FFA45C7FE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0B1357-4E8D-6FEF-CD19-229852FCC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A56B1-10D5-47F4-B048-C667931375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5649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271BD9-9DD0-97CA-90B2-8357B93513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588F53-EDA0-FB72-9AF5-03F3F020CB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9E166F-A454-D89E-7C37-21DDE04C9F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152CF-EF3F-4C29-B647-F9F309A2DA02}" type="datetimeFigureOut">
              <a:rPr lang="en-GB" smtClean="0"/>
              <a:t>02/12/2024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288096-4D53-E384-8AA6-B21736509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987C88-3BF8-EB20-D94C-D3ACA78F9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A56B1-10D5-47F4-B048-C667931375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0831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7E5CA-F674-55BD-001B-AF4EA03EE4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77BB8E-091C-1C30-8FEC-9A9A23A6F6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19423B-A541-8E79-9F4E-CD57C22340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152CF-EF3F-4C29-B647-F9F309A2DA02}" type="datetimeFigureOut">
              <a:rPr lang="en-GB" smtClean="0"/>
              <a:t>02/12/2024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6A578A-0480-D343-7D0F-CF9381BA79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9852FF-51E4-09AE-ACDA-FD1A4D745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A56B1-10D5-47F4-B048-C667931375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2390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2D124A-ADBB-51A4-DF6B-69DD569C9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5966AB-02D0-99D7-D2CE-692758071C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4ABD50-DC8D-928F-D15D-A89FE7B6E5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1FD236-3DBD-0FDA-5F43-07540E8A1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152CF-EF3F-4C29-B647-F9F309A2DA02}" type="datetimeFigureOut">
              <a:rPr lang="en-GB" smtClean="0"/>
              <a:t>02/12/2024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F7AC4B-666C-0B20-A2FD-0633BDB1C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DA185D-F0BF-5125-EB76-6D9AF61AF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A56B1-10D5-47F4-B048-C667931375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3451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FA30A3-9E77-AC46-4BC8-64BBEBF7AC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C0AA85-EE07-9588-381F-53B078DB09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60CB19-54B5-6BF1-4184-82B85F8816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972AA1-EDF3-4346-4601-62A342FD85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BA0525-5B84-5B47-8BBE-8EA6F10718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C8C19BE-0355-4B23-D12E-6A8A5B302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152CF-EF3F-4C29-B647-F9F309A2DA02}" type="datetimeFigureOut">
              <a:rPr lang="en-GB" smtClean="0"/>
              <a:t>02/12/2024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E494F73-0536-D0AB-6C3B-94354FF95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B9C4DDB-BEAE-EF02-16F9-383B93CA8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A56B1-10D5-47F4-B048-C667931375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888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94548C-7FFA-A0A4-4F35-6330CF213B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BC8D951-879F-FC55-8F1F-4CF57F15E0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152CF-EF3F-4C29-B647-F9F309A2DA02}" type="datetimeFigureOut">
              <a:rPr lang="en-GB" smtClean="0"/>
              <a:t>02/12/2024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4C3F6C-80FF-81DA-535F-C2DDC6726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AFEB89-6224-5912-CF2D-F4777DD95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A56B1-10D5-47F4-B048-C667931375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2717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1900AFF-7603-FE8B-CA9C-98834FD50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152CF-EF3F-4C29-B647-F9F309A2DA02}" type="datetimeFigureOut">
              <a:rPr lang="en-GB" smtClean="0"/>
              <a:t>02/12/2024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4A0578B-8DA1-D625-51B4-FE2962CAD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9C4EE4-4CC4-863F-B79C-752E52161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A56B1-10D5-47F4-B048-C667931375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2297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7CAA14-FF93-B18A-AC02-94F604F9F4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CEF483-05B8-A939-4CDD-2DA302B362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DBB525-FC8A-7B91-A9E3-6D78A08B70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54BB83-D197-CFEF-FD08-6CEED05A0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152CF-EF3F-4C29-B647-F9F309A2DA02}" type="datetimeFigureOut">
              <a:rPr lang="en-GB" smtClean="0"/>
              <a:t>02/12/2024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D182E6-BEE5-7C8F-95E4-AD180647C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EB5820-A29F-85A4-AEA8-14B24478D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A56B1-10D5-47F4-B048-C667931375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3989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071ED8-A6A3-1731-29AB-1FD407A600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46F406-2D93-4A3C-62FA-F5494E92A0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9B7B62-1C89-DCBA-C2F0-BF29B98754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A4B6FD-8D1A-6E16-E902-11BEB83277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152CF-EF3F-4C29-B647-F9F309A2DA02}" type="datetimeFigureOut">
              <a:rPr lang="en-GB" smtClean="0"/>
              <a:t>02/12/2024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C4076B-6D93-A4B2-B856-CADF97B88E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689681-1DCB-A89B-5040-8CD8815FE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A56B1-10D5-47F4-B048-C667931375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223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44796CE-428E-2F3E-369D-E5A1C80E93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C138E0-DF7D-AE1D-B287-40BE6123F6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5F2F2E-1872-476D-AB36-8870121A17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C152CF-EF3F-4C29-B647-F9F309A2DA02}" type="datetimeFigureOut">
              <a:rPr lang="en-GB" smtClean="0"/>
              <a:t>02/12/2024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A82988-0C71-FBD6-4EB6-D4C36AFC47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4C661C-88D5-C602-CE7E-CA9CEE1FA2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4A56B1-10D5-47F4-B048-C667931375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928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19929A-7F42-5DBB-224B-DE2E59876E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6948" y="0"/>
            <a:ext cx="11952514" cy="888274"/>
          </a:xfrm>
        </p:spPr>
        <p:txBody>
          <a:bodyPr>
            <a:normAutofit/>
          </a:bodyPr>
          <a:lstStyle/>
          <a:p>
            <a:r>
              <a:rPr lang="en-GB" sz="3600" b="1" dirty="0">
                <a:latin typeface="Arial" panose="020B0604020202020204" pitchFamily="34" charset="0"/>
                <a:cs typeface="Arial" panose="020B0604020202020204" pitchFamily="34" charset="0"/>
              </a:rPr>
              <a:t>Area SEND Inspections - National Context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D6E39E2-4C0A-9EFC-B252-96403D6ACA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505013"/>
              </p:ext>
            </p:extLst>
          </p:nvPr>
        </p:nvGraphicFramePr>
        <p:xfrm>
          <a:off x="770708" y="620838"/>
          <a:ext cx="10650583" cy="6080408"/>
        </p:xfrm>
        <a:graphic>
          <a:graphicData uri="http://schemas.openxmlformats.org/drawingml/2006/table">
            <a:tbl>
              <a:tblPr/>
              <a:tblGrid>
                <a:gridCol w="143086">
                  <a:extLst>
                    <a:ext uri="{9D8B030D-6E8A-4147-A177-3AD203B41FA5}">
                      <a16:colId xmlns:a16="http://schemas.microsoft.com/office/drawing/2014/main" val="2403089855"/>
                    </a:ext>
                  </a:extLst>
                </a:gridCol>
                <a:gridCol w="773697">
                  <a:extLst>
                    <a:ext uri="{9D8B030D-6E8A-4147-A177-3AD203B41FA5}">
                      <a16:colId xmlns:a16="http://schemas.microsoft.com/office/drawing/2014/main" val="2080996805"/>
                    </a:ext>
                  </a:extLst>
                </a:gridCol>
                <a:gridCol w="1173189">
                  <a:extLst>
                    <a:ext uri="{9D8B030D-6E8A-4147-A177-3AD203B41FA5}">
                      <a16:colId xmlns:a16="http://schemas.microsoft.com/office/drawing/2014/main" val="3605636210"/>
                    </a:ext>
                  </a:extLst>
                </a:gridCol>
                <a:gridCol w="1279896">
                  <a:extLst>
                    <a:ext uri="{9D8B030D-6E8A-4147-A177-3AD203B41FA5}">
                      <a16:colId xmlns:a16="http://schemas.microsoft.com/office/drawing/2014/main" val="1987978983"/>
                    </a:ext>
                  </a:extLst>
                </a:gridCol>
                <a:gridCol w="1890534">
                  <a:extLst>
                    <a:ext uri="{9D8B030D-6E8A-4147-A177-3AD203B41FA5}">
                      <a16:colId xmlns:a16="http://schemas.microsoft.com/office/drawing/2014/main" val="1578377826"/>
                    </a:ext>
                  </a:extLst>
                </a:gridCol>
                <a:gridCol w="1730394">
                  <a:extLst>
                    <a:ext uri="{9D8B030D-6E8A-4147-A177-3AD203B41FA5}">
                      <a16:colId xmlns:a16="http://schemas.microsoft.com/office/drawing/2014/main" val="3476641800"/>
                    </a:ext>
                  </a:extLst>
                </a:gridCol>
                <a:gridCol w="986325">
                  <a:extLst>
                    <a:ext uri="{9D8B030D-6E8A-4147-A177-3AD203B41FA5}">
                      <a16:colId xmlns:a16="http://schemas.microsoft.com/office/drawing/2014/main" val="3495420436"/>
                    </a:ext>
                  </a:extLst>
                </a:gridCol>
                <a:gridCol w="1349707">
                  <a:extLst>
                    <a:ext uri="{9D8B030D-6E8A-4147-A177-3AD203B41FA5}">
                      <a16:colId xmlns:a16="http://schemas.microsoft.com/office/drawing/2014/main" val="251740494"/>
                    </a:ext>
                  </a:extLst>
                </a:gridCol>
                <a:gridCol w="1323755">
                  <a:extLst>
                    <a:ext uri="{9D8B030D-6E8A-4147-A177-3AD203B41FA5}">
                      <a16:colId xmlns:a16="http://schemas.microsoft.com/office/drawing/2014/main" val="1132507854"/>
                    </a:ext>
                  </a:extLst>
                </a:gridCol>
              </a:tblGrid>
              <a:tr h="132248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2000" marR="2000" marT="20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2000" marR="2000" marT="20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000" marR="2000" marT="20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000" marR="2000" marT="20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000" marR="2000" marT="20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endParaRPr lang="en-GB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000" marR="2000" marT="20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8688449"/>
                  </a:ext>
                </a:extLst>
              </a:tr>
              <a:tr h="123286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Inspection</a:t>
                      </a:r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​</a:t>
                      </a:r>
                      <a:endParaRPr lang="en-GB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Local Area</a:t>
                      </a:r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​</a:t>
                      </a:r>
                      <a:endParaRPr lang="en-GB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Region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Council Type</a:t>
                      </a:r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​</a:t>
                      </a:r>
                      <a:endParaRPr lang="en-GB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Outcomes</a:t>
                      </a:r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​</a:t>
                      </a:r>
                      <a:endParaRPr lang="en-GB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Priority Actions</a:t>
                      </a:r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​</a:t>
                      </a:r>
                      <a:endParaRPr lang="en-GB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Areas for Improvement </a:t>
                      </a:r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​</a:t>
                      </a:r>
                      <a:endParaRPr lang="en-GB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Previous JLAS: WSoA?</a:t>
                      </a:r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​</a:t>
                      </a:r>
                      <a:endParaRPr lang="en-GB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3788363"/>
                  </a:ext>
                </a:extLst>
              </a:tr>
              <a:tr h="119011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Jan 2023​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Nottinghamshire​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EM​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County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– Significant concerns​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8446322"/>
                  </a:ext>
                </a:extLst>
              </a:tr>
              <a:tr h="119011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Feb 2023​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Warrington​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NW​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Unitary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– Inconsistent experiences 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4348821"/>
                  </a:ext>
                </a:extLst>
              </a:tr>
              <a:tr h="119011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Feb 2023​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Cornwall​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SW​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Unitary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– Inconsistent experiences 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1766541"/>
                  </a:ext>
                </a:extLst>
              </a:tr>
              <a:tr h="119011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 2023​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Enfield​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London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– Inconsistent experiences 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7326776"/>
                  </a:ext>
                </a:extLst>
              </a:tr>
              <a:tr h="119011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 2023​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Telford &amp; Wrekin​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WM​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Unitary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– Typically positive experiences​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2999084"/>
                  </a:ext>
                </a:extLst>
              </a:tr>
              <a:tr h="119011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 2023​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Southend-on-Sea​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Unitary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– Inconsistent experiences 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Yes*​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8713539"/>
                  </a:ext>
                </a:extLst>
              </a:tr>
              <a:tr h="119011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 2023​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Hartlepool​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Unitary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– Typically positive experiences​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Yes​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2918163"/>
                  </a:ext>
                </a:extLst>
              </a:tr>
              <a:tr h="119011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 2023​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Brighton &amp; Hove​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Unitary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– Typically positive experiences​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1443861"/>
                  </a:ext>
                </a:extLst>
              </a:tr>
              <a:tr h="119011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May 2023​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Greenwich​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London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– Typically positive experiences​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8538111"/>
                  </a:ext>
                </a:extLst>
              </a:tr>
              <a:tr h="119011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May 2023​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Rutland​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EM​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Unitary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– Typically positive experiences​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6147818"/>
                  </a:ext>
                </a:extLst>
              </a:tr>
              <a:tr h="119011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May 2023 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Gateshead​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Metropolitan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– Inconsistent experiences 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1510435"/>
                  </a:ext>
                </a:extLst>
              </a:tr>
              <a:tr h="119011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June 2023​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Oldham​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NW​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Metropolitan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– Significant concerns​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Yes*​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6658941"/>
                  </a:ext>
                </a:extLst>
              </a:tr>
              <a:tr h="119011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June 2023​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Plymouth​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SW​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Unitary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– Significant concerns​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2611104"/>
                  </a:ext>
                </a:extLst>
              </a:tr>
              <a:tr h="119011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July 2023​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Sandwell​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WM​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Metropolitan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– Inconsistent experiences 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4864049"/>
                  </a:ext>
                </a:extLst>
              </a:tr>
              <a:tr h="119011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July 2023​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Oxfordshire​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County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– Significant concerns​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Yes*​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4373519"/>
                  </a:ext>
                </a:extLst>
              </a:tr>
              <a:tr h="119011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July 2023​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Hertfordshire​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County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– Significant concerns​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1160823"/>
                  </a:ext>
                </a:extLst>
              </a:tr>
              <a:tr h="119011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Sept 2023​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Surrey​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County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– Inconsistent experiences 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Yes​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6855373"/>
                  </a:ext>
                </a:extLst>
              </a:tr>
              <a:tr h="119011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Oct 2023​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Richmond​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London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– Typically positive experiences​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Yes​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4488228"/>
                  </a:ext>
                </a:extLst>
              </a:tr>
              <a:tr h="119011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Oct 2023​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Middlesbrough 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Unitary​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– Typically positive experiences​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1314153"/>
                  </a:ext>
                </a:extLst>
              </a:tr>
              <a:tr h="119011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Oct 2023​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Trafford​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NW​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Metropolitan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– Inconsistent experiences 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7124502"/>
                  </a:ext>
                </a:extLst>
              </a:tr>
              <a:tr h="119011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Nov 2023​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Halton​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NW​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Unitary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– Significant concerns​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8803645"/>
                  </a:ext>
                </a:extLst>
              </a:tr>
              <a:tr h="119011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Nov 2023​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Suffolk​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County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– Significant concerns​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7306474"/>
                  </a:ext>
                </a:extLst>
              </a:tr>
              <a:tr h="119011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Nov 2023​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Kingston Upon Hull​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YH​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Unitary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– Inconsistent experiences 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Yes*​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5839813"/>
                  </a:ext>
                </a:extLst>
              </a:tr>
              <a:tr h="119011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Nov 2023​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West Sussex​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County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– Inconsistent experiences 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8446300"/>
                  </a:ext>
                </a:extLst>
              </a:tr>
              <a:tr h="119011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 2023​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Bexley​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London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– Significant concerns​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8894449"/>
                  </a:ext>
                </a:extLst>
              </a:tr>
              <a:tr h="119011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 2023​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Gloucestershire​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SW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County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– Inconsistent experiences 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4909012"/>
                  </a:ext>
                </a:extLst>
              </a:tr>
              <a:tr h="119011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Jan 2024​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North Northamptonshire 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EM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Unitary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– Significant concerns​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NA​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7775749"/>
                  </a:ext>
                </a:extLst>
              </a:tr>
              <a:tr h="123286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Jan 2024​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Haringey​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London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– Typically positive experiences​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Yes​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3091684"/>
                  </a:ext>
                </a:extLst>
              </a:tr>
              <a:tr h="123286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Jan 2024​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Stoke-on-Trent​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WM​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Unitary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– Inconsistent experiences 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0093979"/>
                  </a:ext>
                </a:extLst>
              </a:tr>
              <a:tr h="123286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Feb 2024​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Medway​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Unitary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– Inconsistent experiences 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Yes*​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6761861"/>
                  </a:ext>
                </a:extLst>
              </a:tr>
              <a:tr h="119011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Feb 2024​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Bury​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NW​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Metropolitan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– Significant concerns​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Yes​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1587330"/>
                  </a:ext>
                </a:extLst>
              </a:tr>
              <a:tr h="123286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 2024​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Dorset​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SW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Unitary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– Typically positive experiences​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Yes​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9358177"/>
                  </a:ext>
                </a:extLst>
              </a:tr>
              <a:tr h="123286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 2024​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Milton Keynes​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242424"/>
                          </a:solidFill>
                          <a:effectLst/>
                          <a:latin typeface="Aptos Narrow" panose="020B0004020202020204" pitchFamily="34" charset="0"/>
                        </a:rPr>
                        <a:t>SE​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Unitary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– Inconsistent experiences 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3473222"/>
                  </a:ext>
                </a:extLst>
              </a:tr>
              <a:tr h="119011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 2024​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West Northamptonshire 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EM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Unitary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– Significant concerns​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NA​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601175"/>
                  </a:ext>
                </a:extLst>
              </a:tr>
              <a:tr h="123286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Apr 2024​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Hillingdon​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London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– Inconsistent experiences 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2427623"/>
                  </a:ext>
                </a:extLst>
              </a:tr>
              <a:tr h="119011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Apr 2024​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Worcestershire​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WM​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County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– Significant concerns​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Yes​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4778923"/>
                  </a:ext>
                </a:extLst>
              </a:tr>
              <a:tr h="123286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May 2024​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Southampton 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Unitary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– Inconsistent experiences 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7157376"/>
                  </a:ext>
                </a:extLst>
              </a:tr>
              <a:tr h="123286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May 2024​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Blackpool​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NW​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Unitary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– Inconsistent experiences 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Yes​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2647722"/>
                  </a:ext>
                </a:extLst>
              </a:tr>
              <a:tr h="123286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 2024​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Wakefield​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YH​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Metropolitan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– Typically positive experiences​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1964874"/>
                  </a:ext>
                </a:extLst>
              </a:tr>
              <a:tr h="123286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June 2024​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Bolton​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242424"/>
                          </a:solidFill>
                          <a:effectLst/>
                          <a:latin typeface="Aptos Narrow" panose="020B0004020202020204" pitchFamily="34" charset="0"/>
                        </a:rPr>
                        <a:t>NW​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Metropolitan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– Typically positive experiences​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3152116"/>
                  </a:ext>
                </a:extLst>
              </a:tr>
              <a:tr h="123286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June 2024​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Durham​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Unitary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– Inconsistent experiences 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2363113"/>
                  </a:ext>
                </a:extLst>
              </a:tr>
              <a:tr h="123286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July 2024​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Barking &amp; Dagenham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London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– Inconsistent experiences 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8193073"/>
                  </a:ext>
                </a:extLst>
              </a:tr>
              <a:tr h="123286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Apr 2024​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North Yorkshire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242424"/>
                          </a:solidFill>
                          <a:effectLst/>
                          <a:latin typeface="Aptos Narrow" panose="020B0004020202020204" pitchFamily="34" charset="0"/>
                        </a:rPr>
                        <a:t>YH​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County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– Inconsistent experiences 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8420620"/>
                  </a:ext>
                </a:extLst>
              </a:tr>
              <a:tr h="119011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Sept 2024​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Derbyshire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242424"/>
                          </a:solidFill>
                          <a:effectLst/>
                          <a:latin typeface="Aptos Narrow" panose="020B0004020202020204" pitchFamily="34" charset="0"/>
                        </a:rPr>
                        <a:t>EM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County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– Significant concerns​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465701"/>
                  </a:ext>
                </a:extLst>
              </a:tr>
              <a:tr h="123286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Sept 2024​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Rotherham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242424"/>
                          </a:solidFill>
                          <a:effectLst/>
                          <a:latin typeface="Aptos Narrow" panose="020B0004020202020204" pitchFamily="34" charset="0"/>
                        </a:rPr>
                        <a:t>YH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Metroplitan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– Typically positive experiences​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Yes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9495146"/>
                  </a:ext>
                </a:extLst>
              </a:tr>
              <a:tr h="123286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Oct 2024​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Lewisham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242424"/>
                          </a:solidFill>
                          <a:effectLst/>
                          <a:latin typeface="Aptos Narrow" panose="020B0004020202020204" pitchFamily="34" charset="0"/>
                        </a:rPr>
                        <a:t>L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London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– Inconsistent experiences 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482701"/>
                  </a:ext>
                </a:extLst>
              </a:tr>
              <a:tr h="123286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Oct 2024​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Newham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242424"/>
                          </a:solidFill>
                          <a:effectLst/>
                          <a:latin typeface="Aptos Narrow" panose="020B0004020202020204" pitchFamily="34" charset="0"/>
                        </a:rPr>
                        <a:t>L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London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– Inconsistent experiences ​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Yes</a:t>
                      </a:r>
                    </a:p>
                  </a:txBody>
                  <a:tcPr marL="2000" marR="2000" marT="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97105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4739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1B01BF-2564-E07C-E752-910C69441D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630" y="147748"/>
            <a:ext cx="11185451" cy="848006"/>
          </a:xfrm>
        </p:spPr>
        <p:txBody>
          <a:bodyPr>
            <a:normAutofit/>
          </a:bodyPr>
          <a:lstStyle/>
          <a:p>
            <a:pPr algn="ctr"/>
            <a:r>
              <a:rPr lang="en-GB" sz="2800" b="1" dirty="0">
                <a:solidFill>
                  <a:srgbClr val="8E268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Area SEND Inspection Results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DA1DF8-E6F3-D2DA-2CDE-2DDA67841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077200" y="6492875"/>
            <a:ext cx="4114800" cy="365125"/>
          </a:xfrm>
        </p:spPr>
        <p:txBody>
          <a:bodyPr/>
          <a:lstStyle/>
          <a:p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www.local.gov.uk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D849D81-F18E-1F45-77AE-BC8577CE14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440" y="102776"/>
            <a:ext cx="1950889" cy="1158340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0A2191B-67CB-CFF7-10BE-E1041518A6B4}"/>
              </a:ext>
            </a:extLst>
          </p:cNvPr>
          <p:cNvCxnSpPr>
            <a:cxnSpLocks/>
          </p:cNvCxnSpPr>
          <p:nvPr/>
        </p:nvCxnSpPr>
        <p:spPr>
          <a:xfrm>
            <a:off x="503275" y="6280530"/>
            <a:ext cx="11185452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A29E779D-F482-2084-B0B1-C8B0A300B2B2}"/>
              </a:ext>
            </a:extLst>
          </p:cNvPr>
          <p:cNvSpPr txBox="1"/>
          <p:nvPr/>
        </p:nvSpPr>
        <p:spPr>
          <a:xfrm>
            <a:off x="725216" y="2426176"/>
            <a:ext cx="11028278" cy="147732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1800" dirty="0">
                <a:latin typeface="Arial"/>
                <a:cs typeface="Arial"/>
              </a:rPr>
              <a:t>2. Lead to inconsistent experiences and outcomes </a:t>
            </a:r>
            <a:r>
              <a:rPr lang="en-US" dirty="0">
                <a:latin typeface="Arial"/>
                <a:cs typeface="Arial"/>
              </a:rPr>
              <a:t>(47%</a:t>
            </a:r>
            <a:r>
              <a:rPr lang="en-US" sz="1800" dirty="0">
                <a:latin typeface="Arial"/>
                <a:cs typeface="Arial"/>
              </a:rPr>
              <a:t> of LAs inspected)</a:t>
            </a:r>
            <a:endParaRPr lang="en-US" b="1" dirty="0">
              <a:latin typeface="Arial"/>
              <a:cs typeface="Arial"/>
            </a:endParaRPr>
          </a:p>
          <a:p>
            <a:r>
              <a:rPr lang="en-US" b="1" dirty="0">
                <a:latin typeface="Arial"/>
                <a:cs typeface="Arial"/>
              </a:rPr>
              <a:t>Durham &amp; Gateshead (NE) Blackpool, Trafford &amp; Warrington (NW), Hull and North Yorkshire (YH), Sandwell &amp; Stoke (WM), Southend (E), Medway, Milton Keynes, Southampton, Surrey &amp; West Sussex (SE), Barking &amp; Dagenham, Enfield, Hillingdon, Lewisham and Newham (L), Cornwall &amp; Gloucestershire (SW)</a:t>
            </a:r>
            <a:endParaRPr lang="en-GB" b="1" dirty="0">
              <a:latin typeface="Arial"/>
              <a:cs typeface="Arial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E261682-EE8A-83FF-FB85-25A7D78DC7FA}"/>
              </a:ext>
            </a:extLst>
          </p:cNvPr>
          <p:cNvSpPr txBox="1"/>
          <p:nvPr/>
        </p:nvSpPr>
        <p:spPr>
          <a:xfrm>
            <a:off x="1449066" y="1078989"/>
            <a:ext cx="9293868" cy="120032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lIns="91440" tIns="45720" rIns="91440" bIns="45720" anchor="t">
            <a:spAutoFit/>
          </a:bodyPr>
          <a:lstStyle/>
          <a:p>
            <a:pPr marL="342900" indent="-342900">
              <a:buAutoNum type="arabicPeriod"/>
            </a:pPr>
            <a:r>
              <a:rPr lang="en-US" sz="1800" dirty="0">
                <a:latin typeface="Arial"/>
                <a:cs typeface="Arial"/>
              </a:rPr>
              <a:t>Typically lead to positive experiences and outcomes (</a:t>
            </a:r>
            <a:r>
              <a:rPr lang="en-US" dirty="0">
                <a:latin typeface="Arial"/>
                <a:cs typeface="Arial"/>
              </a:rPr>
              <a:t>25%</a:t>
            </a:r>
            <a:r>
              <a:rPr lang="en-US" sz="1800" dirty="0">
                <a:latin typeface="Arial"/>
                <a:cs typeface="Arial"/>
              </a:rPr>
              <a:t> of LAs inspected)</a:t>
            </a:r>
          </a:p>
          <a:p>
            <a:r>
              <a:rPr lang="en-US" b="1" dirty="0">
                <a:latin typeface="Arial"/>
                <a:cs typeface="Arial"/>
              </a:rPr>
              <a:t>Hartlepool &amp; Middlesbrough (NE), Bolton (NW), Rotherham &amp; Wakefield (YH), Rutland (EM), Telford &amp; Wrekin (WM), Brighton and Hove (SE), Dorset (SW), Greenwich, Richmond &amp; Haringey (L)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EF8A3D8-E153-0CF3-6B4E-D981B5E8A712}"/>
              </a:ext>
            </a:extLst>
          </p:cNvPr>
          <p:cNvSpPr txBox="1"/>
          <p:nvPr/>
        </p:nvSpPr>
        <p:spPr>
          <a:xfrm>
            <a:off x="1987789" y="4115848"/>
            <a:ext cx="9765705" cy="1477328"/>
          </a:xfrm>
          <a:prstGeom prst="rect">
            <a:avLst/>
          </a:prstGeom>
          <a:solidFill>
            <a:srgbClr val="FF5050"/>
          </a:solidFill>
        </p:spPr>
        <p:txBody>
          <a:bodyPr wrap="square" lIns="91440" tIns="45720" rIns="91440" bIns="45720" anchor="t"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3. </a:t>
            </a:r>
            <a:r>
              <a:rPr lang="en-US" sz="1800" dirty="0">
                <a:latin typeface="Arial"/>
                <a:cs typeface="Arial"/>
              </a:rPr>
              <a:t>There are widespread and/or systemic failings leading to significant concerns about the experiences and outcomes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sz="1800" dirty="0">
                <a:latin typeface="Arial"/>
                <a:cs typeface="Arial"/>
              </a:rPr>
              <a:t>(28% of LAs inspected)</a:t>
            </a:r>
            <a:endParaRPr lang="en-US" dirty="0">
              <a:latin typeface="Arial"/>
              <a:cs typeface="Arial"/>
            </a:endParaRPr>
          </a:p>
          <a:p>
            <a:r>
              <a:rPr lang="en-US" b="1" dirty="0">
                <a:latin typeface="Arial"/>
                <a:cs typeface="Arial"/>
              </a:rPr>
              <a:t>Bury, Halton and Oldham (NW), Derbyshire, Nottinghamshire, North Northamptonshire and West Northamptonshire (EM), Worcestershire (WM), Hertfordshire and Suffolk (E), Oxfordshire (SE), Bexley (L), Plymouth (SW)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4BC372D-96A0-1A10-08FF-4AFA1DAD5755}"/>
              </a:ext>
            </a:extLst>
          </p:cNvPr>
          <p:cNvSpPr txBox="1"/>
          <p:nvPr/>
        </p:nvSpPr>
        <p:spPr>
          <a:xfrm>
            <a:off x="888274" y="5671165"/>
            <a:ext cx="100975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0" i="1" u="none" strike="noStrike" dirty="0">
                <a:solidFill>
                  <a:srgbClr val="24242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Areas notified of inspection and awaiting a published report: Bedford, Darlington, East Sussex, Herefordshire, Hounslow and Lancashire.</a:t>
            </a:r>
            <a:r>
              <a:rPr lang="en-GB" sz="1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6177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1244</Words>
  <Application>Microsoft Office PowerPoint</Application>
  <PresentationFormat>Widescreen</PresentationFormat>
  <Paragraphs>445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Aptos Narrow</vt:lpstr>
      <vt:lpstr>Arial</vt:lpstr>
      <vt:lpstr>Calibri</vt:lpstr>
      <vt:lpstr>Calibri Light</vt:lpstr>
      <vt:lpstr>Office Theme</vt:lpstr>
      <vt:lpstr>Area SEND Inspections - National Context</vt:lpstr>
      <vt:lpstr>Area SEND Inspection Results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Area SEND Inspections - National Context</dc:title>
  <dc:creator>Catherine Lomas</dc:creator>
  <cp:lastModifiedBy>Catherine Lomas</cp:lastModifiedBy>
  <cp:revision>1</cp:revision>
  <dcterms:created xsi:type="dcterms:W3CDTF">2024-12-02T13:17:10Z</dcterms:created>
  <dcterms:modified xsi:type="dcterms:W3CDTF">2024-12-02T14:38:17Z</dcterms:modified>
</cp:coreProperties>
</file>