
<file path=[Content_Types].xml><?xml version="1.0" encoding="utf-8"?>
<Types xmlns="http://schemas.openxmlformats.org/package/2006/content-types">
  <Default Extension="bin"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notesMasterIdLst>
    <p:notesMasterId r:id="rId45"/>
  </p:notesMasterIdLst>
  <p:sldIdLst>
    <p:sldId id="256" r:id="rId5"/>
    <p:sldId id="3716" r:id="rId6"/>
    <p:sldId id="3729" r:id="rId7"/>
    <p:sldId id="3730" r:id="rId8"/>
    <p:sldId id="438" r:id="rId9"/>
    <p:sldId id="2145709142" r:id="rId10"/>
    <p:sldId id="373" r:id="rId11"/>
    <p:sldId id="352" r:id="rId12"/>
    <p:sldId id="348" r:id="rId13"/>
    <p:sldId id="2145709134" r:id="rId14"/>
    <p:sldId id="2145709136" r:id="rId15"/>
    <p:sldId id="2145709137" r:id="rId16"/>
    <p:sldId id="2145709139" r:id="rId17"/>
    <p:sldId id="2145709141" r:id="rId18"/>
    <p:sldId id="343" r:id="rId19"/>
    <p:sldId id="328" r:id="rId20"/>
    <p:sldId id="2145709111" r:id="rId21"/>
    <p:sldId id="2145709144" r:id="rId22"/>
    <p:sldId id="2145705536" r:id="rId23"/>
    <p:sldId id="258" r:id="rId24"/>
    <p:sldId id="2145705530" r:id="rId25"/>
    <p:sldId id="2145705535" r:id="rId26"/>
    <p:sldId id="2145705519" r:id="rId27"/>
    <p:sldId id="259" r:id="rId28"/>
    <p:sldId id="2145705520" r:id="rId29"/>
    <p:sldId id="2145705539" r:id="rId30"/>
    <p:sldId id="2145705518" r:id="rId31"/>
    <p:sldId id="275" r:id="rId32"/>
    <p:sldId id="2145709143" r:id="rId33"/>
    <p:sldId id="4810" r:id="rId34"/>
    <p:sldId id="4828" r:id="rId35"/>
    <p:sldId id="263" r:id="rId36"/>
    <p:sldId id="4832" r:id="rId37"/>
    <p:sldId id="2145709146" r:id="rId38"/>
    <p:sldId id="2145709151" r:id="rId39"/>
    <p:sldId id="2145709148" r:id="rId40"/>
    <p:sldId id="2145709147" r:id="rId41"/>
    <p:sldId id="2145709152" r:id="rId42"/>
    <p:sldId id="2145709149" r:id="rId43"/>
    <p:sldId id="2145709153"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C367C5-F7D5-2D6A-F526-5915C30D87BE}" name="Anya Kemble" initials="AK" userId="S::anya.kemble@mutualventures.co.uk::d3ff540e-7ff8-41d1-830f-05f88189d64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2F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7C0AEB-8E1D-457A-B0AD-FCE9AB85246E}" v="26" dt="2024-07-07T18:57:51.6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57" autoAdjust="0"/>
    <p:restoredTop sz="85788" autoAdjust="0"/>
  </p:normalViewPr>
  <p:slideViewPr>
    <p:cSldViewPr snapToGrid="0" showGuides="1">
      <p:cViewPr varScale="1">
        <p:scale>
          <a:sx n="66" d="100"/>
          <a:sy n="66" d="100"/>
        </p:scale>
        <p:origin x="784"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gon, Rebecca" userId="901ec9a6-4cd7-480b-9c59-cb961f01f63e" providerId="ADAL" clId="{E27C0AEB-8E1D-457A-B0AD-FCE9AB85246E}"/>
    <pc:docChg chg="undo custSel addSld delSld modSld sldOrd modMainMaster">
      <pc:chgData name="Eligon, Rebecca" userId="901ec9a6-4cd7-480b-9c59-cb961f01f63e" providerId="ADAL" clId="{E27C0AEB-8E1D-457A-B0AD-FCE9AB85246E}" dt="2024-07-07T18:59:32.166" v="1122" actId="14100"/>
      <pc:docMkLst>
        <pc:docMk/>
      </pc:docMkLst>
      <pc:sldChg chg="modSp mod">
        <pc:chgData name="Eligon, Rebecca" userId="901ec9a6-4cd7-480b-9c59-cb961f01f63e" providerId="ADAL" clId="{E27C0AEB-8E1D-457A-B0AD-FCE9AB85246E}" dt="2024-07-07T18:35:23.436" v="60" actId="20577"/>
        <pc:sldMkLst>
          <pc:docMk/>
          <pc:sldMk cId="960684760" sldId="256"/>
        </pc:sldMkLst>
        <pc:spChg chg="mod">
          <ac:chgData name="Eligon, Rebecca" userId="901ec9a6-4cd7-480b-9c59-cb961f01f63e" providerId="ADAL" clId="{E27C0AEB-8E1D-457A-B0AD-FCE9AB85246E}" dt="2024-07-07T18:35:23.436" v="60" actId="20577"/>
          <ac:spMkLst>
            <pc:docMk/>
            <pc:sldMk cId="960684760" sldId="256"/>
            <ac:spMk id="2" creationId="{B9BBDE6F-2665-BA28-0BF5-8BA4960D956E}"/>
          </ac:spMkLst>
        </pc:spChg>
      </pc:sldChg>
      <pc:sldChg chg="modSp add mod">
        <pc:chgData name="Eligon, Rebecca" userId="901ec9a6-4cd7-480b-9c59-cb961f01f63e" providerId="ADAL" clId="{E27C0AEB-8E1D-457A-B0AD-FCE9AB85246E}" dt="2024-07-07T18:51:02.241" v="847" actId="113"/>
        <pc:sldMkLst>
          <pc:docMk/>
          <pc:sldMk cId="4094390049" sldId="258"/>
        </pc:sldMkLst>
        <pc:spChg chg="mod">
          <ac:chgData name="Eligon, Rebecca" userId="901ec9a6-4cd7-480b-9c59-cb961f01f63e" providerId="ADAL" clId="{E27C0AEB-8E1D-457A-B0AD-FCE9AB85246E}" dt="2024-07-07T18:51:02.241" v="847" actId="113"/>
          <ac:spMkLst>
            <pc:docMk/>
            <pc:sldMk cId="4094390049" sldId="258"/>
            <ac:spMk id="5" creationId="{28B6976F-8F7C-43C6-B446-689C2AC702FA}"/>
          </ac:spMkLst>
        </pc:spChg>
        <pc:spChg chg="mod">
          <ac:chgData name="Eligon, Rebecca" userId="901ec9a6-4cd7-480b-9c59-cb961f01f63e" providerId="ADAL" clId="{E27C0AEB-8E1D-457A-B0AD-FCE9AB85246E}" dt="2024-07-07T18:50:58.182" v="846" actId="2711"/>
          <ac:spMkLst>
            <pc:docMk/>
            <pc:sldMk cId="4094390049" sldId="258"/>
            <ac:spMk id="7" creationId="{882A09EE-516C-4CD3-BE26-8780EC74B46B}"/>
          </ac:spMkLst>
        </pc:spChg>
      </pc:sldChg>
      <pc:sldChg chg="modSp add mod">
        <pc:chgData name="Eligon, Rebecca" userId="901ec9a6-4cd7-480b-9c59-cb961f01f63e" providerId="ADAL" clId="{E27C0AEB-8E1D-457A-B0AD-FCE9AB85246E}" dt="2024-07-07T18:52:00.048" v="858" actId="113"/>
        <pc:sldMkLst>
          <pc:docMk/>
          <pc:sldMk cId="374603401" sldId="259"/>
        </pc:sldMkLst>
        <pc:spChg chg="mod">
          <ac:chgData name="Eligon, Rebecca" userId="901ec9a6-4cd7-480b-9c59-cb961f01f63e" providerId="ADAL" clId="{E27C0AEB-8E1D-457A-B0AD-FCE9AB85246E}" dt="2024-07-07T18:52:00.048" v="858" actId="113"/>
          <ac:spMkLst>
            <pc:docMk/>
            <pc:sldMk cId="374603401" sldId="259"/>
            <ac:spMk id="5" creationId="{E23118E4-D85C-41F5-8741-9E37EA69B62D}"/>
          </ac:spMkLst>
        </pc:spChg>
        <pc:spChg chg="mod">
          <ac:chgData name="Eligon, Rebecca" userId="901ec9a6-4cd7-480b-9c59-cb961f01f63e" providerId="ADAL" clId="{E27C0AEB-8E1D-457A-B0AD-FCE9AB85246E}" dt="2024-07-07T18:51:55.770" v="855" actId="2711"/>
          <ac:spMkLst>
            <pc:docMk/>
            <pc:sldMk cId="374603401" sldId="259"/>
            <ac:spMk id="7" creationId="{7FB279AF-A900-45BC-96C6-1E9FAE790382}"/>
          </ac:spMkLst>
        </pc:spChg>
      </pc:sldChg>
      <pc:sldChg chg="add del">
        <pc:chgData name="Eligon, Rebecca" userId="901ec9a6-4cd7-480b-9c59-cb961f01f63e" providerId="ADAL" clId="{E27C0AEB-8E1D-457A-B0AD-FCE9AB85246E}" dt="2024-07-07T18:53:28.992" v="871" actId="47"/>
        <pc:sldMkLst>
          <pc:docMk/>
          <pc:sldMk cId="1425939540" sldId="262"/>
        </pc:sldMkLst>
      </pc:sldChg>
      <pc:sldChg chg="modSp add">
        <pc:chgData name="Eligon, Rebecca" userId="901ec9a6-4cd7-480b-9c59-cb961f01f63e" providerId="ADAL" clId="{E27C0AEB-8E1D-457A-B0AD-FCE9AB85246E}" dt="2024-07-07T18:49:00.827" v="841"/>
        <pc:sldMkLst>
          <pc:docMk/>
          <pc:sldMk cId="1677924919" sldId="263"/>
        </pc:sldMkLst>
        <pc:graphicFrameChg chg="mod">
          <ac:chgData name="Eligon, Rebecca" userId="901ec9a6-4cd7-480b-9c59-cb961f01f63e" providerId="ADAL" clId="{E27C0AEB-8E1D-457A-B0AD-FCE9AB85246E}" dt="2024-07-07T18:48:32.307" v="837"/>
          <ac:graphicFrameMkLst>
            <pc:docMk/>
            <pc:sldMk cId="1677924919" sldId="263"/>
            <ac:graphicFrameMk id="6" creationId="{43175B63-D508-8107-6D3C-A3D26DBE4B72}"/>
          </ac:graphicFrameMkLst>
        </pc:graphicFrameChg>
        <pc:graphicFrameChg chg="mod">
          <ac:chgData name="Eligon, Rebecca" userId="901ec9a6-4cd7-480b-9c59-cb961f01f63e" providerId="ADAL" clId="{E27C0AEB-8E1D-457A-B0AD-FCE9AB85246E}" dt="2024-07-07T18:49:00.827" v="841"/>
          <ac:graphicFrameMkLst>
            <pc:docMk/>
            <pc:sldMk cId="1677924919" sldId="263"/>
            <ac:graphicFrameMk id="11" creationId="{8710909D-1447-FA1C-A2A4-FCACC237B0E6}"/>
          </ac:graphicFrameMkLst>
        </pc:graphicFrameChg>
      </pc:sldChg>
      <pc:sldChg chg="modSp add mod">
        <pc:chgData name="Eligon, Rebecca" userId="901ec9a6-4cd7-480b-9c59-cb961f01f63e" providerId="ADAL" clId="{E27C0AEB-8E1D-457A-B0AD-FCE9AB85246E}" dt="2024-07-07T18:53:10.441" v="869" actId="2711"/>
        <pc:sldMkLst>
          <pc:docMk/>
          <pc:sldMk cId="2315074810" sldId="275"/>
        </pc:sldMkLst>
        <pc:spChg chg="mod">
          <ac:chgData name="Eligon, Rebecca" userId="901ec9a6-4cd7-480b-9c59-cb961f01f63e" providerId="ADAL" clId="{E27C0AEB-8E1D-457A-B0AD-FCE9AB85246E}" dt="2024-07-07T18:53:10.441" v="869" actId="2711"/>
          <ac:spMkLst>
            <pc:docMk/>
            <pc:sldMk cId="2315074810" sldId="275"/>
            <ac:spMk id="2" creationId="{206A66C7-7A3B-AC1D-F83E-1E5477DF1FE6}"/>
          </ac:spMkLst>
        </pc:spChg>
        <pc:spChg chg="mod">
          <ac:chgData name="Eligon, Rebecca" userId="901ec9a6-4cd7-480b-9c59-cb961f01f63e" providerId="ADAL" clId="{E27C0AEB-8E1D-457A-B0AD-FCE9AB85246E}" dt="2024-07-07T18:53:01.590" v="866" actId="2711"/>
          <ac:spMkLst>
            <pc:docMk/>
            <pc:sldMk cId="2315074810" sldId="275"/>
            <ac:spMk id="3" creationId="{9FEEFB98-A78F-163A-3A2B-8EBF7FADAA32}"/>
          </ac:spMkLst>
        </pc:spChg>
      </pc:sldChg>
      <pc:sldChg chg="del">
        <pc:chgData name="Eligon, Rebecca" userId="901ec9a6-4cd7-480b-9c59-cb961f01f63e" providerId="ADAL" clId="{E27C0AEB-8E1D-457A-B0AD-FCE9AB85246E}" dt="2024-07-07T18:38:27.313" v="293" actId="47"/>
        <pc:sldMkLst>
          <pc:docMk/>
          <pc:sldMk cId="2891727300" sldId="295"/>
        </pc:sldMkLst>
      </pc:sldChg>
      <pc:sldChg chg="del">
        <pc:chgData name="Eligon, Rebecca" userId="901ec9a6-4cd7-480b-9c59-cb961f01f63e" providerId="ADAL" clId="{E27C0AEB-8E1D-457A-B0AD-FCE9AB85246E}" dt="2024-07-07T18:38:24.421" v="292" actId="47"/>
        <pc:sldMkLst>
          <pc:docMk/>
          <pc:sldMk cId="1155256396" sldId="296"/>
        </pc:sldMkLst>
      </pc:sldChg>
      <pc:sldChg chg="del">
        <pc:chgData name="Eligon, Rebecca" userId="901ec9a6-4cd7-480b-9c59-cb961f01f63e" providerId="ADAL" clId="{E27C0AEB-8E1D-457A-B0AD-FCE9AB85246E}" dt="2024-07-07T18:38:24.421" v="292" actId="47"/>
        <pc:sldMkLst>
          <pc:docMk/>
          <pc:sldMk cId="3159392851" sldId="297"/>
        </pc:sldMkLst>
      </pc:sldChg>
      <pc:sldChg chg="del">
        <pc:chgData name="Eligon, Rebecca" userId="901ec9a6-4cd7-480b-9c59-cb961f01f63e" providerId="ADAL" clId="{E27C0AEB-8E1D-457A-B0AD-FCE9AB85246E}" dt="2024-07-07T18:38:24.421" v="292" actId="47"/>
        <pc:sldMkLst>
          <pc:docMk/>
          <pc:sldMk cId="3481242411" sldId="298"/>
        </pc:sldMkLst>
      </pc:sldChg>
      <pc:sldChg chg="del">
        <pc:chgData name="Eligon, Rebecca" userId="901ec9a6-4cd7-480b-9c59-cb961f01f63e" providerId="ADAL" clId="{E27C0AEB-8E1D-457A-B0AD-FCE9AB85246E}" dt="2024-07-07T18:38:24.421" v="292" actId="47"/>
        <pc:sldMkLst>
          <pc:docMk/>
          <pc:sldMk cId="115832403" sldId="299"/>
        </pc:sldMkLst>
      </pc:sldChg>
      <pc:sldChg chg="del">
        <pc:chgData name="Eligon, Rebecca" userId="901ec9a6-4cd7-480b-9c59-cb961f01f63e" providerId="ADAL" clId="{E27C0AEB-8E1D-457A-B0AD-FCE9AB85246E}" dt="2024-07-07T18:38:24.421" v="292" actId="47"/>
        <pc:sldMkLst>
          <pc:docMk/>
          <pc:sldMk cId="3884439723" sldId="300"/>
        </pc:sldMkLst>
      </pc:sldChg>
      <pc:sldChg chg="add">
        <pc:chgData name="Eligon, Rebecca" userId="901ec9a6-4cd7-480b-9c59-cb961f01f63e" providerId="ADAL" clId="{E27C0AEB-8E1D-457A-B0AD-FCE9AB85246E}" dt="2024-07-07T18:39:37.162" v="295"/>
        <pc:sldMkLst>
          <pc:docMk/>
          <pc:sldMk cId="4121050188" sldId="328"/>
        </pc:sldMkLst>
      </pc:sldChg>
      <pc:sldChg chg="modSp add mod">
        <pc:chgData name="Eligon, Rebecca" userId="901ec9a6-4cd7-480b-9c59-cb961f01f63e" providerId="ADAL" clId="{E27C0AEB-8E1D-457A-B0AD-FCE9AB85246E}" dt="2024-07-07T18:40:16.957" v="299" actId="1076"/>
        <pc:sldMkLst>
          <pc:docMk/>
          <pc:sldMk cId="1490556199" sldId="343"/>
        </pc:sldMkLst>
        <pc:spChg chg="mod">
          <ac:chgData name="Eligon, Rebecca" userId="901ec9a6-4cd7-480b-9c59-cb961f01f63e" providerId="ADAL" clId="{E27C0AEB-8E1D-457A-B0AD-FCE9AB85246E}" dt="2024-07-07T18:40:16.957" v="299" actId="1076"/>
          <ac:spMkLst>
            <pc:docMk/>
            <pc:sldMk cId="1490556199" sldId="343"/>
            <ac:spMk id="11" creationId="{7313074D-D1E2-3768-4716-B6BAF3DD191B}"/>
          </ac:spMkLst>
        </pc:spChg>
        <pc:spChg chg="mod">
          <ac:chgData name="Eligon, Rebecca" userId="901ec9a6-4cd7-480b-9c59-cb961f01f63e" providerId="ADAL" clId="{E27C0AEB-8E1D-457A-B0AD-FCE9AB85246E}" dt="2024-07-07T18:40:13.340" v="298" actId="1076"/>
          <ac:spMkLst>
            <pc:docMk/>
            <pc:sldMk cId="1490556199" sldId="343"/>
            <ac:spMk id="12" creationId="{8E24CE70-6402-E66E-6C2D-12F0494FCE6F}"/>
          </ac:spMkLst>
        </pc:spChg>
      </pc:sldChg>
      <pc:sldChg chg="add">
        <pc:chgData name="Eligon, Rebecca" userId="901ec9a6-4cd7-480b-9c59-cb961f01f63e" providerId="ADAL" clId="{E27C0AEB-8E1D-457A-B0AD-FCE9AB85246E}" dt="2024-07-07T18:39:37.162" v="295"/>
        <pc:sldMkLst>
          <pc:docMk/>
          <pc:sldMk cId="2582072052" sldId="348"/>
        </pc:sldMkLst>
      </pc:sldChg>
      <pc:sldChg chg="add">
        <pc:chgData name="Eligon, Rebecca" userId="901ec9a6-4cd7-480b-9c59-cb961f01f63e" providerId="ADAL" clId="{E27C0AEB-8E1D-457A-B0AD-FCE9AB85246E}" dt="2024-07-07T18:39:37.162" v="295"/>
        <pc:sldMkLst>
          <pc:docMk/>
          <pc:sldMk cId="3407176183" sldId="352"/>
        </pc:sldMkLst>
      </pc:sldChg>
      <pc:sldChg chg="add">
        <pc:chgData name="Eligon, Rebecca" userId="901ec9a6-4cd7-480b-9c59-cb961f01f63e" providerId="ADAL" clId="{E27C0AEB-8E1D-457A-B0AD-FCE9AB85246E}" dt="2024-07-07T18:39:37.162" v="295"/>
        <pc:sldMkLst>
          <pc:docMk/>
          <pc:sldMk cId="1860707774" sldId="373"/>
        </pc:sldMkLst>
      </pc:sldChg>
      <pc:sldChg chg="add">
        <pc:chgData name="Eligon, Rebecca" userId="901ec9a6-4cd7-480b-9c59-cb961f01f63e" providerId="ADAL" clId="{E27C0AEB-8E1D-457A-B0AD-FCE9AB85246E}" dt="2024-07-07T18:38:57.996" v="294"/>
        <pc:sldMkLst>
          <pc:docMk/>
          <pc:sldMk cId="875362989" sldId="438"/>
        </pc:sldMkLst>
      </pc:sldChg>
      <pc:sldChg chg="modSp mod">
        <pc:chgData name="Eligon, Rebecca" userId="901ec9a6-4cd7-480b-9c59-cb961f01f63e" providerId="ADAL" clId="{E27C0AEB-8E1D-457A-B0AD-FCE9AB85246E}" dt="2024-07-07T18:44:00.909" v="710" actId="20577"/>
        <pc:sldMkLst>
          <pc:docMk/>
          <pc:sldMk cId="1041981453" sldId="3716"/>
        </pc:sldMkLst>
        <pc:graphicFrameChg chg="mod modGraphic">
          <ac:chgData name="Eligon, Rebecca" userId="901ec9a6-4cd7-480b-9c59-cb961f01f63e" providerId="ADAL" clId="{E27C0AEB-8E1D-457A-B0AD-FCE9AB85246E}" dt="2024-07-07T18:44:00.909" v="710" actId="20577"/>
          <ac:graphicFrameMkLst>
            <pc:docMk/>
            <pc:sldMk cId="1041981453" sldId="3716"/>
            <ac:graphicFrameMk id="2" creationId="{2024CC27-BFFB-9094-3737-02F2A42EE8E8}"/>
          </ac:graphicFrameMkLst>
        </pc:graphicFrameChg>
      </pc:sldChg>
      <pc:sldChg chg="modSp mod">
        <pc:chgData name="Eligon, Rebecca" userId="901ec9a6-4cd7-480b-9c59-cb961f01f63e" providerId="ADAL" clId="{E27C0AEB-8E1D-457A-B0AD-FCE9AB85246E}" dt="2024-07-07T18:38:16.575" v="291" actId="20577"/>
        <pc:sldMkLst>
          <pc:docMk/>
          <pc:sldMk cId="2108729065" sldId="3729"/>
        </pc:sldMkLst>
        <pc:spChg chg="mod">
          <ac:chgData name="Eligon, Rebecca" userId="901ec9a6-4cd7-480b-9c59-cb961f01f63e" providerId="ADAL" clId="{E27C0AEB-8E1D-457A-B0AD-FCE9AB85246E}" dt="2024-07-07T18:38:16.575" v="291" actId="20577"/>
          <ac:spMkLst>
            <pc:docMk/>
            <pc:sldMk cId="2108729065" sldId="3729"/>
            <ac:spMk id="2" creationId="{B9BBDE6F-2665-BA28-0BF5-8BA4960D956E}"/>
          </ac:spMkLst>
        </pc:spChg>
      </pc:sldChg>
      <pc:sldChg chg="del">
        <pc:chgData name="Eligon, Rebecca" userId="901ec9a6-4cd7-480b-9c59-cb961f01f63e" providerId="ADAL" clId="{E27C0AEB-8E1D-457A-B0AD-FCE9AB85246E}" dt="2024-07-07T18:38:24.421" v="292" actId="47"/>
        <pc:sldMkLst>
          <pc:docMk/>
          <pc:sldMk cId="1731276727" sldId="3730"/>
        </pc:sldMkLst>
      </pc:sldChg>
      <pc:sldChg chg="add">
        <pc:chgData name="Eligon, Rebecca" userId="901ec9a6-4cd7-480b-9c59-cb961f01f63e" providerId="ADAL" clId="{E27C0AEB-8E1D-457A-B0AD-FCE9AB85246E}" dt="2024-07-07T18:38:57.996" v="294"/>
        <pc:sldMkLst>
          <pc:docMk/>
          <pc:sldMk cId="2923054843" sldId="3730"/>
        </pc:sldMkLst>
      </pc:sldChg>
      <pc:sldChg chg="del">
        <pc:chgData name="Eligon, Rebecca" userId="901ec9a6-4cd7-480b-9c59-cb961f01f63e" providerId="ADAL" clId="{E27C0AEB-8E1D-457A-B0AD-FCE9AB85246E}" dt="2024-07-07T18:35:28.948" v="61" actId="47"/>
        <pc:sldMkLst>
          <pc:docMk/>
          <pc:sldMk cId="2835931702" sldId="3731"/>
        </pc:sldMkLst>
      </pc:sldChg>
      <pc:sldChg chg="del">
        <pc:chgData name="Eligon, Rebecca" userId="901ec9a6-4cd7-480b-9c59-cb961f01f63e" providerId="ADAL" clId="{E27C0AEB-8E1D-457A-B0AD-FCE9AB85246E}" dt="2024-07-07T18:38:24.421" v="292" actId="47"/>
        <pc:sldMkLst>
          <pc:docMk/>
          <pc:sldMk cId="226332601" sldId="3732"/>
        </pc:sldMkLst>
      </pc:sldChg>
      <pc:sldChg chg="modSp add mod setBg">
        <pc:chgData name="Eligon, Rebecca" userId="901ec9a6-4cd7-480b-9c59-cb961f01f63e" providerId="ADAL" clId="{E27C0AEB-8E1D-457A-B0AD-FCE9AB85246E}" dt="2024-07-07T18:46:59.906" v="826" actId="207"/>
        <pc:sldMkLst>
          <pc:docMk/>
          <pc:sldMk cId="3617405625" sldId="4810"/>
        </pc:sldMkLst>
        <pc:picChg chg="mod">
          <ac:chgData name="Eligon, Rebecca" userId="901ec9a6-4cd7-480b-9c59-cb961f01f63e" providerId="ADAL" clId="{E27C0AEB-8E1D-457A-B0AD-FCE9AB85246E}" dt="2024-07-07T18:46:59.906" v="826" actId="207"/>
          <ac:picMkLst>
            <pc:docMk/>
            <pc:sldMk cId="3617405625" sldId="4810"/>
            <ac:picMk id="6" creationId="{1FA3D913-2284-290D-0F4B-C10B75DB42A5}"/>
          </ac:picMkLst>
        </pc:picChg>
      </pc:sldChg>
      <pc:sldChg chg="modSp add mod">
        <pc:chgData name="Eligon, Rebecca" userId="901ec9a6-4cd7-480b-9c59-cb961f01f63e" providerId="ADAL" clId="{E27C0AEB-8E1D-457A-B0AD-FCE9AB85246E}" dt="2024-07-07T18:47:34.549" v="833" actId="2711"/>
        <pc:sldMkLst>
          <pc:docMk/>
          <pc:sldMk cId="1540733576" sldId="4828"/>
        </pc:sldMkLst>
        <pc:spChg chg="mod">
          <ac:chgData name="Eligon, Rebecca" userId="901ec9a6-4cd7-480b-9c59-cb961f01f63e" providerId="ADAL" clId="{E27C0AEB-8E1D-457A-B0AD-FCE9AB85246E}" dt="2024-07-07T18:47:26.066" v="830" actId="6549"/>
          <ac:spMkLst>
            <pc:docMk/>
            <pc:sldMk cId="1540733576" sldId="4828"/>
            <ac:spMk id="4" creationId="{ED13A325-460D-96D4-43EC-1FC9D7F9417A}"/>
          </ac:spMkLst>
        </pc:spChg>
        <pc:spChg chg="mod">
          <ac:chgData name="Eligon, Rebecca" userId="901ec9a6-4cd7-480b-9c59-cb961f01f63e" providerId="ADAL" clId="{E27C0AEB-8E1D-457A-B0AD-FCE9AB85246E}" dt="2024-07-07T18:47:34.549" v="833" actId="2711"/>
          <ac:spMkLst>
            <pc:docMk/>
            <pc:sldMk cId="1540733576" sldId="4828"/>
            <ac:spMk id="7" creationId="{89E3A139-4916-FCAA-294F-542AB5043D2C}"/>
          </ac:spMkLst>
        </pc:spChg>
      </pc:sldChg>
      <pc:sldChg chg="add del setBg">
        <pc:chgData name="Eligon, Rebecca" userId="901ec9a6-4cd7-480b-9c59-cb961f01f63e" providerId="ADAL" clId="{E27C0AEB-8E1D-457A-B0AD-FCE9AB85246E}" dt="2024-07-07T18:46:34.747" v="825" actId="47"/>
        <pc:sldMkLst>
          <pc:docMk/>
          <pc:sldMk cId="1766203697" sldId="4829"/>
        </pc:sldMkLst>
      </pc:sldChg>
      <pc:sldChg chg="add">
        <pc:chgData name="Eligon, Rebecca" userId="901ec9a6-4cd7-480b-9c59-cb961f01f63e" providerId="ADAL" clId="{E27C0AEB-8E1D-457A-B0AD-FCE9AB85246E}" dt="2024-07-07T18:44:57.020" v="716"/>
        <pc:sldMkLst>
          <pc:docMk/>
          <pc:sldMk cId="1878054289" sldId="4832"/>
        </pc:sldMkLst>
      </pc:sldChg>
      <pc:sldChg chg="delSp add setBg delDesignElem">
        <pc:chgData name="Eligon, Rebecca" userId="901ec9a6-4cd7-480b-9c59-cb961f01f63e" providerId="ADAL" clId="{E27C0AEB-8E1D-457A-B0AD-FCE9AB85246E}" dt="2024-07-07T18:44:57.020" v="716"/>
        <pc:sldMkLst>
          <pc:docMk/>
          <pc:sldMk cId="3486295291" sldId="4833"/>
        </pc:sldMkLst>
        <pc:spChg chg="del">
          <ac:chgData name="Eligon, Rebecca" userId="901ec9a6-4cd7-480b-9c59-cb961f01f63e" providerId="ADAL" clId="{E27C0AEB-8E1D-457A-B0AD-FCE9AB85246E}" dt="2024-07-07T18:44:57.020" v="716"/>
          <ac:spMkLst>
            <pc:docMk/>
            <pc:sldMk cId="3486295291" sldId="4833"/>
            <ac:spMk id="9" creationId="{A3363022-C969-41E9-8EB2-E4C94908C1FA}"/>
          </ac:spMkLst>
        </pc:spChg>
        <pc:spChg chg="del">
          <ac:chgData name="Eligon, Rebecca" userId="901ec9a6-4cd7-480b-9c59-cb961f01f63e" providerId="ADAL" clId="{E27C0AEB-8E1D-457A-B0AD-FCE9AB85246E}" dt="2024-07-07T18:44:57.020" v="716"/>
          <ac:spMkLst>
            <pc:docMk/>
            <pc:sldMk cId="3486295291" sldId="4833"/>
            <ac:spMk id="11" creationId="{8D1AD6B3-BE88-4CEB-BA17-790657CC4729}"/>
          </ac:spMkLst>
        </pc:spChg>
        <pc:grpChg chg="del">
          <ac:chgData name="Eligon, Rebecca" userId="901ec9a6-4cd7-480b-9c59-cb961f01f63e" providerId="ADAL" clId="{E27C0AEB-8E1D-457A-B0AD-FCE9AB85246E}" dt="2024-07-07T18:44:57.020" v="716"/>
          <ac:grpSpMkLst>
            <pc:docMk/>
            <pc:sldMk cId="3486295291" sldId="4833"/>
            <ac:grpSpMk id="13" creationId="{89D1390B-7E13-4B4F-9CB2-391063412E54}"/>
          </ac:grpSpMkLst>
        </pc:grpChg>
      </pc:sldChg>
      <pc:sldChg chg="modSp add mod">
        <pc:chgData name="Eligon, Rebecca" userId="901ec9a6-4cd7-480b-9c59-cb961f01f63e" providerId="ADAL" clId="{E27C0AEB-8E1D-457A-B0AD-FCE9AB85246E}" dt="2024-07-07T18:53:17.381" v="870" actId="2711"/>
        <pc:sldMkLst>
          <pc:docMk/>
          <pc:sldMk cId="2891207901" sldId="2145705517"/>
        </pc:sldMkLst>
        <pc:spChg chg="mod">
          <ac:chgData name="Eligon, Rebecca" userId="901ec9a6-4cd7-480b-9c59-cb961f01f63e" providerId="ADAL" clId="{E27C0AEB-8E1D-457A-B0AD-FCE9AB85246E}" dt="2024-07-07T18:53:17.381" v="870" actId="2711"/>
          <ac:spMkLst>
            <pc:docMk/>
            <pc:sldMk cId="2891207901" sldId="2145705517"/>
            <ac:spMk id="7" creationId="{04C44DE5-5F81-419E-9B0A-A75D4DB447D7}"/>
          </ac:spMkLst>
        </pc:spChg>
      </pc:sldChg>
      <pc:sldChg chg="modSp add mod">
        <pc:chgData name="Eligon, Rebecca" userId="901ec9a6-4cd7-480b-9c59-cb961f01f63e" providerId="ADAL" clId="{E27C0AEB-8E1D-457A-B0AD-FCE9AB85246E}" dt="2024-07-07T18:52:53.135" v="863" actId="2711"/>
        <pc:sldMkLst>
          <pc:docMk/>
          <pc:sldMk cId="4231670502" sldId="2145705518"/>
        </pc:sldMkLst>
        <pc:spChg chg="mod">
          <ac:chgData name="Eligon, Rebecca" userId="901ec9a6-4cd7-480b-9c59-cb961f01f63e" providerId="ADAL" clId="{E27C0AEB-8E1D-457A-B0AD-FCE9AB85246E}" dt="2024-07-07T18:52:53.135" v="863" actId="2711"/>
          <ac:spMkLst>
            <pc:docMk/>
            <pc:sldMk cId="4231670502" sldId="2145705518"/>
            <ac:spMk id="3" creationId="{A9C8984C-3257-E74D-576F-77EBCD47E8F2}"/>
          </ac:spMkLst>
        </pc:spChg>
      </pc:sldChg>
      <pc:sldChg chg="modSp add mod setBg">
        <pc:chgData name="Eligon, Rebecca" userId="901ec9a6-4cd7-480b-9c59-cb961f01f63e" providerId="ADAL" clId="{E27C0AEB-8E1D-457A-B0AD-FCE9AB85246E}" dt="2024-07-07T18:51:45.762" v="854" actId="2711"/>
        <pc:sldMkLst>
          <pc:docMk/>
          <pc:sldMk cId="1277365031" sldId="2145705519"/>
        </pc:sldMkLst>
        <pc:spChg chg="mod">
          <ac:chgData name="Eligon, Rebecca" userId="901ec9a6-4cd7-480b-9c59-cb961f01f63e" providerId="ADAL" clId="{E27C0AEB-8E1D-457A-B0AD-FCE9AB85246E}" dt="2024-07-07T18:51:45.762" v="854" actId="2711"/>
          <ac:spMkLst>
            <pc:docMk/>
            <pc:sldMk cId="1277365031" sldId="2145705519"/>
            <ac:spMk id="8" creationId="{8A440342-921A-4DC6-A298-C8D90786EF42}"/>
          </ac:spMkLst>
        </pc:spChg>
      </pc:sldChg>
      <pc:sldChg chg="modSp add mod setBg">
        <pc:chgData name="Eligon, Rebecca" userId="901ec9a6-4cd7-480b-9c59-cb961f01f63e" providerId="ADAL" clId="{E27C0AEB-8E1D-457A-B0AD-FCE9AB85246E}" dt="2024-07-07T18:52:37.844" v="859" actId="2711"/>
        <pc:sldMkLst>
          <pc:docMk/>
          <pc:sldMk cId="2208606620" sldId="2145705520"/>
        </pc:sldMkLst>
        <pc:spChg chg="mod">
          <ac:chgData name="Eligon, Rebecca" userId="901ec9a6-4cd7-480b-9c59-cb961f01f63e" providerId="ADAL" clId="{E27C0AEB-8E1D-457A-B0AD-FCE9AB85246E}" dt="2024-07-07T18:52:37.844" v="859" actId="2711"/>
          <ac:spMkLst>
            <pc:docMk/>
            <pc:sldMk cId="2208606620" sldId="2145705520"/>
            <ac:spMk id="8" creationId="{8A440342-921A-4DC6-A298-C8D90786EF42}"/>
          </ac:spMkLst>
        </pc:spChg>
      </pc:sldChg>
      <pc:sldChg chg="modSp add mod">
        <pc:chgData name="Eligon, Rebecca" userId="901ec9a6-4cd7-480b-9c59-cb961f01f63e" providerId="ADAL" clId="{E27C0AEB-8E1D-457A-B0AD-FCE9AB85246E}" dt="2024-07-07T18:51:18.427" v="849" actId="2711"/>
        <pc:sldMkLst>
          <pc:docMk/>
          <pc:sldMk cId="2585892043" sldId="2145705530"/>
        </pc:sldMkLst>
        <pc:spChg chg="mod">
          <ac:chgData name="Eligon, Rebecca" userId="901ec9a6-4cd7-480b-9c59-cb961f01f63e" providerId="ADAL" clId="{E27C0AEB-8E1D-457A-B0AD-FCE9AB85246E}" dt="2024-07-07T18:51:18.427" v="849" actId="2711"/>
          <ac:spMkLst>
            <pc:docMk/>
            <pc:sldMk cId="2585892043" sldId="2145705530"/>
            <ac:spMk id="2" creationId="{62E0A2B4-D735-F6B9-5A4E-A25460BB23B6}"/>
          </ac:spMkLst>
        </pc:spChg>
        <pc:spChg chg="mod">
          <ac:chgData name="Eligon, Rebecca" userId="901ec9a6-4cd7-480b-9c59-cb961f01f63e" providerId="ADAL" clId="{E27C0AEB-8E1D-457A-B0AD-FCE9AB85246E}" dt="2024-07-07T18:51:18.427" v="849" actId="2711"/>
          <ac:spMkLst>
            <pc:docMk/>
            <pc:sldMk cId="2585892043" sldId="2145705530"/>
            <ac:spMk id="3" creationId="{B199D27C-B0BE-3086-477C-12BD4699AF0D}"/>
          </ac:spMkLst>
        </pc:spChg>
        <pc:spChg chg="mod">
          <ac:chgData name="Eligon, Rebecca" userId="901ec9a6-4cd7-480b-9c59-cb961f01f63e" providerId="ADAL" clId="{E27C0AEB-8E1D-457A-B0AD-FCE9AB85246E}" dt="2024-07-07T18:51:08.899" v="848" actId="2711"/>
          <ac:spMkLst>
            <pc:docMk/>
            <pc:sldMk cId="2585892043" sldId="2145705530"/>
            <ac:spMk id="4" creationId="{2C9F3D60-8568-4792-BA5D-36DDDF79D821}"/>
          </ac:spMkLst>
        </pc:spChg>
        <pc:spChg chg="mod">
          <ac:chgData name="Eligon, Rebecca" userId="901ec9a6-4cd7-480b-9c59-cb961f01f63e" providerId="ADAL" clId="{E27C0AEB-8E1D-457A-B0AD-FCE9AB85246E}" dt="2024-07-07T18:51:18.427" v="849" actId="2711"/>
          <ac:spMkLst>
            <pc:docMk/>
            <pc:sldMk cId="2585892043" sldId="2145705530"/>
            <ac:spMk id="6" creationId="{76BA26AA-8FDB-454E-4551-997255BE4CB3}"/>
          </ac:spMkLst>
        </pc:spChg>
        <pc:spChg chg="mod">
          <ac:chgData name="Eligon, Rebecca" userId="901ec9a6-4cd7-480b-9c59-cb961f01f63e" providerId="ADAL" clId="{E27C0AEB-8E1D-457A-B0AD-FCE9AB85246E}" dt="2024-07-07T18:51:18.427" v="849" actId="2711"/>
          <ac:spMkLst>
            <pc:docMk/>
            <pc:sldMk cId="2585892043" sldId="2145705530"/>
            <ac:spMk id="7" creationId="{0CE20B05-CBEA-BB19-9B14-4D14B7337B2A}"/>
          </ac:spMkLst>
        </pc:spChg>
        <pc:spChg chg="mod">
          <ac:chgData name="Eligon, Rebecca" userId="901ec9a6-4cd7-480b-9c59-cb961f01f63e" providerId="ADAL" clId="{E27C0AEB-8E1D-457A-B0AD-FCE9AB85246E}" dt="2024-07-07T18:51:18.427" v="849" actId="2711"/>
          <ac:spMkLst>
            <pc:docMk/>
            <pc:sldMk cId="2585892043" sldId="2145705530"/>
            <ac:spMk id="8" creationId="{C1C9DF89-9FA6-81AE-EDF5-34A86A2438CA}"/>
          </ac:spMkLst>
        </pc:spChg>
        <pc:spChg chg="mod">
          <ac:chgData name="Eligon, Rebecca" userId="901ec9a6-4cd7-480b-9c59-cb961f01f63e" providerId="ADAL" clId="{E27C0AEB-8E1D-457A-B0AD-FCE9AB85246E}" dt="2024-07-07T18:51:18.427" v="849" actId="2711"/>
          <ac:spMkLst>
            <pc:docMk/>
            <pc:sldMk cId="2585892043" sldId="2145705530"/>
            <ac:spMk id="9" creationId="{4BDF25A8-2A8A-A5AE-3411-7A34FA0468F2}"/>
          </ac:spMkLst>
        </pc:spChg>
        <pc:spChg chg="mod">
          <ac:chgData name="Eligon, Rebecca" userId="901ec9a6-4cd7-480b-9c59-cb961f01f63e" providerId="ADAL" clId="{E27C0AEB-8E1D-457A-B0AD-FCE9AB85246E}" dt="2024-07-07T18:51:18.427" v="849" actId="2711"/>
          <ac:spMkLst>
            <pc:docMk/>
            <pc:sldMk cId="2585892043" sldId="2145705530"/>
            <ac:spMk id="10" creationId="{ED5A0871-33CF-2A7E-7047-BCFF8838EAE0}"/>
          </ac:spMkLst>
        </pc:spChg>
        <pc:spChg chg="mod">
          <ac:chgData name="Eligon, Rebecca" userId="901ec9a6-4cd7-480b-9c59-cb961f01f63e" providerId="ADAL" clId="{E27C0AEB-8E1D-457A-B0AD-FCE9AB85246E}" dt="2024-07-07T18:51:18.427" v="849" actId="2711"/>
          <ac:spMkLst>
            <pc:docMk/>
            <pc:sldMk cId="2585892043" sldId="2145705530"/>
            <ac:spMk id="11" creationId="{CA489A5B-18E8-4267-FCC8-C7C8CC8C336B}"/>
          </ac:spMkLst>
        </pc:spChg>
      </pc:sldChg>
      <pc:sldChg chg="modSp add mod">
        <pc:chgData name="Eligon, Rebecca" userId="901ec9a6-4cd7-480b-9c59-cb961f01f63e" providerId="ADAL" clId="{E27C0AEB-8E1D-457A-B0AD-FCE9AB85246E}" dt="2024-07-07T18:51:39.684" v="853" actId="2711"/>
        <pc:sldMkLst>
          <pc:docMk/>
          <pc:sldMk cId="3684022289" sldId="2145705535"/>
        </pc:sldMkLst>
        <pc:spChg chg="mod">
          <ac:chgData name="Eligon, Rebecca" userId="901ec9a6-4cd7-480b-9c59-cb961f01f63e" providerId="ADAL" clId="{E27C0AEB-8E1D-457A-B0AD-FCE9AB85246E}" dt="2024-07-07T18:51:39.684" v="853" actId="2711"/>
          <ac:spMkLst>
            <pc:docMk/>
            <pc:sldMk cId="3684022289" sldId="2145705535"/>
            <ac:spMk id="3" creationId="{A9C8984C-3257-E74D-576F-77EBCD47E8F2}"/>
          </ac:spMkLst>
        </pc:spChg>
        <pc:spChg chg="mod">
          <ac:chgData name="Eligon, Rebecca" userId="901ec9a6-4cd7-480b-9c59-cb961f01f63e" providerId="ADAL" clId="{E27C0AEB-8E1D-457A-B0AD-FCE9AB85246E}" dt="2024-07-07T18:51:31.714" v="850" actId="2711"/>
          <ac:spMkLst>
            <pc:docMk/>
            <pc:sldMk cId="3684022289" sldId="2145705535"/>
            <ac:spMk id="5" creationId="{3322EE26-4277-ECDE-FF50-69C3000E8D4E}"/>
          </ac:spMkLst>
        </pc:spChg>
        <pc:spChg chg="mod">
          <ac:chgData name="Eligon, Rebecca" userId="901ec9a6-4cd7-480b-9c59-cb961f01f63e" providerId="ADAL" clId="{E27C0AEB-8E1D-457A-B0AD-FCE9AB85246E}" dt="2024-07-07T18:51:31.714" v="850" actId="2711"/>
          <ac:spMkLst>
            <pc:docMk/>
            <pc:sldMk cId="3684022289" sldId="2145705535"/>
            <ac:spMk id="12" creationId="{7F155802-189B-4ACB-7924-974A99441003}"/>
          </ac:spMkLst>
        </pc:spChg>
        <pc:spChg chg="mod">
          <ac:chgData name="Eligon, Rebecca" userId="901ec9a6-4cd7-480b-9c59-cb961f01f63e" providerId="ADAL" clId="{E27C0AEB-8E1D-457A-B0AD-FCE9AB85246E}" dt="2024-07-07T18:51:31.714" v="850" actId="2711"/>
          <ac:spMkLst>
            <pc:docMk/>
            <pc:sldMk cId="3684022289" sldId="2145705535"/>
            <ac:spMk id="14" creationId="{CFC59978-AFD8-8B2C-0A3A-77B6411C6DCC}"/>
          </ac:spMkLst>
        </pc:spChg>
        <pc:spChg chg="mod">
          <ac:chgData name="Eligon, Rebecca" userId="901ec9a6-4cd7-480b-9c59-cb961f01f63e" providerId="ADAL" clId="{E27C0AEB-8E1D-457A-B0AD-FCE9AB85246E}" dt="2024-07-07T18:51:31.714" v="850" actId="2711"/>
          <ac:spMkLst>
            <pc:docMk/>
            <pc:sldMk cId="3684022289" sldId="2145705535"/>
            <ac:spMk id="17" creationId="{21ECEC10-BF29-3E93-663A-DA28C3AC130A}"/>
          </ac:spMkLst>
        </pc:spChg>
      </pc:sldChg>
      <pc:sldChg chg="add setBg">
        <pc:chgData name="Eligon, Rebecca" userId="901ec9a6-4cd7-480b-9c59-cb961f01f63e" providerId="ADAL" clId="{E27C0AEB-8E1D-457A-B0AD-FCE9AB85246E}" dt="2024-07-07T18:50:21.828" v="844"/>
        <pc:sldMkLst>
          <pc:docMk/>
          <pc:sldMk cId="643514797" sldId="2145705536"/>
        </pc:sldMkLst>
      </pc:sldChg>
      <pc:sldChg chg="modSp add mod setBg">
        <pc:chgData name="Eligon, Rebecca" userId="901ec9a6-4cd7-480b-9c59-cb961f01f63e" providerId="ADAL" clId="{E27C0AEB-8E1D-457A-B0AD-FCE9AB85246E}" dt="2024-07-07T18:52:44.517" v="860" actId="2711"/>
        <pc:sldMkLst>
          <pc:docMk/>
          <pc:sldMk cId="3936597054" sldId="2145705539"/>
        </pc:sldMkLst>
        <pc:spChg chg="mod">
          <ac:chgData name="Eligon, Rebecca" userId="901ec9a6-4cd7-480b-9c59-cb961f01f63e" providerId="ADAL" clId="{E27C0AEB-8E1D-457A-B0AD-FCE9AB85246E}" dt="2024-07-07T18:52:44.517" v="860" actId="2711"/>
          <ac:spMkLst>
            <pc:docMk/>
            <pc:sldMk cId="3936597054" sldId="2145705539"/>
            <ac:spMk id="7" creationId="{848E15D8-438F-40D8-8DF5-47DFBB0F059C}"/>
          </ac:spMkLst>
        </pc:spChg>
      </pc:sldChg>
      <pc:sldChg chg="addSp delSp modSp add mod">
        <pc:chgData name="Eligon, Rebecca" userId="901ec9a6-4cd7-480b-9c59-cb961f01f63e" providerId="ADAL" clId="{E27C0AEB-8E1D-457A-B0AD-FCE9AB85246E}" dt="2024-07-07T18:44:46.480" v="714" actId="22"/>
        <pc:sldMkLst>
          <pc:docMk/>
          <pc:sldMk cId="1582553780" sldId="2145709111"/>
        </pc:sldMkLst>
        <pc:spChg chg="add del">
          <ac:chgData name="Eligon, Rebecca" userId="901ec9a6-4cd7-480b-9c59-cb961f01f63e" providerId="ADAL" clId="{E27C0AEB-8E1D-457A-B0AD-FCE9AB85246E}" dt="2024-07-07T18:44:46.480" v="714" actId="22"/>
          <ac:spMkLst>
            <pc:docMk/>
            <pc:sldMk cId="1582553780" sldId="2145709111"/>
            <ac:spMk id="3" creationId="{4DF83E02-44CA-E1FE-8411-17FAE2182478}"/>
          </ac:spMkLst>
        </pc:spChg>
        <pc:spChg chg="mod">
          <ac:chgData name="Eligon, Rebecca" userId="901ec9a6-4cd7-480b-9c59-cb961f01f63e" providerId="ADAL" clId="{E27C0AEB-8E1D-457A-B0AD-FCE9AB85246E}" dt="2024-07-07T18:40:35.777" v="300" actId="207"/>
          <ac:spMkLst>
            <pc:docMk/>
            <pc:sldMk cId="1582553780" sldId="2145709111"/>
            <ac:spMk id="6" creationId="{71401246-E100-0354-EA7D-A5D65F6BAAB5}"/>
          </ac:spMkLst>
        </pc:spChg>
        <pc:spChg chg="add del">
          <ac:chgData name="Eligon, Rebecca" userId="901ec9a6-4cd7-480b-9c59-cb961f01f63e" providerId="ADAL" clId="{E27C0AEB-8E1D-457A-B0AD-FCE9AB85246E}" dt="2024-07-07T18:44:45.091" v="713" actId="22"/>
          <ac:spMkLst>
            <pc:docMk/>
            <pc:sldMk cId="1582553780" sldId="2145709111"/>
            <ac:spMk id="9" creationId="{F9F213A1-B0F8-6421-C30A-C5B7EFE471BC}"/>
          </ac:spMkLst>
        </pc:spChg>
      </pc:sldChg>
      <pc:sldChg chg="add">
        <pc:chgData name="Eligon, Rebecca" userId="901ec9a6-4cd7-480b-9c59-cb961f01f63e" providerId="ADAL" clId="{E27C0AEB-8E1D-457A-B0AD-FCE9AB85246E}" dt="2024-07-07T18:39:37.162" v="295"/>
        <pc:sldMkLst>
          <pc:docMk/>
          <pc:sldMk cId="3112364331" sldId="2145709134"/>
        </pc:sldMkLst>
      </pc:sldChg>
      <pc:sldChg chg="add">
        <pc:chgData name="Eligon, Rebecca" userId="901ec9a6-4cd7-480b-9c59-cb961f01f63e" providerId="ADAL" clId="{E27C0AEB-8E1D-457A-B0AD-FCE9AB85246E}" dt="2024-07-07T18:39:37.162" v="295"/>
        <pc:sldMkLst>
          <pc:docMk/>
          <pc:sldMk cId="377446186" sldId="2145709136"/>
        </pc:sldMkLst>
      </pc:sldChg>
      <pc:sldChg chg="modSp add mod">
        <pc:chgData name="Eligon, Rebecca" userId="901ec9a6-4cd7-480b-9c59-cb961f01f63e" providerId="ADAL" clId="{E27C0AEB-8E1D-457A-B0AD-FCE9AB85246E}" dt="2024-07-07T18:39:59.754" v="297" actId="14100"/>
        <pc:sldMkLst>
          <pc:docMk/>
          <pc:sldMk cId="1456838205" sldId="2145709137"/>
        </pc:sldMkLst>
        <pc:spChg chg="mod">
          <ac:chgData name="Eligon, Rebecca" userId="901ec9a6-4cd7-480b-9c59-cb961f01f63e" providerId="ADAL" clId="{E27C0AEB-8E1D-457A-B0AD-FCE9AB85246E}" dt="2024-07-07T18:39:59.754" v="297" actId="14100"/>
          <ac:spMkLst>
            <pc:docMk/>
            <pc:sldMk cId="1456838205" sldId="2145709137"/>
            <ac:spMk id="14" creationId="{2DD0FC0D-EA33-19A8-D104-FE56349938DE}"/>
          </ac:spMkLst>
        </pc:spChg>
      </pc:sldChg>
      <pc:sldChg chg="add">
        <pc:chgData name="Eligon, Rebecca" userId="901ec9a6-4cd7-480b-9c59-cb961f01f63e" providerId="ADAL" clId="{E27C0AEB-8E1D-457A-B0AD-FCE9AB85246E}" dt="2024-07-07T18:39:37.162" v="295"/>
        <pc:sldMkLst>
          <pc:docMk/>
          <pc:sldMk cId="115773027" sldId="2145709139"/>
        </pc:sldMkLst>
      </pc:sldChg>
      <pc:sldChg chg="modSp add mod">
        <pc:chgData name="Eligon, Rebecca" userId="901ec9a6-4cd7-480b-9c59-cb961f01f63e" providerId="ADAL" clId="{E27C0AEB-8E1D-457A-B0AD-FCE9AB85246E}" dt="2024-07-07T18:39:37.365" v="296" actId="27636"/>
        <pc:sldMkLst>
          <pc:docMk/>
          <pc:sldMk cId="2559739981" sldId="2145709141"/>
        </pc:sldMkLst>
        <pc:spChg chg="mod">
          <ac:chgData name="Eligon, Rebecca" userId="901ec9a6-4cd7-480b-9c59-cb961f01f63e" providerId="ADAL" clId="{E27C0AEB-8E1D-457A-B0AD-FCE9AB85246E}" dt="2024-07-07T18:39:37.365" v="296" actId="27636"/>
          <ac:spMkLst>
            <pc:docMk/>
            <pc:sldMk cId="2559739981" sldId="2145709141"/>
            <ac:spMk id="5" creationId="{7642697A-ACDD-5105-2C24-C7523CC1FF63}"/>
          </ac:spMkLst>
        </pc:spChg>
      </pc:sldChg>
      <pc:sldChg chg="modSp add mod">
        <pc:chgData name="Eligon, Rebecca" userId="901ec9a6-4cd7-480b-9c59-cb961f01f63e" providerId="ADAL" clId="{E27C0AEB-8E1D-457A-B0AD-FCE9AB85246E}" dt="2024-07-07T18:45:32.195" v="813" actId="20577"/>
        <pc:sldMkLst>
          <pc:docMk/>
          <pc:sldMk cId="2012222894" sldId="2145709142"/>
        </pc:sldMkLst>
        <pc:spChg chg="mod">
          <ac:chgData name="Eligon, Rebecca" userId="901ec9a6-4cd7-480b-9c59-cb961f01f63e" providerId="ADAL" clId="{E27C0AEB-8E1D-457A-B0AD-FCE9AB85246E}" dt="2024-07-07T18:45:32.195" v="813" actId="20577"/>
          <ac:spMkLst>
            <pc:docMk/>
            <pc:sldMk cId="2012222894" sldId="2145709142"/>
            <ac:spMk id="2" creationId="{B9BBDE6F-2665-BA28-0BF5-8BA4960D956E}"/>
          </ac:spMkLst>
        </pc:spChg>
      </pc:sldChg>
      <pc:sldChg chg="addSp delSp modSp add mod ord">
        <pc:chgData name="Eligon, Rebecca" userId="901ec9a6-4cd7-480b-9c59-cb961f01f63e" providerId="ADAL" clId="{E27C0AEB-8E1D-457A-B0AD-FCE9AB85246E}" dt="2024-07-07T18:50:17.907" v="843" actId="20577"/>
        <pc:sldMkLst>
          <pc:docMk/>
          <pc:sldMk cId="2871563992" sldId="2145709143"/>
        </pc:sldMkLst>
        <pc:spChg chg="del mod">
          <ac:chgData name="Eligon, Rebecca" userId="901ec9a6-4cd7-480b-9c59-cb961f01f63e" providerId="ADAL" clId="{E27C0AEB-8E1D-457A-B0AD-FCE9AB85246E}" dt="2024-07-07T18:46:11.655" v="819" actId="478"/>
          <ac:spMkLst>
            <pc:docMk/>
            <pc:sldMk cId="2871563992" sldId="2145709143"/>
            <ac:spMk id="2" creationId="{B9BBDE6F-2665-BA28-0BF5-8BA4960D956E}"/>
          </ac:spMkLst>
        </pc:spChg>
        <pc:spChg chg="add del mod">
          <ac:chgData name="Eligon, Rebecca" userId="901ec9a6-4cd7-480b-9c59-cb961f01f63e" providerId="ADAL" clId="{E27C0AEB-8E1D-457A-B0AD-FCE9AB85246E}" dt="2024-07-07T18:46:24.899" v="823" actId="478"/>
          <ac:spMkLst>
            <pc:docMk/>
            <pc:sldMk cId="2871563992" sldId="2145709143"/>
            <ac:spMk id="5" creationId="{F7A721B2-3D42-BE61-E93E-4E0B183A92D0}"/>
          </ac:spMkLst>
        </pc:spChg>
        <pc:spChg chg="add mod">
          <ac:chgData name="Eligon, Rebecca" userId="901ec9a6-4cd7-480b-9c59-cb961f01f63e" providerId="ADAL" clId="{E27C0AEB-8E1D-457A-B0AD-FCE9AB85246E}" dt="2024-07-07T18:50:15.240" v="842" actId="2711"/>
          <ac:spMkLst>
            <pc:docMk/>
            <pc:sldMk cId="2871563992" sldId="2145709143"/>
            <ac:spMk id="6" creationId="{4E1B85F6-4782-6DCA-202E-E2B4199D296D}"/>
          </ac:spMkLst>
        </pc:spChg>
        <pc:spChg chg="add mod">
          <ac:chgData name="Eligon, Rebecca" userId="901ec9a6-4cd7-480b-9c59-cb961f01f63e" providerId="ADAL" clId="{E27C0AEB-8E1D-457A-B0AD-FCE9AB85246E}" dt="2024-07-07T18:50:17.907" v="843" actId="20577"/>
          <ac:spMkLst>
            <pc:docMk/>
            <pc:sldMk cId="2871563992" sldId="2145709143"/>
            <ac:spMk id="7" creationId="{010A7B65-1058-4516-601A-CA179E07A6D5}"/>
          </ac:spMkLst>
        </pc:spChg>
      </pc:sldChg>
      <pc:sldChg chg="add del">
        <pc:chgData name="Eligon, Rebecca" userId="901ec9a6-4cd7-480b-9c59-cb961f01f63e" providerId="ADAL" clId="{E27C0AEB-8E1D-457A-B0AD-FCE9AB85246E}" dt="2024-07-07T18:46:13.852" v="821"/>
        <pc:sldMkLst>
          <pc:docMk/>
          <pc:sldMk cId="2027274198" sldId="2145709144"/>
        </pc:sldMkLst>
      </pc:sldChg>
      <pc:sldChg chg="add setBg">
        <pc:chgData name="Eligon, Rebecca" userId="901ec9a6-4cd7-480b-9c59-cb961f01f63e" providerId="ADAL" clId="{E27C0AEB-8E1D-457A-B0AD-FCE9AB85246E}" dt="2024-07-07T18:50:21.828" v="844"/>
        <pc:sldMkLst>
          <pc:docMk/>
          <pc:sldMk cId="3074186667" sldId="2145709144"/>
        </pc:sldMkLst>
      </pc:sldChg>
      <pc:sldChg chg="modSp add mod">
        <pc:chgData name="Eligon, Rebecca" userId="901ec9a6-4cd7-480b-9c59-cb961f01f63e" providerId="ADAL" clId="{E27C0AEB-8E1D-457A-B0AD-FCE9AB85246E}" dt="2024-07-07T18:54:06.735" v="877" actId="20577"/>
        <pc:sldMkLst>
          <pc:docMk/>
          <pc:sldMk cId="2665787089" sldId="2145709145"/>
        </pc:sldMkLst>
        <pc:spChg chg="mod">
          <ac:chgData name="Eligon, Rebecca" userId="901ec9a6-4cd7-480b-9c59-cb961f01f63e" providerId="ADAL" clId="{E27C0AEB-8E1D-457A-B0AD-FCE9AB85246E}" dt="2024-07-07T18:54:06.735" v="877" actId="20577"/>
          <ac:spMkLst>
            <pc:docMk/>
            <pc:sldMk cId="2665787089" sldId="2145709145"/>
            <ac:spMk id="2" creationId="{B9BBDE6F-2665-BA28-0BF5-8BA4960D956E}"/>
          </ac:spMkLst>
        </pc:spChg>
      </pc:sldChg>
      <pc:sldChg chg="modSp add mod">
        <pc:chgData name="Eligon, Rebecca" userId="901ec9a6-4cd7-480b-9c59-cb961f01f63e" providerId="ADAL" clId="{E27C0AEB-8E1D-457A-B0AD-FCE9AB85246E}" dt="2024-07-07T18:54:21.221" v="898" actId="20577"/>
        <pc:sldMkLst>
          <pc:docMk/>
          <pc:sldMk cId="421384200" sldId="2145709146"/>
        </pc:sldMkLst>
        <pc:spChg chg="mod">
          <ac:chgData name="Eligon, Rebecca" userId="901ec9a6-4cd7-480b-9c59-cb961f01f63e" providerId="ADAL" clId="{E27C0AEB-8E1D-457A-B0AD-FCE9AB85246E}" dt="2024-07-07T18:54:21.221" v="898" actId="20577"/>
          <ac:spMkLst>
            <pc:docMk/>
            <pc:sldMk cId="421384200" sldId="2145709146"/>
            <ac:spMk id="2" creationId="{B9BBDE6F-2665-BA28-0BF5-8BA4960D956E}"/>
          </ac:spMkLst>
        </pc:spChg>
      </pc:sldChg>
      <pc:sldChg chg="modSp add mod">
        <pc:chgData name="Eligon, Rebecca" userId="901ec9a6-4cd7-480b-9c59-cb961f01f63e" providerId="ADAL" clId="{E27C0AEB-8E1D-457A-B0AD-FCE9AB85246E}" dt="2024-07-07T18:54:40.632" v="925" actId="20577"/>
        <pc:sldMkLst>
          <pc:docMk/>
          <pc:sldMk cId="1858203706" sldId="2145709147"/>
        </pc:sldMkLst>
        <pc:spChg chg="mod">
          <ac:chgData name="Eligon, Rebecca" userId="901ec9a6-4cd7-480b-9c59-cb961f01f63e" providerId="ADAL" clId="{E27C0AEB-8E1D-457A-B0AD-FCE9AB85246E}" dt="2024-07-07T18:54:40.632" v="925" actId="20577"/>
          <ac:spMkLst>
            <pc:docMk/>
            <pc:sldMk cId="1858203706" sldId="2145709147"/>
            <ac:spMk id="2" creationId="{B9BBDE6F-2665-BA28-0BF5-8BA4960D956E}"/>
          </ac:spMkLst>
        </pc:spChg>
      </pc:sldChg>
      <pc:sldChg chg="add del">
        <pc:chgData name="Eligon, Rebecca" userId="901ec9a6-4cd7-480b-9c59-cb961f01f63e" providerId="ADAL" clId="{E27C0AEB-8E1D-457A-B0AD-FCE9AB85246E}" dt="2024-07-07T18:54:46.749" v="927" actId="47"/>
        <pc:sldMkLst>
          <pc:docMk/>
          <pc:sldMk cId="1676666077" sldId="2145709148"/>
        </pc:sldMkLst>
      </pc:sldChg>
      <pc:sldChg chg="addSp delSp modSp add mod ord modClrScheme chgLayout">
        <pc:chgData name="Eligon, Rebecca" userId="901ec9a6-4cd7-480b-9c59-cb961f01f63e" providerId="ADAL" clId="{E27C0AEB-8E1D-457A-B0AD-FCE9AB85246E}" dt="2024-07-07T18:57:04.204" v="993" actId="1076"/>
        <pc:sldMkLst>
          <pc:docMk/>
          <pc:sldMk cId="1923640387" sldId="2145709148"/>
        </pc:sldMkLst>
        <pc:spChg chg="mod ord">
          <ac:chgData name="Eligon, Rebecca" userId="901ec9a6-4cd7-480b-9c59-cb961f01f63e" providerId="ADAL" clId="{E27C0AEB-8E1D-457A-B0AD-FCE9AB85246E}" dt="2024-07-07T18:56:56.659" v="991" actId="26606"/>
          <ac:spMkLst>
            <pc:docMk/>
            <pc:sldMk cId="1923640387" sldId="2145709148"/>
            <ac:spMk id="4" creationId="{5E0D14AE-CBB1-D8B5-CED2-5AB3364D236A}"/>
          </ac:spMkLst>
        </pc:spChg>
        <pc:spChg chg="mod">
          <ac:chgData name="Eligon, Rebecca" userId="901ec9a6-4cd7-480b-9c59-cb961f01f63e" providerId="ADAL" clId="{E27C0AEB-8E1D-457A-B0AD-FCE9AB85246E}" dt="2024-07-07T18:56:56.659" v="991" actId="26606"/>
          <ac:spMkLst>
            <pc:docMk/>
            <pc:sldMk cId="1923640387" sldId="2145709148"/>
            <ac:spMk id="5" creationId="{445C7758-A534-4E49-B168-F2EF459E52AE}"/>
          </ac:spMkLst>
        </pc:spChg>
        <pc:spChg chg="add mod">
          <ac:chgData name="Eligon, Rebecca" userId="901ec9a6-4cd7-480b-9c59-cb961f01f63e" providerId="ADAL" clId="{E27C0AEB-8E1D-457A-B0AD-FCE9AB85246E}" dt="2024-07-07T18:56:56.659" v="991" actId="26606"/>
          <ac:spMkLst>
            <pc:docMk/>
            <pc:sldMk cId="1923640387" sldId="2145709148"/>
            <ac:spMk id="10" creationId="{2870D7E6-385B-7748-C1BE-5AA1BC72E32F}"/>
          </ac:spMkLst>
        </pc:spChg>
        <pc:graphicFrameChg chg="del">
          <ac:chgData name="Eligon, Rebecca" userId="901ec9a6-4cd7-480b-9c59-cb961f01f63e" providerId="ADAL" clId="{E27C0AEB-8E1D-457A-B0AD-FCE9AB85246E}" dt="2024-07-07T18:55:14.894" v="976" actId="478"/>
          <ac:graphicFrameMkLst>
            <pc:docMk/>
            <pc:sldMk cId="1923640387" sldId="2145709148"/>
            <ac:graphicFrameMk id="2" creationId="{2024CC27-BFFB-9094-3737-02F2A42EE8E8}"/>
          </ac:graphicFrameMkLst>
        </pc:graphicFrameChg>
        <pc:picChg chg="add mod">
          <ac:chgData name="Eligon, Rebecca" userId="901ec9a6-4cd7-480b-9c59-cb961f01f63e" providerId="ADAL" clId="{E27C0AEB-8E1D-457A-B0AD-FCE9AB85246E}" dt="2024-07-07T18:57:04.204" v="993" actId="1076"/>
          <ac:picMkLst>
            <pc:docMk/>
            <pc:sldMk cId="1923640387" sldId="2145709148"/>
            <ac:picMk id="3" creationId="{2B4929E7-1567-B3A8-494B-4A13C60AA2C7}"/>
          </ac:picMkLst>
        </pc:picChg>
      </pc:sldChg>
      <pc:sldChg chg="addSp modSp add mod modClrScheme chgLayout">
        <pc:chgData name="Eligon, Rebecca" userId="901ec9a6-4cd7-480b-9c59-cb961f01f63e" providerId="ADAL" clId="{E27C0AEB-8E1D-457A-B0AD-FCE9AB85246E}" dt="2024-07-07T18:57:37.393" v="998" actId="14100"/>
        <pc:sldMkLst>
          <pc:docMk/>
          <pc:sldMk cId="1089891613" sldId="2145709149"/>
        </pc:sldMkLst>
        <pc:spChg chg="mod ord">
          <ac:chgData name="Eligon, Rebecca" userId="901ec9a6-4cd7-480b-9c59-cb961f01f63e" providerId="ADAL" clId="{E27C0AEB-8E1D-457A-B0AD-FCE9AB85246E}" dt="2024-07-07T18:57:27.128" v="995" actId="26606"/>
          <ac:spMkLst>
            <pc:docMk/>
            <pc:sldMk cId="1089891613" sldId="2145709149"/>
            <ac:spMk id="4" creationId="{5E0D14AE-CBB1-D8B5-CED2-5AB3364D236A}"/>
          </ac:spMkLst>
        </pc:spChg>
        <pc:spChg chg="mod">
          <ac:chgData name="Eligon, Rebecca" userId="901ec9a6-4cd7-480b-9c59-cb961f01f63e" providerId="ADAL" clId="{E27C0AEB-8E1D-457A-B0AD-FCE9AB85246E}" dt="2024-07-07T18:57:27.128" v="995" actId="26606"/>
          <ac:spMkLst>
            <pc:docMk/>
            <pc:sldMk cId="1089891613" sldId="2145709149"/>
            <ac:spMk id="5" creationId="{445C7758-A534-4E49-B168-F2EF459E52AE}"/>
          </ac:spMkLst>
        </pc:spChg>
        <pc:spChg chg="add mod">
          <ac:chgData name="Eligon, Rebecca" userId="901ec9a6-4cd7-480b-9c59-cb961f01f63e" providerId="ADAL" clId="{E27C0AEB-8E1D-457A-B0AD-FCE9AB85246E}" dt="2024-07-07T18:57:27.128" v="995" actId="26606"/>
          <ac:spMkLst>
            <pc:docMk/>
            <pc:sldMk cId="1089891613" sldId="2145709149"/>
            <ac:spMk id="10" creationId="{B455C6C6-554C-5261-CA06-DE4FAE6D03E8}"/>
          </ac:spMkLst>
        </pc:spChg>
        <pc:picChg chg="add mod">
          <ac:chgData name="Eligon, Rebecca" userId="901ec9a6-4cd7-480b-9c59-cb961f01f63e" providerId="ADAL" clId="{E27C0AEB-8E1D-457A-B0AD-FCE9AB85246E}" dt="2024-07-07T18:57:37.393" v="998" actId="14100"/>
          <ac:picMkLst>
            <pc:docMk/>
            <pc:sldMk cId="1089891613" sldId="2145709149"/>
            <ac:picMk id="2" creationId="{8D446375-E3B4-63DC-851F-DE5FEA754108}"/>
          </ac:picMkLst>
        </pc:picChg>
      </pc:sldChg>
      <pc:sldChg chg="addSp delSp modSp add mod">
        <pc:chgData name="Eligon, Rebecca" userId="901ec9a6-4cd7-480b-9c59-cb961f01f63e" providerId="ADAL" clId="{E27C0AEB-8E1D-457A-B0AD-FCE9AB85246E}" dt="2024-07-07T18:59:32.166" v="1122" actId="14100"/>
        <pc:sldMkLst>
          <pc:docMk/>
          <pc:sldMk cId="2271087312" sldId="2145709150"/>
        </pc:sldMkLst>
        <pc:spChg chg="mod">
          <ac:chgData name="Eligon, Rebecca" userId="901ec9a6-4cd7-480b-9c59-cb961f01f63e" providerId="ADAL" clId="{E27C0AEB-8E1D-457A-B0AD-FCE9AB85246E}" dt="2024-07-07T18:59:32.166" v="1122" actId="14100"/>
          <ac:spMkLst>
            <pc:docMk/>
            <pc:sldMk cId="2271087312" sldId="2145709150"/>
            <ac:spMk id="5" creationId="{445C7758-A534-4E49-B168-F2EF459E52AE}"/>
          </ac:spMkLst>
        </pc:spChg>
        <pc:spChg chg="add mod">
          <ac:chgData name="Eligon, Rebecca" userId="901ec9a6-4cd7-480b-9c59-cb961f01f63e" providerId="ADAL" clId="{E27C0AEB-8E1D-457A-B0AD-FCE9AB85246E}" dt="2024-07-07T18:59:01.164" v="1066" actId="20577"/>
          <ac:spMkLst>
            <pc:docMk/>
            <pc:sldMk cId="2271087312" sldId="2145709150"/>
            <ac:spMk id="6" creationId="{955B7C4B-629C-9479-AC7F-F9917F41C696}"/>
          </ac:spMkLst>
        </pc:spChg>
        <pc:graphicFrameChg chg="del">
          <ac:chgData name="Eligon, Rebecca" userId="901ec9a6-4cd7-480b-9c59-cb961f01f63e" providerId="ADAL" clId="{E27C0AEB-8E1D-457A-B0AD-FCE9AB85246E}" dt="2024-07-07T18:58:01.507" v="1032" actId="478"/>
          <ac:graphicFrameMkLst>
            <pc:docMk/>
            <pc:sldMk cId="2271087312" sldId="2145709150"/>
            <ac:graphicFrameMk id="2" creationId="{2024CC27-BFFB-9094-3737-02F2A42EE8E8}"/>
          </ac:graphicFrameMkLst>
        </pc:graphicFrameChg>
      </pc:sldChg>
      <pc:sldMasterChg chg="modSldLayout">
        <pc:chgData name="Eligon, Rebecca" userId="901ec9a6-4cd7-480b-9c59-cb961f01f63e" providerId="ADAL" clId="{E27C0AEB-8E1D-457A-B0AD-FCE9AB85246E}" dt="2024-07-07T18:50:43.905" v="845" actId="478"/>
        <pc:sldMasterMkLst>
          <pc:docMk/>
          <pc:sldMasterMk cId="2173967108" sldId="2147483725"/>
        </pc:sldMasterMkLst>
        <pc:sldLayoutChg chg="delSp mod">
          <pc:chgData name="Eligon, Rebecca" userId="901ec9a6-4cd7-480b-9c59-cb961f01f63e" providerId="ADAL" clId="{E27C0AEB-8E1D-457A-B0AD-FCE9AB85246E}" dt="2024-07-07T18:50:43.905" v="845" actId="478"/>
          <pc:sldLayoutMkLst>
            <pc:docMk/>
            <pc:sldMasterMk cId="2173967108" sldId="2147483725"/>
            <pc:sldLayoutMk cId="3462073571" sldId="2147483737"/>
          </pc:sldLayoutMkLst>
          <pc:picChg chg="del">
            <ac:chgData name="Eligon, Rebecca" userId="901ec9a6-4cd7-480b-9c59-cb961f01f63e" providerId="ADAL" clId="{E27C0AEB-8E1D-457A-B0AD-FCE9AB85246E}" dt="2024-07-07T18:50:43.905" v="845" actId="478"/>
            <ac:picMkLst>
              <pc:docMk/>
              <pc:sldMasterMk cId="2173967108" sldId="2147483725"/>
              <pc:sldLayoutMk cId="3462073571" sldId="2147483737"/>
              <ac:picMk id="4" creationId="{AB25B58B-57C1-E5E2-9A82-E9FDFE05C3F4}"/>
            </ac:picMkLst>
          </pc:picChg>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3.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ata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1607B6-41A5-43EA-91A9-CF52A3ECC73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9D96C74-C10B-4682-8F41-7E696FA741E6}">
      <dgm:prSet/>
      <dgm:spPr/>
      <dgm:t>
        <a:bodyPr/>
        <a:lstStyle/>
        <a:p>
          <a:pPr>
            <a:lnSpc>
              <a:spcPct val="100000"/>
            </a:lnSpc>
          </a:pPr>
          <a:r>
            <a:rPr lang="en-US" dirty="0">
              <a:latin typeface="Raleway Medium" pitchFamily="2" charset="0"/>
            </a:rPr>
            <a:t>All 19 SE L.A.’s agree to work together in developing support to Kinship arrangements that have coherence, consistency and commitment to mitigate a ‘postcode lottery’ in approach</a:t>
          </a:r>
        </a:p>
      </dgm:t>
    </dgm:pt>
    <dgm:pt modelId="{6FDA23A3-B784-42F5-BC57-3F45D64B3158}" type="parTrans" cxnId="{C40BE6E3-8F75-4902-87FA-F522C01E4423}">
      <dgm:prSet/>
      <dgm:spPr/>
      <dgm:t>
        <a:bodyPr/>
        <a:lstStyle/>
        <a:p>
          <a:endParaRPr lang="en-US"/>
        </a:p>
      </dgm:t>
    </dgm:pt>
    <dgm:pt modelId="{8DA64B10-BD28-41F6-B1F5-B90CC67059E0}" type="sibTrans" cxnId="{C40BE6E3-8F75-4902-87FA-F522C01E4423}">
      <dgm:prSet/>
      <dgm:spPr/>
      <dgm:t>
        <a:bodyPr/>
        <a:lstStyle/>
        <a:p>
          <a:endParaRPr lang="en-US"/>
        </a:p>
      </dgm:t>
    </dgm:pt>
    <dgm:pt modelId="{283B5B63-D34E-4C74-B119-65BCAACA8435}">
      <dgm:prSet/>
      <dgm:spPr/>
      <dgm:t>
        <a:bodyPr/>
        <a:lstStyle/>
        <a:p>
          <a:pPr>
            <a:lnSpc>
              <a:spcPct val="100000"/>
            </a:lnSpc>
          </a:pPr>
          <a:r>
            <a:rPr lang="en-US" dirty="0">
              <a:latin typeface="Raleway Medium" pitchFamily="2" charset="0"/>
            </a:rPr>
            <a:t>We have the mandate to understand where the strengths lie, identify the gaps and propose opportunities</a:t>
          </a:r>
        </a:p>
      </dgm:t>
    </dgm:pt>
    <dgm:pt modelId="{0ED449A7-3694-463B-9C5B-322AE921B06B}" type="parTrans" cxnId="{28AB1AAE-7199-48FB-867A-7B02B7E8E066}">
      <dgm:prSet/>
      <dgm:spPr/>
      <dgm:t>
        <a:bodyPr/>
        <a:lstStyle/>
        <a:p>
          <a:endParaRPr lang="en-US"/>
        </a:p>
      </dgm:t>
    </dgm:pt>
    <dgm:pt modelId="{1292B823-12D6-443D-BD41-1FEEF8DAFC97}" type="sibTrans" cxnId="{28AB1AAE-7199-48FB-867A-7B02B7E8E066}">
      <dgm:prSet/>
      <dgm:spPr/>
      <dgm:t>
        <a:bodyPr/>
        <a:lstStyle/>
        <a:p>
          <a:endParaRPr lang="en-US"/>
        </a:p>
      </dgm:t>
    </dgm:pt>
    <dgm:pt modelId="{DCAA74D4-145B-4186-84B5-E2F7D79858FA}" type="pres">
      <dgm:prSet presAssocID="{F31607B6-41A5-43EA-91A9-CF52A3ECC730}" presName="root" presStyleCnt="0">
        <dgm:presLayoutVars>
          <dgm:dir/>
          <dgm:resizeHandles val="exact"/>
        </dgm:presLayoutVars>
      </dgm:prSet>
      <dgm:spPr/>
    </dgm:pt>
    <dgm:pt modelId="{81165579-8005-4512-B8DE-005EAEEC1E1B}" type="pres">
      <dgm:prSet presAssocID="{69D96C74-C10B-4682-8F41-7E696FA741E6}" presName="compNode" presStyleCnt="0"/>
      <dgm:spPr/>
    </dgm:pt>
    <dgm:pt modelId="{687279BB-B507-49C4-A34E-8DBF5F34C937}" type="pres">
      <dgm:prSet presAssocID="{69D96C74-C10B-4682-8F41-7E696FA741E6}" presName="bgRect" presStyleLbl="bgShp" presStyleIdx="0" presStyleCnt="2" custLinFactNeighborY="7374"/>
      <dgm:spPr/>
    </dgm:pt>
    <dgm:pt modelId="{6475C28F-6039-425F-8664-95745BC1BBD5}" type="pres">
      <dgm:prSet presAssocID="{69D96C74-C10B-4682-8F41-7E696FA741E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E2D16662-FDC4-40A6-8970-FF0675597B03}" type="pres">
      <dgm:prSet presAssocID="{69D96C74-C10B-4682-8F41-7E696FA741E6}" presName="spaceRect" presStyleCnt="0"/>
      <dgm:spPr/>
    </dgm:pt>
    <dgm:pt modelId="{272C83F2-3AED-40BB-9920-8E1CF96FBF7E}" type="pres">
      <dgm:prSet presAssocID="{69D96C74-C10B-4682-8F41-7E696FA741E6}" presName="parTx" presStyleLbl="revTx" presStyleIdx="0" presStyleCnt="2" custLinFactNeighborX="-968" custLinFactNeighborY="4787">
        <dgm:presLayoutVars>
          <dgm:chMax val="0"/>
          <dgm:chPref val="0"/>
        </dgm:presLayoutVars>
      </dgm:prSet>
      <dgm:spPr/>
    </dgm:pt>
    <dgm:pt modelId="{C2787BD6-2847-4C45-B52D-02F334B04E4A}" type="pres">
      <dgm:prSet presAssocID="{8DA64B10-BD28-41F6-B1F5-B90CC67059E0}" presName="sibTrans" presStyleCnt="0"/>
      <dgm:spPr/>
    </dgm:pt>
    <dgm:pt modelId="{08A94E4C-23D7-42B9-8B13-DC28BEB2392F}" type="pres">
      <dgm:prSet presAssocID="{283B5B63-D34E-4C74-B119-65BCAACA8435}" presName="compNode" presStyleCnt="0"/>
      <dgm:spPr/>
    </dgm:pt>
    <dgm:pt modelId="{2D126BF5-1AAF-4D71-BBE1-D1C0FF364450}" type="pres">
      <dgm:prSet presAssocID="{283B5B63-D34E-4C74-B119-65BCAACA8435}" presName="bgRect" presStyleLbl="bgShp" presStyleIdx="1" presStyleCnt="2" custLinFactNeighborY="-13745"/>
      <dgm:spPr/>
    </dgm:pt>
    <dgm:pt modelId="{595DB079-2B7A-4112-B8F8-3634D195710E}" type="pres">
      <dgm:prSet presAssocID="{283B5B63-D34E-4C74-B119-65BCAACA8435}" presName="iconRect" presStyleLbl="node1" presStyleIdx="1" presStyleCnt="2" custLinFactNeighborY="-2644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A17A2D98-371B-4E0A-93EB-9E9C531C33C7}" type="pres">
      <dgm:prSet presAssocID="{283B5B63-D34E-4C74-B119-65BCAACA8435}" presName="spaceRect" presStyleCnt="0"/>
      <dgm:spPr/>
    </dgm:pt>
    <dgm:pt modelId="{64580160-2006-4E99-B10E-A231445A3727}" type="pres">
      <dgm:prSet presAssocID="{283B5B63-D34E-4C74-B119-65BCAACA8435}" presName="parTx" presStyleLbl="revTx" presStyleIdx="1" presStyleCnt="2" custLinFactNeighborX="-988" custLinFactNeighborY="-16136">
        <dgm:presLayoutVars>
          <dgm:chMax val="0"/>
          <dgm:chPref val="0"/>
        </dgm:presLayoutVars>
      </dgm:prSet>
      <dgm:spPr/>
    </dgm:pt>
  </dgm:ptLst>
  <dgm:cxnLst>
    <dgm:cxn modelId="{141C5B17-B6A8-470A-8F35-31D3501C8FD5}" type="presOf" srcId="{F31607B6-41A5-43EA-91A9-CF52A3ECC730}" destId="{DCAA74D4-145B-4186-84B5-E2F7D79858FA}" srcOrd="0" destOrd="0" presId="urn:microsoft.com/office/officeart/2018/2/layout/IconVerticalSolidList"/>
    <dgm:cxn modelId="{D5B4397B-BEF3-408F-8459-D8E72E826789}" type="presOf" srcId="{283B5B63-D34E-4C74-B119-65BCAACA8435}" destId="{64580160-2006-4E99-B10E-A231445A3727}" srcOrd="0" destOrd="0" presId="urn:microsoft.com/office/officeart/2018/2/layout/IconVerticalSolidList"/>
    <dgm:cxn modelId="{980ACB9F-521D-40AF-89D7-FFABB6D2BE89}" type="presOf" srcId="{69D96C74-C10B-4682-8F41-7E696FA741E6}" destId="{272C83F2-3AED-40BB-9920-8E1CF96FBF7E}" srcOrd="0" destOrd="0" presId="urn:microsoft.com/office/officeart/2018/2/layout/IconVerticalSolidList"/>
    <dgm:cxn modelId="{28AB1AAE-7199-48FB-867A-7B02B7E8E066}" srcId="{F31607B6-41A5-43EA-91A9-CF52A3ECC730}" destId="{283B5B63-D34E-4C74-B119-65BCAACA8435}" srcOrd="1" destOrd="0" parTransId="{0ED449A7-3694-463B-9C5B-322AE921B06B}" sibTransId="{1292B823-12D6-443D-BD41-1FEEF8DAFC97}"/>
    <dgm:cxn modelId="{C40BE6E3-8F75-4902-87FA-F522C01E4423}" srcId="{F31607B6-41A5-43EA-91A9-CF52A3ECC730}" destId="{69D96C74-C10B-4682-8F41-7E696FA741E6}" srcOrd="0" destOrd="0" parTransId="{6FDA23A3-B784-42F5-BC57-3F45D64B3158}" sibTransId="{8DA64B10-BD28-41F6-B1F5-B90CC67059E0}"/>
    <dgm:cxn modelId="{733043AF-6750-454F-A9B1-6858B950C838}" type="presParOf" srcId="{DCAA74D4-145B-4186-84B5-E2F7D79858FA}" destId="{81165579-8005-4512-B8DE-005EAEEC1E1B}" srcOrd="0" destOrd="0" presId="urn:microsoft.com/office/officeart/2018/2/layout/IconVerticalSolidList"/>
    <dgm:cxn modelId="{6C3A7D60-A632-47AF-976A-E2C247E421B1}" type="presParOf" srcId="{81165579-8005-4512-B8DE-005EAEEC1E1B}" destId="{687279BB-B507-49C4-A34E-8DBF5F34C937}" srcOrd="0" destOrd="0" presId="urn:microsoft.com/office/officeart/2018/2/layout/IconVerticalSolidList"/>
    <dgm:cxn modelId="{A26B0C7E-1FA5-4128-8F3D-29231123390C}" type="presParOf" srcId="{81165579-8005-4512-B8DE-005EAEEC1E1B}" destId="{6475C28F-6039-425F-8664-95745BC1BBD5}" srcOrd="1" destOrd="0" presId="urn:microsoft.com/office/officeart/2018/2/layout/IconVerticalSolidList"/>
    <dgm:cxn modelId="{1C9727CC-C342-421F-9320-A0AA4D229C68}" type="presParOf" srcId="{81165579-8005-4512-B8DE-005EAEEC1E1B}" destId="{E2D16662-FDC4-40A6-8970-FF0675597B03}" srcOrd="2" destOrd="0" presId="urn:microsoft.com/office/officeart/2018/2/layout/IconVerticalSolidList"/>
    <dgm:cxn modelId="{9E082181-045A-4FCC-A56A-53E548B70F3D}" type="presParOf" srcId="{81165579-8005-4512-B8DE-005EAEEC1E1B}" destId="{272C83F2-3AED-40BB-9920-8E1CF96FBF7E}" srcOrd="3" destOrd="0" presId="urn:microsoft.com/office/officeart/2018/2/layout/IconVerticalSolidList"/>
    <dgm:cxn modelId="{D7DD63DA-AD84-479B-8FC9-3BE8379A0E1F}" type="presParOf" srcId="{DCAA74D4-145B-4186-84B5-E2F7D79858FA}" destId="{C2787BD6-2847-4C45-B52D-02F334B04E4A}" srcOrd="1" destOrd="0" presId="urn:microsoft.com/office/officeart/2018/2/layout/IconVerticalSolidList"/>
    <dgm:cxn modelId="{188DC900-A670-4361-BF80-AB2BD8CAE968}" type="presParOf" srcId="{DCAA74D4-145B-4186-84B5-E2F7D79858FA}" destId="{08A94E4C-23D7-42B9-8B13-DC28BEB2392F}" srcOrd="2" destOrd="0" presId="urn:microsoft.com/office/officeart/2018/2/layout/IconVerticalSolidList"/>
    <dgm:cxn modelId="{44B1FA2F-37A7-4FEE-A591-14262ED056B9}" type="presParOf" srcId="{08A94E4C-23D7-42B9-8B13-DC28BEB2392F}" destId="{2D126BF5-1AAF-4D71-BBE1-D1C0FF364450}" srcOrd="0" destOrd="0" presId="urn:microsoft.com/office/officeart/2018/2/layout/IconVerticalSolidList"/>
    <dgm:cxn modelId="{EA498FB4-7D11-4F52-BCB0-8A2C213F47DE}" type="presParOf" srcId="{08A94E4C-23D7-42B9-8B13-DC28BEB2392F}" destId="{595DB079-2B7A-4112-B8F8-3634D195710E}" srcOrd="1" destOrd="0" presId="urn:microsoft.com/office/officeart/2018/2/layout/IconVerticalSolidList"/>
    <dgm:cxn modelId="{9A4DAEE9-B210-444B-BB67-F2B548771198}" type="presParOf" srcId="{08A94E4C-23D7-42B9-8B13-DC28BEB2392F}" destId="{A17A2D98-371B-4E0A-93EB-9E9C531C33C7}" srcOrd="2" destOrd="0" presId="urn:microsoft.com/office/officeart/2018/2/layout/IconVerticalSolidList"/>
    <dgm:cxn modelId="{703A8EA1-D156-4637-B74C-91EF251CE6D7}" type="presParOf" srcId="{08A94E4C-23D7-42B9-8B13-DC28BEB2392F}" destId="{64580160-2006-4E99-B10E-A231445A372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1607B6-41A5-43EA-91A9-CF52A3ECC73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9D96C74-C10B-4682-8F41-7E696FA741E6}">
      <dgm:prSet/>
      <dgm:spPr/>
      <dgm:t>
        <a:bodyPr/>
        <a:lstStyle/>
        <a:p>
          <a:endParaRPr lang="en-US" dirty="0"/>
        </a:p>
      </dgm:t>
    </dgm:pt>
    <dgm:pt modelId="{6FDA23A3-B784-42F5-BC57-3F45D64B3158}" type="parTrans" cxnId="{C40BE6E3-8F75-4902-87FA-F522C01E4423}">
      <dgm:prSet/>
      <dgm:spPr/>
      <dgm:t>
        <a:bodyPr/>
        <a:lstStyle/>
        <a:p>
          <a:endParaRPr lang="en-US"/>
        </a:p>
      </dgm:t>
    </dgm:pt>
    <dgm:pt modelId="{8DA64B10-BD28-41F6-B1F5-B90CC67059E0}" type="sibTrans" cxnId="{C40BE6E3-8F75-4902-87FA-F522C01E4423}">
      <dgm:prSet/>
      <dgm:spPr/>
      <dgm:t>
        <a:bodyPr/>
        <a:lstStyle/>
        <a:p>
          <a:endParaRPr lang="en-US"/>
        </a:p>
      </dgm:t>
    </dgm:pt>
    <dgm:pt modelId="{283B5B63-D34E-4C74-B119-65BCAACA8435}">
      <dgm:prSet/>
      <dgm:spPr/>
      <dgm:t>
        <a:bodyPr/>
        <a:lstStyle/>
        <a:p>
          <a:endParaRPr lang="en-US" dirty="0"/>
        </a:p>
      </dgm:t>
    </dgm:pt>
    <dgm:pt modelId="{0ED449A7-3694-463B-9C5B-322AE921B06B}" type="parTrans" cxnId="{28AB1AAE-7199-48FB-867A-7B02B7E8E066}">
      <dgm:prSet/>
      <dgm:spPr/>
      <dgm:t>
        <a:bodyPr/>
        <a:lstStyle/>
        <a:p>
          <a:endParaRPr lang="en-US"/>
        </a:p>
      </dgm:t>
    </dgm:pt>
    <dgm:pt modelId="{1292B823-12D6-443D-BD41-1FEEF8DAFC97}" type="sibTrans" cxnId="{28AB1AAE-7199-48FB-867A-7B02B7E8E066}">
      <dgm:prSet/>
      <dgm:spPr/>
      <dgm:t>
        <a:bodyPr/>
        <a:lstStyle/>
        <a:p>
          <a:endParaRPr lang="en-US"/>
        </a:p>
      </dgm:t>
    </dgm:pt>
    <dgm:pt modelId="{F30C51F3-3BB0-4235-87B9-B43765388AF1}">
      <dgm:prSet/>
      <dgm:spPr/>
      <dgm:t>
        <a:bodyPr/>
        <a:lstStyle/>
        <a:p>
          <a:endParaRPr lang="en-US" dirty="0"/>
        </a:p>
      </dgm:t>
    </dgm:pt>
    <dgm:pt modelId="{866C4D47-ACC4-4F6E-B7A5-C1D66BF6BB9F}" type="parTrans" cxnId="{9191E9F2-7D24-4774-919D-543E7164BCB3}">
      <dgm:prSet/>
      <dgm:spPr/>
      <dgm:t>
        <a:bodyPr/>
        <a:lstStyle/>
        <a:p>
          <a:endParaRPr lang="en-US"/>
        </a:p>
      </dgm:t>
    </dgm:pt>
    <dgm:pt modelId="{0DB33C1C-5232-4579-B148-C6EA5CEAAEEC}" type="sibTrans" cxnId="{9191E9F2-7D24-4774-919D-543E7164BCB3}">
      <dgm:prSet/>
      <dgm:spPr/>
      <dgm:t>
        <a:bodyPr/>
        <a:lstStyle/>
        <a:p>
          <a:endParaRPr lang="en-US"/>
        </a:p>
      </dgm:t>
    </dgm:pt>
    <dgm:pt modelId="{DCAA74D4-145B-4186-84B5-E2F7D79858FA}" type="pres">
      <dgm:prSet presAssocID="{F31607B6-41A5-43EA-91A9-CF52A3ECC730}" presName="root" presStyleCnt="0">
        <dgm:presLayoutVars>
          <dgm:dir/>
          <dgm:resizeHandles val="exact"/>
        </dgm:presLayoutVars>
      </dgm:prSet>
      <dgm:spPr/>
    </dgm:pt>
    <dgm:pt modelId="{81165579-8005-4512-B8DE-005EAEEC1E1B}" type="pres">
      <dgm:prSet presAssocID="{69D96C74-C10B-4682-8F41-7E696FA741E6}" presName="compNode" presStyleCnt="0"/>
      <dgm:spPr/>
    </dgm:pt>
    <dgm:pt modelId="{687279BB-B507-49C4-A34E-8DBF5F34C937}" type="pres">
      <dgm:prSet presAssocID="{69D96C74-C10B-4682-8F41-7E696FA741E6}" presName="bgRect" presStyleLbl="bgShp" presStyleIdx="0" presStyleCnt="3" custScaleY="164201" custLinFactNeighborY="-1255"/>
      <dgm:spPr/>
    </dgm:pt>
    <dgm:pt modelId="{6475C28F-6039-425F-8664-95745BC1BBD5}" type="pres">
      <dgm:prSet presAssocID="{69D96C74-C10B-4682-8F41-7E696FA741E6}" presName="iconRect" presStyleLbl="node1" presStyleIdx="0" presStyleCnt="3" custLinFactX="-700000" custLinFactY="300000" custLinFactNeighborX="-756486" custLinFactNeighborY="398983"/>
      <dgm:spPr>
        <a:ln>
          <a:noFill/>
        </a:ln>
      </dgm:spPr>
    </dgm:pt>
    <dgm:pt modelId="{E2D16662-FDC4-40A6-8970-FF0675597B03}" type="pres">
      <dgm:prSet presAssocID="{69D96C74-C10B-4682-8F41-7E696FA741E6}" presName="spaceRect" presStyleCnt="0"/>
      <dgm:spPr/>
    </dgm:pt>
    <dgm:pt modelId="{272C83F2-3AED-40BB-9920-8E1CF96FBF7E}" type="pres">
      <dgm:prSet presAssocID="{69D96C74-C10B-4682-8F41-7E696FA741E6}" presName="parTx" presStyleLbl="revTx" presStyleIdx="0" presStyleCnt="3">
        <dgm:presLayoutVars>
          <dgm:chMax val="0"/>
          <dgm:chPref val="0"/>
        </dgm:presLayoutVars>
      </dgm:prSet>
      <dgm:spPr/>
    </dgm:pt>
    <dgm:pt modelId="{C2787BD6-2847-4C45-B52D-02F334B04E4A}" type="pres">
      <dgm:prSet presAssocID="{8DA64B10-BD28-41F6-B1F5-B90CC67059E0}" presName="sibTrans" presStyleCnt="0"/>
      <dgm:spPr/>
    </dgm:pt>
    <dgm:pt modelId="{08A94E4C-23D7-42B9-8B13-DC28BEB2392F}" type="pres">
      <dgm:prSet presAssocID="{283B5B63-D34E-4C74-B119-65BCAACA8435}" presName="compNode" presStyleCnt="0"/>
      <dgm:spPr/>
    </dgm:pt>
    <dgm:pt modelId="{2D126BF5-1AAF-4D71-BBE1-D1C0FF364450}" type="pres">
      <dgm:prSet presAssocID="{283B5B63-D34E-4C74-B119-65BCAACA8435}" presName="bgRect" presStyleLbl="bgShp" presStyleIdx="1" presStyleCnt="3" custScaleY="394166" custLinFactNeighborX="-704" custLinFactNeighborY="-3281"/>
      <dgm:spPr/>
    </dgm:pt>
    <dgm:pt modelId="{595DB079-2B7A-4112-B8F8-3634D195710E}" type="pres">
      <dgm:prSet presAssocID="{283B5B63-D34E-4C74-B119-65BCAACA8435}" presName="iconRect" presStyleLbl="node1" presStyleIdx="1" presStyleCnt="3" custScaleX="59486" custScaleY="96225" custLinFactX="-300000" custLinFactY="108855" custLinFactNeighborX="-358618" custLinFactNeighborY="200000"/>
      <dgm:spPr>
        <a:noFill/>
        <a:ln>
          <a:noFill/>
        </a:ln>
      </dgm:spPr>
      <dgm:extLst>
        <a:ext uri="{E40237B7-FDA0-4F09-8148-C483321AD2D9}">
          <dgm14:cNvPr xmlns:dgm14="http://schemas.microsoft.com/office/drawing/2010/diagram" id="0" name="" descr="Meeting"/>
        </a:ext>
      </dgm:extLst>
    </dgm:pt>
    <dgm:pt modelId="{A17A2D98-371B-4E0A-93EB-9E9C531C33C7}" type="pres">
      <dgm:prSet presAssocID="{283B5B63-D34E-4C74-B119-65BCAACA8435}" presName="spaceRect" presStyleCnt="0"/>
      <dgm:spPr/>
    </dgm:pt>
    <dgm:pt modelId="{64580160-2006-4E99-B10E-A231445A3727}" type="pres">
      <dgm:prSet presAssocID="{283B5B63-D34E-4C74-B119-65BCAACA8435}" presName="parTx" presStyleLbl="revTx" presStyleIdx="1" presStyleCnt="3">
        <dgm:presLayoutVars>
          <dgm:chMax val="0"/>
          <dgm:chPref val="0"/>
        </dgm:presLayoutVars>
      </dgm:prSet>
      <dgm:spPr/>
    </dgm:pt>
    <dgm:pt modelId="{60FF2183-22F8-4E4D-B8DF-F71D30691480}" type="pres">
      <dgm:prSet presAssocID="{1292B823-12D6-443D-BD41-1FEEF8DAFC97}" presName="sibTrans" presStyleCnt="0"/>
      <dgm:spPr/>
    </dgm:pt>
    <dgm:pt modelId="{A791B1FA-D459-4234-A3EF-27C665267F05}" type="pres">
      <dgm:prSet presAssocID="{F30C51F3-3BB0-4235-87B9-B43765388AF1}" presName="compNode" presStyleCnt="0"/>
      <dgm:spPr/>
    </dgm:pt>
    <dgm:pt modelId="{C5119425-5EAF-48BE-A306-6A13A1200C2D}" type="pres">
      <dgm:prSet presAssocID="{F30C51F3-3BB0-4235-87B9-B43765388AF1}" presName="bgRect" presStyleLbl="bgShp" presStyleIdx="2" presStyleCnt="3" custScaleY="359364"/>
      <dgm:spPr/>
    </dgm:pt>
    <dgm:pt modelId="{02DFA4FE-0634-4AC7-9D0B-627712029189}" type="pres">
      <dgm:prSet presAssocID="{F30C51F3-3BB0-4235-87B9-B43765388AF1}" presName="iconRect" presStyleLbl="node1" presStyleIdx="2" presStyleCnt="3" custScaleY="79107" custLinFactY="-373978" custLinFactNeighborX="-57045" custLinFactNeighborY="-400000"/>
      <dgm:spPr>
        <a:solidFill>
          <a:schemeClr val="bg2"/>
        </a:solidFill>
        <a:ln>
          <a:noFill/>
        </a:ln>
      </dgm:spPr>
    </dgm:pt>
    <dgm:pt modelId="{605C0F43-547C-455E-A361-82DC3E5BC52C}" type="pres">
      <dgm:prSet presAssocID="{F30C51F3-3BB0-4235-87B9-B43765388AF1}" presName="spaceRect" presStyleCnt="0"/>
      <dgm:spPr/>
    </dgm:pt>
    <dgm:pt modelId="{A848DB47-3EDC-432E-B0AF-F536A4D6A045}" type="pres">
      <dgm:prSet presAssocID="{F30C51F3-3BB0-4235-87B9-B43765388AF1}" presName="parTx" presStyleLbl="revTx" presStyleIdx="2" presStyleCnt="3" custLinFactNeighborX="94712" custLinFactNeighborY="2776">
        <dgm:presLayoutVars>
          <dgm:chMax val="0"/>
          <dgm:chPref val="0"/>
        </dgm:presLayoutVars>
      </dgm:prSet>
      <dgm:spPr/>
    </dgm:pt>
  </dgm:ptLst>
  <dgm:cxnLst>
    <dgm:cxn modelId="{141C5B17-B6A8-470A-8F35-31D3501C8FD5}" type="presOf" srcId="{F31607B6-41A5-43EA-91A9-CF52A3ECC730}" destId="{DCAA74D4-145B-4186-84B5-E2F7D79858FA}" srcOrd="0" destOrd="0" presId="urn:microsoft.com/office/officeart/2018/2/layout/IconVerticalSolidList"/>
    <dgm:cxn modelId="{D5B4397B-BEF3-408F-8459-D8E72E826789}" type="presOf" srcId="{283B5B63-D34E-4C74-B119-65BCAACA8435}" destId="{64580160-2006-4E99-B10E-A231445A3727}" srcOrd="0" destOrd="0" presId="urn:microsoft.com/office/officeart/2018/2/layout/IconVerticalSolidList"/>
    <dgm:cxn modelId="{980ACB9F-521D-40AF-89D7-FFABB6D2BE89}" type="presOf" srcId="{69D96C74-C10B-4682-8F41-7E696FA741E6}" destId="{272C83F2-3AED-40BB-9920-8E1CF96FBF7E}" srcOrd="0" destOrd="0" presId="urn:microsoft.com/office/officeart/2018/2/layout/IconVerticalSolidList"/>
    <dgm:cxn modelId="{D1D02CA6-CDE1-4449-81D4-59F767F48948}" type="presOf" srcId="{F30C51F3-3BB0-4235-87B9-B43765388AF1}" destId="{A848DB47-3EDC-432E-B0AF-F536A4D6A045}" srcOrd="0" destOrd="0" presId="urn:microsoft.com/office/officeart/2018/2/layout/IconVerticalSolidList"/>
    <dgm:cxn modelId="{28AB1AAE-7199-48FB-867A-7B02B7E8E066}" srcId="{F31607B6-41A5-43EA-91A9-CF52A3ECC730}" destId="{283B5B63-D34E-4C74-B119-65BCAACA8435}" srcOrd="1" destOrd="0" parTransId="{0ED449A7-3694-463B-9C5B-322AE921B06B}" sibTransId="{1292B823-12D6-443D-BD41-1FEEF8DAFC97}"/>
    <dgm:cxn modelId="{C40BE6E3-8F75-4902-87FA-F522C01E4423}" srcId="{F31607B6-41A5-43EA-91A9-CF52A3ECC730}" destId="{69D96C74-C10B-4682-8F41-7E696FA741E6}" srcOrd="0" destOrd="0" parTransId="{6FDA23A3-B784-42F5-BC57-3F45D64B3158}" sibTransId="{8DA64B10-BD28-41F6-B1F5-B90CC67059E0}"/>
    <dgm:cxn modelId="{9191E9F2-7D24-4774-919D-543E7164BCB3}" srcId="{F31607B6-41A5-43EA-91A9-CF52A3ECC730}" destId="{F30C51F3-3BB0-4235-87B9-B43765388AF1}" srcOrd="2" destOrd="0" parTransId="{866C4D47-ACC4-4F6E-B7A5-C1D66BF6BB9F}" sibTransId="{0DB33C1C-5232-4579-B148-C6EA5CEAAEEC}"/>
    <dgm:cxn modelId="{733043AF-6750-454F-A9B1-6858B950C838}" type="presParOf" srcId="{DCAA74D4-145B-4186-84B5-E2F7D79858FA}" destId="{81165579-8005-4512-B8DE-005EAEEC1E1B}" srcOrd="0" destOrd="0" presId="urn:microsoft.com/office/officeart/2018/2/layout/IconVerticalSolidList"/>
    <dgm:cxn modelId="{6C3A7D60-A632-47AF-976A-E2C247E421B1}" type="presParOf" srcId="{81165579-8005-4512-B8DE-005EAEEC1E1B}" destId="{687279BB-B507-49C4-A34E-8DBF5F34C937}" srcOrd="0" destOrd="0" presId="urn:microsoft.com/office/officeart/2018/2/layout/IconVerticalSolidList"/>
    <dgm:cxn modelId="{A26B0C7E-1FA5-4128-8F3D-29231123390C}" type="presParOf" srcId="{81165579-8005-4512-B8DE-005EAEEC1E1B}" destId="{6475C28F-6039-425F-8664-95745BC1BBD5}" srcOrd="1" destOrd="0" presId="urn:microsoft.com/office/officeart/2018/2/layout/IconVerticalSolidList"/>
    <dgm:cxn modelId="{1C9727CC-C342-421F-9320-A0AA4D229C68}" type="presParOf" srcId="{81165579-8005-4512-B8DE-005EAEEC1E1B}" destId="{E2D16662-FDC4-40A6-8970-FF0675597B03}" srcOrd="2" destOrd="0" presId="urn:microsoft.com/office/officeart/2018/2/layout/IconVerticalSolidList"/>
    <dgm:cxn modelId="{9E082181-045A-4FCC-A56A-53E548B70F3D}" type="presParOf" srcId="{81165579-8005-4512-B8DE-005EAEEC1E1B}" destId="{272C83F2-3AED-40BB-9920-8E1CF96FBF7E}" srcOrd="3" destOrd="0" presId="urn:microsoft.com/office/officeart/2018/2/layout/IconVerticalSolidList"/>
    <dgm:cxn modelId="{D7DD63DA-AD84-479B-8FC9-3BE8379A0E1F}" type="presParOf" srcId="{DCAA74D4-145B-4186-84B5-E2F7D79858FA}" destId="{C2787BD6-2847-4C45-B52D-02F334B04E4A}" srcOrd="1" destOrd="0" presId="urn:microsoft.com/office/officeart/2018/2/layout/IconVerticalSolidList"/>
    <dgm:cxn modelId="{188DC900-A670-4361-BF80-AB2BD8CAE968}" type="presParOf" srcId="{DCAA74D4-145B-4186-84B5-E2F7D79858FA}" destId="{08A94E4C-23D7-42B9-8B13-DC28BEB2392F}" srcOrd="2" destOrd="0" presId="urn:microsoft.com/office/officeart/2018/2/layout/IconVerticalSolidList"/>
    <dgm:cxn modelId="{44B1FA2F-37A7-4FEE-A591-14262ED056B9}" type="presParOf" srcId="{08A94E4C-23D7-42B9-8B13-DC28BEB2392F}" destId="{2D126BF5-1AAF-4D71-BBE1-D1C0FF364450}" srcOrd="0" destOrd="0" presId="urn:microsoft.com/office/officeart/2018/2/layout/IconVerticalSolidList"/>
    <dgm:cxn modelId="{EA498FB4-7D11-4F52-BCB0-8A2C213F47DE}" type="presParOf" srcId="{08A94E4C-23D7-42B9-8B13-DC28BEB2392F}" destId="{595DB079-2B7A-4112-B8F8-3634D195710E}" srcOrd="1" destOrd="0" presId="urn:microsoft.com/office/officeart/2018/2/layout/IconVerticalSolidList"/>
    <dgm:cxn modelId="{9A4DAEE9-B210-444B-BB67-F2B548771198}" type="presParOf" srcId="{08A94E4C-23D7-42B9-8B13-DC28BEB2392F}" destId="{A17A2D98-371B-4E0A-93EB-9E9C531C33C7}" srcOrd="2" destOrd="0" presId="urn:microsoft.com/office/officeart/2018/2/layout/IconVerticalSolidList"/>
    <dgm:cxn modelId="{703A8EA1-D156-4637-B74C-91EF251CE6D7}" type="presParOf" srcId="{08A94E4C-23D7-42B9-8B13-DC28BEB2392F}" destId="{64580160-2006-4E99-B10E-A231445A3727}" srcOrd="3" destOrd="0" presId="urn:microsoft.com/office/officeart/2018/2/layout/IconVerticalSolidList"/>
    <dgm:cxn modelId="{BC9A42B8-15E0-41F5-BBD8-3340AB006AA1}" type="presParOf" srcId="{DCAA74D4-145B-4186-84B5-E2F7D79858FA}" destId="{60FF2183-22F8-4E4D-B8DF-F71D30691480}" srcOrd="3" destOrd="0" presId="urn:microsoft.com/office/officeart/2018/2/layout/IconVerticalSolidList"/>
    <dgm:cxn modelId="{01162487-6F54-4B10-AE7D-C807A2383808}" type="presParOf" srcId="{DCAA74D4-145B-4186-84B5-E2F7D79858FA}" destId="{A791B1FA-D459-4234-A3EF-27C665267F05}" srcOrd="4" destOrd="0" presId="urn:microsoft.com/office/officeart/2018/2/layout/IconVerticalSolidList"/>
    <dgm:cxn modelId="{EED18AB8-D995-4BBC-ABCD-DD5752FBDE1E}" type="presParOf" srcId="{A791B1FA-D459-4234-A3EF-27C665267F05}" destId="{C5119425-5EAF-48BE-A306-6A13A1200C2D}" srcOrd="0" destOrd="0" presId="urn:microsoft.com/office/officeart/2018/2/layout/IconVerticalSolidList"/>
    <dgm:cxn modelId="{F7A7F82B-2CF2-450F-845E-53C6917D3980}" type="presParOf" srcId="{A791B1FA-D459-4234-A3EF-27C665267F05}" destId="{02DFA4FE-0634-4AC7-9D0B-627712029189}" srcOrd="1" destOrd="0" presId="urn:microsoft.com/office/officeart/2018/2/layout/IconVerticalSolidList"/>
    <dgm:cxn modelId="{0385A747-0606-483D-98CF-E91C45157165}" type="presParOf" srcId="{A791B1FA-D459-4234-A3EF-27C665267F05}" destId="{605C0F43-547C-455E-A361-82DC3E5BC52C}" srcOrd="2" destOrd="0" presId="urn:microsoft.com/office/officeart/2018/2/layout/IconVerticalSolidList"/>
    <dgm:cxn modelId="{6417A308-29ED-4572-80D1-D9C065F2A995}" type="presParOf" srcId="{A791B1FA-D459-4234-A3EF-27C665267F05}" destId="{A848DB47-3EDC-432E-B0AF-F536A4D6A04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92B6D5-2399-4E58-8B3C-E9BDA79D91E6}"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GB"/>
        </a:p>
      </dgm:t>
    </dgm:pt>
    <dgm:pt modelId="{A94B0FC5-1735-457C-9668-7C73B9D32473}">
      <dgm:prSet custT="1"/>
      <dgm:spPr/>
      <dgm:t>
        <a:bodyPr/>
        <a:lstStyle/>
        <a:p>
          <a:r>
            <a:rPr lang="en-GB" sz="1400" dirty="0">
              <a:latin typeface="+mn-lt"/>
              <a:cs typeface="Arial" panose="020B0604020202020204" pitchFamily="34" charset="0"/>
            </a:rPr>
            <a:t>Raising awareness of the needs and disadvantage of children in different types of kinship care arrangements </a:t>
          </a:r>
        </a:p>
      </dgm:t>
    </dgm:pt>
    <dgm:pt modelId="{5BDE907D-F52C-4553-8C03-FB1E8A47898D}" type="parTrans" cxnId="{218CB49B-585A-443C-9408-0A60F09E5482}">
      <dgm:prSet/>
      <dgm:spPr/>
      <dgm:t>
        <a:bodyPr/>
        <a:lstStyle/>
        <a:p>
          <a:endParaRPr lang="en-GB"/>
        </a:p>
      </dgm:t>
    </dgm:pt>
    <dgm:pt modelId="{28B336BB-F490-4B19-91A8-CDC3BE0867D3}" type="sibTrans" cxnId="{218CB49B-585A-443C-9408-0A60F09E5482}">
      <dgm:prSet/>
      <dgm:spPr/>
      <dgm:t>
        <a:bodyPr/>
        <a:lstStyle/>
        <a:p>
          <a:endParaRPr lang="en-GB"/>
        </a:p>
      </dgm:t>
    </dgm:pt>
    <dgm:pt modelId="{CABB3C94-FA99-4818-A92F-FDEF3940F82D}">
      <dgm:prSet custT="1"/>
      <dgm:spPr/>
      <dgm:t>
        <a:bodyPr/>
        <a:lstStyle/>
        <a:p>
          <a:r>
            <a:rPr lang="en-GB" sz="1400" dirty="0">
              <a:latin typeface="+mn-lt"/>
              <a:cs typeface="Arial" panose="020B0604020202020204" pitchFamily="34" charset="0"/>
            </a:rPr>
            <a:t>Promoting practice that supports attendance and engagement of kinship children in education </a:t>
          </a:r>
        </a:p>
      </dgm:t>
    </dgm:pt>
    <dgm:pt modelId="{443A360F-7A2C-4F57-A7C2-9A5465993EBA}" type="parTrans" cxnId="{5382151A-8C1A-42BB-9798-D82C6BF84598}">
      <dgm:prSet/>
      <dgm:spPr/>
      <dgm:t>
        <a:bodyPr/>
        <a:lstStyle/>
        <a:p>
          <a:endParaRPr lang="en-GB"/>
        </a:p>
      </dgm:t>
    </dgm:pt>
    <dgm:pt modelId="{4258FBAC-2AB4-4572-AB87-88F5EC958EB0}" type="sibTrans" cxnId="{5382151A-8C1A-42BB-9798-D82C6BF84598}">
      <dgm:prSet/>
      <dgm:spPr/>
      <dgm:t>
        <a:bodyPr/>
        <a:lstStyle/>
        <a:p>
          <a:endParaRPr lang="en-GB"/>
        </a:p>
      </dgm:t>
    </dgm:pt>
    <dgm:pt modelId="{C9D5E5F2-CAED-4F28-BCEB-E6350938D03B}">
      <dgm:prSet custT="1"/>
      <dgm:spPr/>
      <dgm:t>
        <a:bodyPr/>
        <a:lstStyle/>
        <a:p>
          <a:r>
            <a:rPr lang="en-GB" sz="1400" dirty="0">
              <a:latin typeface="+mn-lt"/>
              <a:cs typeface="Arial" panose="020B0604020202020204" pitchFamily="34" charset="0"/>
            </a:rPr>
            <a:t>Promoting practice that improves the educational attainment of children in kinship care</a:t>
          </a:r>
        </a:p>
      </dgm:t>
    </dgm:pt>
    <dgm:pt modelId="{B470E6C5-369F-4F76-88FF-90E75CA58245}" type="parTrans" cxnId="{5D06CB53-897F-4E01-A18B-4C21EF3DEC26}">
      <dgm:prSet/>
      <dgm:spPr/>
      <dgm:t>
        <a:bodyPr/>
        <a:lstStyle/>
        <a:p>
          <a:endParaRPr lang="en-GB"/>
        </a:p>
      </dgm:t>
    </dgm:pt>
    <dgm:pt modelId="{CD897C2E-5A22-44AD-8326-9635E2150BF2}" type="sibTrans" cxnId="{5D06CB53-897F-4E01-A18B-4C21EF3DEC26}">
      <dgm:prSet/>
      <dgm:spPr/>
      <dgm:t>
        <a:bodyPr/>
        <a:lstStyle/>
        <a:p>
          <a:endParaRPr lang="en-GB"/>
        </a:p>
      </dgm:t>
    </dgm:pt>
    <dgm:pt modelId="{3BD85767-0122-4195-B610-4F58130E108B}">
      <dgm:prSet custT="1"/>
      <dgm:spPr/>
      <dgm:t>
        <a:bodyPr/>
        <a:lstStyle/>
        <a:p>
          <a:r>
            <a:rPr lang="en-GB" sz="1400" dirty="0">
              <a:latin typeface="+mn-lt"/>
              <a:cs typeface="Arial" panose="020B0604020202020204" pitchFamily="34" charset="0"/>
            </a:rPr>
            <a:t>Expand the provision of advice and information, on request, to all kinship carers with special guardianship orders and child arrangement orders, regardless of whether their child was previously looked after by the local authority.</a:t>
          </a:r>
        </a:p>
      </dgm:t>
    </dgm:pt>
    <dgm:pt modelId="{E683F9CD-ABC7-4333-BEDF-AA0D41EC4C23}" type="parTrans" cxnId="{1A927794-7498-4DDB-868A-49C464C3FB2C}">
      <dgm:prSet/>
      <dgm:spPr/>
      <dgm:t>
        <a:bodyPr/>
        <a:lstStyle/>
        <a:p>
          <a:endParaRPr lang="en-GB"/>
        </a:p>
      </dgm:t>
    </dgm:pt>
    <dgm:pt modelId="{393F8F4B-5491-46C8-B37D-2D56604C8F0D}" type="sibTrans" cxnId="{1A927794-7498-4DDB-868A-49C464C3FB2C}">
      <dgm:prSet/>
      <dgm:spPr/>
      <dgm:t>
        <a:bodyPr/>
        <a:lstStyle/>
        <a:p>
          <a:endParaRPr lang="en-GB"/>
        </a:p>
      </dgm:t>
    </dgm:pt>
    <dgm:pt modelId="{B544A3A3-57D3-492F-B301-BA859F296F39}">
      <dgm:prSet/>
      <dgm:spPr/>
      <dgm:t>
        <a:bodyPr/>
        <a:lstStyle/>
        <a:p>
          <a:r>
            <a:rPr lang="en-GB" dirty="0"/>
            <a:t>Additional activities for the extension to kinship care </a:t>
          </a:r>
        </a:p>
      </dgm:t>
    </dgm:pt>
    <dgm:pt modelId="{AF37FF97-CABB-4D2F-88B6-2ECB46058AC1}" type="sibTrans" cxnId="{8912C5AA-B637-432C-A881-CB444F81ED74}">
      <dgm:prSet/>
      <dgm:spPr/>
      <dgm:t>
        <a:bodyPr/>
        <a:lstStyle/>
        <a:p>
          <a:endParaRPr lang="en-GB"/>
        </a:p>
      </dgm:t>
    </dgm:pt>
    <dgm:pt modelId="{6FF4761C-65B4-485D-BCF8-BD1D4E6912F8}" type="parTrans" cxnId="{8912C5AA-B637-432C-A881-CB444F81ED74}">
      <dgm:prSet/>
      <dgm:spPr/>
      <dgm:t>
        <a:bodyPr/>
        <a:lstStyle/>
        <a:p>
          <a:endParaRPr lang="en-GB"/>
        </a:p>
      </dgm:t>
    </dgm:pt>
    <dgm:pt modelId="{3C53F6DE-3C60-44AE-8F87-21584863E220}" type="pres">
      <dgm:prSet presAssocID="{F092B6D5-2399-4E58-8B3C-E9BDA79D91E6}" presName="layout" presStyleCnt="0">
        <dgm:presLayoutVars>
          <dgm:chMax/>
          <dgm:chPref/>
          <dgm:dir/>
          <dgm:animOne val="branch"/>
          <dgm:animLvl val="lvl"/>
          <dgm:resizeHandles/>
        </dgm:presLayoutVars>
      </dgm:prSet>
      <dgm:spPr/>
    </dgm:pt>
    <dgm:pt modelId="{520AA487-D2B5-47D0-AAE0-BC4D4213619C}" type="pres">
      <dgm:prSet presAssocID="{B544A3A3-57D3-492F-B301-BA859F296F39}" presName="root" presStyleCnt="0">
        <dgm:presLayoutVars>
          <dgm:chMax/>
          <dgm:chPref val="4"/>
        </dgm:presLayoutVars>
      </dgm:prSet>
      <dgm:spPr/>
    </dgm:pt>
    <dgm:pt modelId="{28204E5D-2FFE-40FC-88B3-438AC197FF06}" type="pres">
      <dgm:prSet presAssocID="{B544A3A3-57D3-492F-B301-BA859F296F39}" presName="rootComposite" presStyleCnt="0">
        <dgm:presLayoutVars/>
      </dgm:prSet>
      <dgm:spPr/>
    </dgm:pt>
    <dgm:pt modelId="{2BE82AD2-C031-46A6-9CAF-6F7EDB21ECB5}" type="pres">
      <dgm:prSet presAssocID="{B544A3A3-57D3-492F-B301-BA859F296F39}" presName="rootText" presStyleLbl="node0" presStyleIdx="0" presStyleCnt="1">
        <dgm:presLayoutVars>
          <dgm:chMax/>
          <dgm:chPref val="4"/>
        </dgm:presLayoutVars>
      </dgm:prSet>
      <dgm:spPr/>
    </dgm:pt>
    <dgm:pt modelId="{DA8D183E-3961-474C-AD80-0CDE25DD45CC}" type="pres">
      <dgm:prSet presAssocID="{B544A3A3-57D3-492F-B301-BA859F296F39}" presName="childShape" presStyleCnt="0">
        <dgm:presLayoutVars>
          <dgm:chMax val="0"/>
          <dgm:chPref val="0"/>
        </dgm:presLayoutVars>
      </dgm:prSet>
      <dgm:spPr/>
    </dgm:pt>
    <dgm:pt modelId="{E45C15EF-B046-4FA7-AEAF-33CF57F7F361}" type="pres">
      <dgm:prSet presAssocID="{A94B0FC5-1735-457C-9668-7C73B9D32473}" presName="childComposite" presStyleCnt="0">
        <dgm:presLayoutVars>
          <dgm:chMax val="0"/>
          <dgm:chPref val="0"/>
        </dgm:presLayoutVars>
      </dgm:prSet>
      <dgm:spPr/>
    </dgm:pt>
    <dgm:pt modelId="{EF1DB99A-3D35-422A-8837-3430007F97FC}" type="pres">
      <dgm:prSet presAssocID="{A94B0FC5-1735-457C-9668-7C73B9D32473}" presName="Imag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rtificial Intelligence outline"/>
        </a:ext>
      </dgm:extLst>
    </dgm:pt>
    <dgm:pt modelId="{D8051037-B306-4BE5-ADC0-60BDCF666DE1}" type="pres">
      <dgm:prSet presAssocID="{A94B0FC5-1735-457C-9668-7C73B9D32473}" presName="childText" presStyleLbl="lnNode1" presStyleIdx="0" presStyleCnt="4">
        <dgm:presLayoutVars>
          <dgm:chMax val="0"/>
          <dgm:chPref val="0"/>
          <dgm:bulletEnabled val="1"/>
        </dgm:presLayoutVars>
      </dgm:prSet>
      <dgm:spPr/>
    </dgm:pt>
    <dgm:pt modelId="{9CFBD693-8A16-4A30-98FE-12AF4A83BA08}" type="pres">
      <dgm:prSet presAssocID="{CABB3C94-FA99-4818-A92F-FDEF3940F82D}" presName="childComposite" presStyleCnt="0">
        <dgm:presLayoutVars>
          <dgm:chMax val="0"/>
          <dgm:chPref val="0"/>
        </dgm:presLayoutVars>
      </dgm:prSet>
      <dgm:spPr/>
    </dgm:pt>
    <dgm:pt modelId="{DEF988AF-055D-4F3D-8877-D22E38BCA8A8}" type="pres">
      <dgm:prSet presAssocID="{CABB3C94-FA99-4818-A92F-FDEF3940F82D}" presName="Image"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choolhouse with solid fill"/>
        </a:ext>
      </dgm:extLst>
    </dgm:pt>
    <dgm:pt modelId="{44F0D279-623A-41E9-B593-A16A28CD311A}" type="pres">
      <dgm:prSet presAssocID="{CABB3C94-FA99-4818-A92F-FDEF3940F82D}" presName="childText" presStyleLbl="lnNode1" presStyleIdx="1" presStyleCnt="4">
        <dgm:presLayoutVars>
          <dgm:chMax val="0"/>
          <dgm:chPref val="0"/>
          <dgm:bulletEnabled val="1"/>
        </dgm:presLayoutVars>
      </dgm:prSet>
      <dgm:spPr/>
    </dgm:pt>
    <dgm:pt modelId="{C7527B89-1E67-48FF-ADEE-CC0E4DF027BF}" type="pres">
      <dgm:prSet presAssocID="{C9D5E5F2-CAED-4F28-BCEB-E6350938D03B}" presName="childComposite" presStyleCnt="0">
        <dgm:presLayoutVars>
          <dgm:chMax val="0"/>
          <dgm:chPref val="0"/>
        </dgm:presLayoutVars>
      </dgm:prSet>
      <dgm:spPr/>
    </dgm:pt>
    <dgm:pt modelId="{2417C32B-0447-41E3-91B7-7B79BC494DFF}" type="pres">
      <dgm:prSet presAssocID="{C9D5E5F2-CAED-4F28-BCEB-E6350938D03B}" presName="Image"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assroom outline"/>
        </a:ext>
      </dgm:extLst>
    </dgm:pt>
    <dgm:pt modelId="{9ECACC41-FBA5-453F-B59E-20C9CBC1557C}" type="pres">
      <dgm:prSet presAssocID="{C9D5E5F2-CAED-4F28-BCEB-E6350938D03B}" presName="childText" presStyleLbl="lnNode1" presStyleIdx="2" presStyleCnt="4" custScaleY="83790">
        <dgm:presLayoutVars>
          <dgm:chMax val="0"/>
          <dgm:chPref val="0"/>
          <dgm:bulletEnabled val="1"/>
        </dgm:presLayoutVars>
      </dgm:prSet>
      <dgm:spPr/>
    </dgm:pt>
    <dgm:pt modelId="{E0962D74-E25E-4ADF-8374-8DF0A8C2548E}" type="pres">
      <dgm:prSet presAssocID="{3BD85767-0122-4195-B610-4F58130E108B}" presName="childComposite" presStyleCnt="0">
        <dgm:presLayoutVars>
          <dgm:chMax val="0"/>
          <dgm:chPref val="0"/>
        </dgm:presLayoutVars>
      </dgm:prSet>
      <dgm:spPr/>
    </dgm:pt>
    <dgm:pt modelId="{C4666B21-FB35-41E3-B1B4-83B1A68E6C85}" type="pres">
      <dgm:prSet presAssocID="{3BD85767-0122-4195-B610-4F58130E108B}" presName="Image"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Open book outline"/>
        </a:ext>
      </dgm:extLst>
    </dgm:pt>
    <dgm:pt modelId="{FE0B1D96-54FC-4D87-856F-18006FB6B6A5}" type="pres">
      <dgm:prSet presAssocID="{3BD85767-0122-4195-B610-4F58130E108B}" presName="childText" presStyleLbl="lnNode1" presStyleIdx="3" presStyleCnt="4" custScaleY="144195">
        <dgm:presLayoutVars>
          <dgm:chMax val="0"/>
          <dgm:chPref val="0"/>
          <dgm:bulletEnabled val="1"/>
        </dgm:presLayoutVars>
      </dgm:prSet>
      <dgm:spPr/>
    </dgm:pt>
  </dgm:ptLst>
  <dgm:cxnLst>
    <dgm:cxn modelId="{D592B90C-19B8-4E84-AEDF-9687D6751DFA}" type="presOf" srcId="{CABB3C94-FA99-4818-A92F-FDEF3940F82D}" destId="{44F0D279-623A-41E9-B593-A16A28CD311A}" srcOrd="0" destOrd="0" presId="urn:microsoft.com/office/officeart/2008/layout/PictureAccentList"/>
    <dgm:cxn modelId="{5382151A-8C1A-42BB-9798-D82C6BF84598}" srcId="{B544A3A3-57D3-492F-B301-BA859F296F39}" destId="{CABB3C94-FA99-4818-A92F-FDEF3940F82D}" srcOrd="1" destOrd="0" parTransId="{443A360F-7A2C-4F57-A7C2-9A5465993EBA}" sibTransId="{4258FBAC-2AB4-4572-AB87-88F5EC958EB0}"/>
    <dgm:cxn modelId="{D7BFC951-1CC4-43DC-B937-C5C65F79BB08}" type="presOf" srcId="{F092B6D5-2399-4E58-8B3C-E9BDA79D91E6}" destId="{3C53F6DE-3C60-44AE-8F87-21584863E220}" srcOrd="0" destOrd="0" presId="urn:microsoft.com/office/officeart/2008/layout/PictureAccentList"/>
    <dgm:cxn modelId="{5D06CB53-897F-4E01-A18B-4C21EF3DEC26}" srcId="{B544A3A3-57D3-492F-B301-BA859F296F39}" destId="{C9D5E5F2-CAED-4F28-BCEB-E6350938D03B}" srcOrd="2" destOrd="0" parTransId="{B470E6C5-369F-4F76-88FF-90E75CA58245}" sibTransId="{CD897C2E-5A22-44AD-8326-9635E2150BF2}"/>
    <dgm:cxn modelId="{1A927794-7498-4DDB-868A-49C464C3FB2C}" srcId="{B544A3A3-57D3-492F-B301-BA859F296F39}" destId="{3BD85767-0122-4195-B610-4F58130E108B}" srcOrd="3" destOrd="0" parTransId="{E683F9CD-ABC7-4333-BEDF-AA0D41EC4C23}" sibTransId="{393F8F4B-5491-46C8-B37D-2D56604C8F0D}"/>
    <dgm:cxn modelId="{218CB49B-585A-443C-9408-0A60F09E5482}" srcId="{B544A3A3-57D3-492F-B301-BA859F296F39}" destId="{A94B0FC5-1735-457C-9668-7C73B9D32473}" srcOrd="0" destOrd="0" parTransId="{5BDE907D-F52C-4553-8C03-FB1E8A47898D}" sibTransId="{28B336BB-F490-4B19-91A8-CDC3BE0867D3}"/>
    <dgm:cxn modelId="{8912C5AA-B637-432C-A881-CB444F81ED74}" srcId="{F092B6D5-2399-4E58-8B3C-E9BDA79D91E6}" destId="{B544A3A3-57D3-492F-B301-BA859F296F39}" srcOrd="0" destOrd="0" parTransId="{6FF4761C-65B4-485D-BCF8-BD1D4E6912F8}" sibTransId="{AF37FF97-CABB-4D2F-88B6-2ECB46058AC1}"/>
    <dgm:cxn modelId="{D2CA34BF-4D93-42D5-82E1-EFD573B8DFA8}" type="presOf" srcId="{A94B0FC5-1735-457C-9668-7C73B9D32473}" destId="{D8051037-B306-4BE5-ADC0-60BDCF666DE1}" srcOrd="0" destOrd="0" presId="urn:microsoft.com/office/officeart/2008/layout/PictureAccentList"/>
    <dgm:cxn modelId="{C14F30C5-8E49-4935-B78E-D559FFA0FC6D}" type="presOf" srcId="{C9D5E5F2-CAED-4F28-BCEB-E6350938D03B}" destId="{9ECACC41-FBA5-453F-B59E-20C9CBC1557C}" srcOrd="0" destOrd="0" presId="urn:microsoft.com/office/officeart/2008/layout/PictureAccentList"/>
    <dgm:cxn modelId="{A35A29DA-4AAA-492B-B9F3-7D8A188FAA56}" type="presOf" srcId="{B544A3A3-57D3-492F-B301-BA859F296F39}" destId="{2BE82AD2-C031-46A6-9CAF-6F7EDB21ECB5}" srcOrd="0" destOrd="0" presId="urn:microsoft.com/office/officeart/2008/layout/PictureAccentList"/>
    <dgm:cxn modelId="{EB5C0AED-F8EE-4E0A-872E-C2A98FA322F8}" type="presOf" srcId="{3BD85767-0122-4195-B610-4F58130E108B}" destId="{FE0B1D96-54FC-4D87-856F-18006FB6B6A5}" srcOrd="0" destOrd="0" presId="urn:microsoft.com/office/officeart/2008/layout/PictureAccentList"/>
    <dgm:cxn modelId="{123B0790-C7B3-40DA-9B25-83D6F42D4B44}" type="presParOf" srcId="{3C53F6DE-3C60-44AE-8F87-21584863E220}" destId="{520AA487-D2B5-47D0-AAE0-BC4D4213619C}" srcOrd="0" destOrd="0" presId="urn:microsoft.com/office/officeart/2008/layout/PictureAccentList"/>
    <dgm:cxn modelId="{8C6557CD-E366-4890-BA0D-9CF7CDA47976}" type="presParOf" srcId="{520AA487-D2B5-47D0-AAE0-BC4D4213619C}" destId="{28204E5D-2FFE-40FC-88B3-438AC197FF06}" srcOrd="0" destOrd="0" presId="urn:microsoft.com/office/officeart/2008/layout/PictureAccentList"/>
    <dgm:cxn modelId="{E7D9688B-2026-4C35-BD86-1120B5A1489F}" type="presParOf" srcId="{28204E5D-2FFE-40FC-88B3-438AC197FF06}" destId="{2BE82AD2-C031-46A6-9CAF-6F7EDB21ECB5}" srcOrd="0" destOrd="0" presId="urn:microsoft.com/office/officeart/2008/layout/PictureAccentList"/>
    <dgm:cxn modelId="{F0762EFC-4A2A-448E-9542-4CEBD0552674}" type="presParOf" srcId="{520AA487-D2B5-47D0-AAE0-BC4D4213619C}" destId="{DA8D183E-3961-474C-AD80-0CDE25DD45CC}" srcOrd="1" destOrd="0" presId="urn:microsoft.com/office/officeart/2008/layout/PictureAccentList"/>
    <dgm:cxn modelId="{691AD95A-C754-466D-A57C-66AB43500383}" type="presParOf" srcId="{DA8D183E-3961-474C-AD80-0CDE25DD45CC}" destId="{E45C15EF-B046-4FA7-AEAF-33CF57F7F361}" srcOrd="0" destOrd="0" presId="urn:microsoft.com/office/officeart/2008/layout/PictureAccentList"/>
    <dgm:cxn modelId="{50798FE9-7BFF-40B1-ACD3-A13747B5ADBE}" type="presParOf" srcId="{E45C15EF-B046-4FA7-AEAF-33CF57F7F361}" destId="{EF1DB99A-3D35-422A-8837-3430007F97FC}" srcOrd="0" destOrd="0" presId="urn:microsoft.com/office/officeart/2008/layout/PictureAccentList"/>
    <dgm:cxn modelId="{340A4098-8197-4FB5-A9BB-4F5F68B200FD}" type="presParOf" srcId="{E45C15EF-B046-4FA7-AEAF-33CF57F7F361}" destId="{D8051037-B306-4BE5-ADC0-60BDCF666DE1}" srcOrd="1" destOrd="0" presId="urn:microsoft.com/office/officeart/2008/layout/PictureAccentList"/>
    <dgm:cxn modelId="{052F9951-8642-4419-86D3-ED2D022436F5}" type="presParOf" srcId="{DA8D183E-3961-474C-AD80-0CDE25DD45CC}" destId="{9CFBD693-8A16-4A30-98FE-12AF4A83BA08}" srcOrd="1" destOrd="0" presId="urn:microsoft.com/office/officeart/2008/layout/PictureAccentList"/>
    <dgm:cxn modelId="{564DFEC4-6E6D-49AD-A22F-4A4F16979A52}" type="presParOf" srcId="{9CFBD693-8A16-4A30-98FE-12AF4A83BA08}" destId="{DEF988AF-055D-4F3D-8877-D22E38BCA8A8}" srcOrd="0" destOrd="0" presId="urn:microsoft.com/office/officeart/2008/layout/PictureAccentList"/>
    <dgm:cxn modelId="{297F2D4C-D370-4434-AA67-998A4DA0849A}" type="presParOf" srcId="{9CFBD693-8A16-4A30-98FE-12AF4A83BA08}" destId="{44F0D279-623A-41E9-B593-A16A28CD311A}" srcOrd="1" destOrd="0" presId="urn:microsoft.com/office/officeart/2008/layout/PictureAccentList"/>
    <dgm:cxn modelId="{43986D1F-3518-4B3B-938D-33765DD1DCAB}" type="presParOf" srcId="{DA8D183E-3961-474C-AD80-0CDE25DD45CC}" destId="{C7527B89-1E67-48FF-ADEE-CC0E4DF027BF}" srcOrd="2" destOrd="0" presId="urn:microsoft.com/office/officeart/2008/layout/PictureAccentList"/>
    <dgm:cxn modelId="{7C341D04-51AE-47CA-BFF9-AA98F0725883}" type="presParOf" srcId="{C7527B89-1E67-48FF-ADEE-CC0E4DF027BF}" destId="{2417C32B-0447-41E3-91B7-7B79BC494DFF}" srcOrd="0" destOrd="0" presId="urn:microsoft.com/office/officeart/2008/layout/PictureAccentList"/>
    <dgm:cxn modelId="{4CD3812C-7B0F-42AF-B1D2-63637BA1B885}" type="presParOf" srcId="{C7527B89-1E67-48FF-ADEE-CC0E4DF027BF}" destId="{9ECACC41-FBA5-453F-B59E-20C9CBC1557C}" srcOrd="1" destOrd="0" presId="urn:microsoft.com/office/officeart/2008/layout/PictureAccentList"/>
    <dgm:cxn modelId="{AB4A0E94-6EBD-4744-B7AF-9313090B7665}" type="presParOf" srcId="{DA8D183E-3961-474C-AD80-0CDE25DD45CC}" destId="{E0962D74-E25E-4ADF-8374-8DF0A8C2548E}" srcOrd="3" destOrd="0" presId="urn:microsoft.com/office/officeart/2008/layout/PictureAccentList"/>
    <dgm:cxn modelId="{2CF83C54-D414-41D4-AEA7-B5E146763979}" type="presParOf" srcId="{E0962D74-E25E-4ADF-8374-8DF0A8C2548E}" destId="{C4666B21-FB35-41E3-B1B4-83B1A68E6C85}" srcOrd="0" destOrd="0" presId="urn:microsoft.com/office/officeart/2008/layout/PictureAccentList"/>
    <dgm:cxn modelId="{86AD83D3-9648-4D8D-9A12-046C9C84374E}" type="presParOf" srcId="{E0962D74-E25E-4ADF-8374-8DF0A8C2548E}" destId="{FE0B1D96-54FC-4D87-856F-18006FB6B6A5}"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575592-B6DC-4FD7-BA49-80B55DF4FEA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D034867A-6974-40DD-94BE-BBE1DD5E379E}">
      <dgm:prSet custT="1"/>
      <dgm:spPr/>
      <dgm:t>
        <a:bodyPr/>
        <a:lstStyle/>
        <a:p>
          <a:pPr algn="l"/>
          <a:r>
            <a:rPr lang="en-GB" sz="1400" dirty="0">
              <a:latin typeface="+mn-lt"/>
              <a:cs typeface="Arial" panose="020B0604020202020204" pitchFamily="34" charset="0"/>
            </a:rPr>
            <a:t>Enhancing partnerships between education settings and the local authority so agencies can work together in a child focused manner</a:t>
          </a:r>
        </a:p>
      </dgm:t>
    </dgm:pt>
    <dgm:pt modelId="{81CCDC96-3B8D-4044-B15B-9E5F8ABF0B06}" type="parTrans" cxnId="{F3AA5F33-67D5-4A2B-8F08-D9E20F3966DC}">
      <dgm:prSet/>
      <dgm:spPr/>
      <dgm:t>
        <a:bodyPr/>
        <a:lstStyle/>
        <a:p>
          <a:endParaRPr lang="en-GB"/>
        </a:p>
      </dgm:t>
    </dgm:pt>
    <dgm:pt modelId="{0EC38B30-4706-46D7-B68D-DF890006EB20}" type="sibTrans" cxnId="{F3AA5F33-67D5-4A2B-8F08-D9E20F3966DC}">
      <dgm:prSet/>
      <dgm:spPr/>
      <dgm:t>
        <a:bodyPr/>
        <a:lstStyle/>
        <a:p>
          <a:endParaRPr lang="en-GB"/>
        </a:p>
      </dgm:t>
    </dgm:pt>
    <dgm:pt modelId="{7A235FC8-6FA7-41A6-9E07-5F0A3F733E52}">
      <dgm:prSet custT="1"/>
      <dgm:spPr/>
      <dgm:t>
        <a:bodyPr/>
        <a:lstStyle/>
        <a:p>
          <a:pPr algn="l"/>
          <a:r>
            <a:rPr lang="en-GB" sz="1400" dirty="0">
              <a:latin typeface="+mn-lt"/>
              <a:cs typeface="Arial" panose="020B0604020202020204" pitchFamily="34" charset="0"/>
            </a:rPr>
            <a:t>Identifying the needs of the cohort and addressing barriers to poor educational outcomes to ensure pupils make educational progress</a:t>
          </a:r>
        </a:p>
      </dgm:t>
    </dgm:pt>
    <dgm:pt modelId="{096E3B2E-E128-415B-8AAA-101514514927}" type="parTrans" cxnId="{0C36B43E-8A39-4E6F-8CB2-F44F31BC17AE}">
      <dgm:prSet/>
      <dgm:spPr/>
      <dgm:t>
        <a:bodyPr/>
        <a:lstStyle/>
        <a:p>
          <a:endParaRPr lang="en-GB"/>
        </a:p>
      </dgm:t>
    </dgm:pt>
    <dgm:pt modelId="{64D5A615-F27E-473F-8230-745098BC48C7}" type="sibTrans" cxnId="{0C36B43E-8A39-4E6F-8CB2-F44F31BC17AE}">
      <dgm:prSet/>
      <dgm:spPr/>
      <dgm:t>
        <a:bodyPr/>
        <a:lstStyle/>
        <a:p>
          <a:endParaRPr lang="en-GB"/>
        </a:p>
      </dgm:t>
    </dgm:pt>
    <dgm:pt modelId="{E104D400-CB8B-4460-87D2-9D68A31F7103}">
      <dgm:prSet custT="1"/>
      <dgm:spPr/>
      <dgm:t>
        <a:bodyPr/>
        <a:lstStyle/>
        <a:p>
          <a:pPr algn="l"/>
          <a:r>
            <a:rPr lang="en-GB" sz="1400" dirty="0">
              <a:latin typeface="+mn-lt"/>
              <a:cs typeface="Arial" panose="020B0604020202020204" pitchFamily="34" charset="0"/>
            </a:rPr>
            <a:t>Offering advice and support to key professionals such as social workers, designated teachers, designated safeguarding leads (DSL) and school leaders to help children make progress, including through increasing their confidence in using evidence-based interventions.</a:t>
          </a:r>
        </a:p>
      </dgm:t>
    </dgm:pt>
    <dgm:pt modelId="{4F64A1CB-BD51-48A3-B85F-D4CE8A2FA190}" type="parTrans" cxnId="{ACED57A7-5555-46D6-9F24-985636C4D335}">
      <dgm:prSet/>
      <dgm:spPr/>
      <dgm:t>
        <a:bodyPr/>
        <a:lstStyle/>
        <a:p>
          <a:endParaRPr lang="en-GB"/>
        </a:p>
      </dgm:t>
    </dgm:pt>
    <dgm:pt modelId="{49E38F96-7528-4DE1-B007-3D1175619EDE}" type="sibTrans" cxnId="{ACED57A7-5555-46D6-9F24-985636C4D335}">
      <dgm:prSet/>
      <dgm:spPr/>
      <dgm:t>
        <a:bodyPr/>
        <a:lstStyle/>
        <a:p>
          <a:endParaRPr lang="en-GB"/>
        </a:p>
      </dgm:t>
    </dgm:pt>
    <dgm:pt modelId="{5E6CECE6-2211-4468-BB30-ACB77E8414F3}" type="pres">
      <dgm:prSet presAssocID="{6A575592-B6DC-4FD7-BA49-80B55DF4FEAF}" presName="linearFlow" presStyleCnt="0">
        <dgm:presLayoutVars>
          <dgm:dir/>
          <dgm:resizeHandles val="exact"/>
        </dgm:presLayoutVars>
      </dgm:prSet>
      <dgm:spPr/>
    </dgm:pt>
    <dgm:pt modelId="{A7832366-E7CA-4310-AC83-0F4AFFD692A1}" type="pres">
      <dgm:prSet presAssocID="{D034867A-6974-40DD-94BE-BBE1DD5E379E}" presName="composite" presStyleCnt="0"/>
      <dgm:spPr/>
    </dgm:pt>
    <dgm:pt modelId="{95EF422C-82C9-4D0A-9FF1-A7FC34FB5ED2}" type="pres">
      <dgm:prSet presAssocID="{D034867A-6974-40DD-94BE-BBE1DD5E379E}" presName="imgShp" presStyleLbl="fgImgPlace1" presStyleIdx="0" presStyleCnt="3" custLinFactNeighborX="-45599" custLinFactNeighborY="-122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oardroom with solid fill"/>
        </a:ext>
      </dgm:extLst>
    </dgm:pt>
    <dgm:pt modelId="{3CB5F26A-BE26-4124-937D-862338234B7C}" type="pres">
      <dgm:prSet presAssocID="{D034867A-6974-40DD-94BE-BBE1DD5E379E}" presName="txShp" presStyleLbl="node1" presStyleIdx="0" presStyleCnt="3">
        <dgm:presLayoutVars>
          <dgm:bulletEnabled val="1"/>
        </dgm:presLayoutVars>
      </dgm:prSet>
      <dgm:spPr/>
    </dgm:pt>
    <dgm:pt modelId="{502D1802-B6AD-489A-B066-47F3A47958B6}" type="pres">
      <dgm:prSet presAssocID="{0EC38B30-4706-46D7-B68D-DF890006EB20}" presName="spacing" presStyleCnt="0"/>
      <dgm:spPr/>
    </dgm:pt>
    <dgm:pt modelId="{00BC83BE-5E23-47FC-960E-CCD88EADC5FD}" type="pres">
      <dgm:prSet presAssocID="{7A235FC8-6FA7-41A6-9E07-5F0A3F733E52}" presName="composite" presStyleCnt="0"/>
      <dgm:spPr/>
    </dgm:pt>
    <dgm:pt modelId="{B7F40AA7-38FF-4FF3-90A6-24050D451903}" type="pres">
      <dgm:prSet presAssocID="{7A235FC8-6FA7-41A6-9E07-5F0A3F733E52}" presName="imgShp" presStyleLbl="fgImgPlace1" presStyleIdx="1" presStyleCnt="3" custLinFactNeighborX="-45599" custLinFactNeighborY="-241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torytelling with solid fill"/>
        </a:ext>
      </dgm:extLst>
    </dgm:pt>
    <dgm:pt modelId="{D9CE5EB7-D3C4-48C8-AF6E-773B8561579C}" type="pres">
      <dgm:prSet presAssocID="{7A235FC8-6FA7-41A6-9E07-5F0A3F733E52}" presName="txShp" presStyleLbl="node1" presStyleIdx="1" presStyleCnt="3">
        <dgm:presLayoutVars>
          <dgm:bulletEnabled val="1"/>
        </dgm:presLayoutVars>
      </dgm:prSet>
      <dgm:spPr/>
    </dgm:pt>
    <dgm:pt modelId="{2D339E7C-CC36-4FDE-B16A-592D63E38FFE}" type="pres">
      <dgm:prSet presAssocID="{64D5A615-F27E-473F-8230-745098BC48C7}" presName="spacing" presStyleCnt="0"/>
      <dgm:spPr/>
    </dgm:pt>
    <dgm:pt modelId="{B1A94F4F-4A7C-4955-A9CA-4D17C1C56B75}" type="pres">
      <dgm:prSet presAssocID="{E104D400-CB8B-4460-87D2-9D68A31F7103}" presName="composite" presStyleCnt="0"/>
      <dgm:spPr/>
    </dgm:pt>
    <dgm:pt modelId="{DA9851E3-1550-4835-8B31-E791D64CB5BD}" type="pres">
      <dgm:prSet presAssocID="{E104D400-CB8B-4460-87D2-9D68A31F7103}" presName="imgShp" presStyleLbl="fgImgPlace1" presStyleIdx="2" presStyleCnt="3" custLinFactNeighborX="-45599" custLinFactNeighborY="604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pen hand with solid fill"/>
        </a:ext>
      </dgm:extLst>
    </dgm:pt>
    <dgm:pt modelId="{E2974145-81E0-4533-A89B-00C380723916}" type="pres">
      <dgm:prSet presAssocID="{E104D400-CB8B-4460-87D2-9D68A31F7103}" presName="txShp" presStyleLbl="node1" presStyleIdx="2" presStyleCnt="3" custScaleY="150819">
        <dgm:presLayoutVars>
          <dgm:bulletEnabled val="1"/>
        </dgm:presLayoutVars>
      </dgm:prSet>
      <dgm:spPr/>
    </dgm:pt>
  </dgm:ptLst>
  <dgm:cxnLst>
    <dgm:cxn modelId="{F3AA5F33-67D5-4A2B-8F08-D9E20F3966DC}" srcId="{6A575592-B6DC-4FD7-BA49-80B55DF4FEAF}" destId="{D034867A-6974-40DD-94BE-BBE1DD5E379E}" srcOrd="0" destOrd="0" parTransId="{81CCDC96-3B8D-4044-B15B-9E5F8ABF0B06}" sibTransId="{0EC38B30-4706-46D7-B68D-DF890006EB20}"/>
    <dgm:cxn modelId="{0C36B43E-8A39-4E6F-8CB2-F44F31BC17AE}" srcId="{6A575592-B6DC-4FD7-BA49-80B55DF4FEAF}" destId="{7A235FC8-6FA7-41A6-9E07-5F0A3F733E52}" srcOrd="1" destOrd="0" parTransId="{096E3B2E-E128-415B-8AAA-101514514927}" sibTransId="{64D5A615-F27E-473F-8230-745098BC48C7}"/>
    <dgm:cxn modelId="{1E9DDE64-ED49-4DD3-A529-9305F8D4AC41}" type="presOf" srcId="{7A235FC8-6FA7-41A6-9E07-5F0A3F733E52}" destId="{D9CE5EB7-D3C4-48C8-AF6E-773B8561579C}" srcOrd="0" destOrd="0" presId="urn:microsoft.com/office/officeart/2005/8/layout/vList3"/>
    <dgm:cxn modelId="{2E5055A4-00FA-457A-9EC4-B13D10AB09AE}" type="presOf" srcId="{D034867A-6974-40DD-94BE-BBE1DD5E379E}" destId="{3CB5F26A-BE26-4124-937D-862338234B7C}" srcOrd="0" destOrd="0" presId="urn:microsoft.com/office/officeart/2005/8/layout/vList3"/>
    <dgm:cxn modelId="{ACED57A7-5555-46D6-9F24-985636C4D335}" srcId="{6A575592-B6DC-4FD7-BA49-80B55DF4FEAF}" destId="{E104D400-CB8B-4460-87D2-9D68A31F7103}" srcOrd="2" destOrd="0" parTransId="{4F64A1CB-BD51-48A3-B85F-D4CE8A2FA190}" sibTransId="{49E38F96-7528-4DE1-B007-3D1175619EDE}"/>
    <dgm:cxn modelId="{FCB702F4-7668-4B20-AA0E-06E726D80D5D}" type="presOf" srcId="{6A575592-B6DC-4FD7-BA49-80B55DF4FEAF}" destId="{5E6CECE6-2211-4468-BB30-ACB77E8414F3}" srcOrd="0" destOrd="0" presId="urn:microsoft.com/office/officeart/2005/8/layout/vList3"/>
    <dgm:cxn modelId="{081FC7F6-7DD4-46FF-B353-E84CE57A2DE6}" type="presOf" srcId="{E104D400-CB8B-4460-87D2-9D68A31F7103}" destId="{E2974145-81E0-4533-A89B-00C380723916}" srcOrd="0" destOrd="0" presId="urn:microsoft.com/office/officeart/2005/8/layout/vList3"/>
    <dgm:cxn modelId="{99637B14-0485-41B8-B721-A75F7968A2C3}" type="presParOf" srcId="{5E6CECE6-2211-4468-BB30-ACB77E8414F3}" destId="{A7832366-E7CA-4310-AC83-0F4AFFD692A1}" srcOrd="0" destOrd="0" presId="urn:microsoft.com/office/officeart/2005/8/layout/vList3"/>
    <dgm:cxn modelId="{4ED705A0-188E-4846-AC63-43EEAC302F10}" type="presParOf" srcId="{A7832366-E7CA-4310-AC83-0F4AFFD692A1}" destId="{95EF422C-82C9-4D0A-9FF1-A7FC34FB5ED2}" srcOrd="0" destOrd="0" presId="urn:microsoft.com/office/officeart/2005/8/layout/vList3"/>
    <dgm:cxn modelId="{74C51CB9-EF67-40EA-9CFC-2544C7C0C610}" type="presParOf" srcId="{A7832366-E7CA-4310-AC83-0F4AFFD692A1}" destId="{3CB5F26A-BE26-4124-937D-862338234B7C}" srcOrd="1" destOrd="0" presId="urn:microsoft.com/office/officeart/2005/8/layout/vList3"/>
    <dgm:cxn modelId="{5C8FD3BE-3BE8-4F1F-B920-1D59DF1B999C}" type="presParOf" srcId="{5E6CECE6-2211-4468-BB30-ACB77E8414F3}" destId="{502D1802-B6AD-489A-B066-47F3A47958B6}" srcOrd="1" destOrd="0" presId="urn:microsoft.com/office/officeart/2005/8/layout/vList3"/>
    <dgm:cxn modelId="{A10D031A-FAA1-4D91-A7FD-E5D7554E632B}" type="presParOf" srcId="{5E6CECE6-2211-4468-BB30-ACB77E8414F3}" destId="{00BC83BE-5E23-47FC-960E-CCD88EADC5FD}" srcOrd="2" destOrd="0" presId="urn:microsoft.com/office/officeart/2005/8/layout/vList3"/>
    <dgm:cxn modelId="{604518EE-DEAF-44E8-AE2B-9A92FD53EA53}" type="presParOf" srcId="{00BC83BE-5E23-47FC-960E-CCD88EADC5FD}" destId="{B7F40AA7-38FF-4FF3-90A6-24050D451903}" srcOrd="0" destOrd="0" presId="urn:microsoft.com/office/officeart/2005/8/layout/vList3"/>
    <dgm:cxn modelId="{7FEDA9DE-9337-456F-8E74-B8B36BCF1049}" type="presParOf" srcId="{00BC83BE-5E23-47FC-960E-CCD88EADC5FD}" destId="{D9CE5EB7-D3C4-48C8-AF6E-773B8561579C}" srcOrd="1" destOrd="0" presId="urn:microsoft.com/office/officeart/2005/8/layout/vList3"/>
    <dgm:cxn modelId="{B0C3A6AA-CCE2-4778-917D-860ABE9789FA}" type="presParOf" srcId="{5E6CECE6-2211-4468-BB30-ACB77E8414F3}" destId="{2D339E7C-CC36-4FDE-B16A-592D63E38FFE}" srcOrd="3" destOrd="0" presId="urn:microsoft.com/office/officeart/2005/8/layout/vList3"/>
    <dgm:cxn modelId="{643047E9-F094-40A4-8C9D-43D70D866E29}" type="presParOf" srcId="{5E6CECE6-2211-4468-BB30-ACB77E8414F3}" destId="{B1A94F4F-4A7C-4955-A9CA-4D17C1C56B75}" srcOrd="4" destOrd="0" presId="urn:microsoft.com/office/officeart/2005/8/layout/vList3"/>
    <dgm:cxn modelId="{4AC964A2-5961-43C3-AFAC-B7E2B8A48C03}" type="presParOf" srcId="{B1A94F4F-4A7C-4955-A9CA-4D17C1C56B75}" destId="{DA9851E3-1550-4835-8B31-E791D64CB5BD}" srcOrd="0" destOrd="0" presId="urn:microsoft.com/office/officeart/2005/8/layout/vList3"/>
    <dgm:cxn modelId="{EADDF969-C4DE-4E9C-8E25-E61AB1B0AD6B}" type="presParOf" srcId="{B1A94F4F-4A7C-4955-A9CA-4D17C1C56B75}" destId="{E2974145-81E0-4533-A89B-00C380723916}"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279BB-B507-49C4-A34E-8DBF5F34C937}">
      <dsp:nvSpPr>
        <dsp:cNvPr id="0" name=""/>
        <dsp:cNvSpPr/>
      </dsp:nvSpPr>
      <dsp:spPr>
        <a:xfrm>
          <a:off x="0" y="970705"/>
          <a:ext cx="11356706" cy="15773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75C28F-6039-425F-8664-95745BC1BBD5}">
      <dsp:nvSpPr>
        <dsp:cNvPr id="0" name=""/>
        <dsp:cNvSpPr/>
      </dsp:nvSpPr>
      <dsp:spPr>
        <a:xfrm>
          <a:off x="477145" y="1209293"/>
          <a:ext cx="867537" cy="8675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2C83F2-3AED-40BB-9920-8E1CF96FBF7E}">
      <dsp:nvSpPr>
        <dsp:cNvPr id="0" name=""/>
        <dsp:cNvSpPr/>
      </dsp:nvSpPr>
      <dsp:spPr>
        <a:xfrm>
          <a:off x="1729530" y="929899"/>
          <a:ext cx="9534878" cy="1577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935" tIns="166935" rIns="166935" bIns="166935" numCol="1" spcCol="1270" anchor="ctr" anchorCtr="0">
          <a:noAutofit/>
        </a:bodyPr>
        <a:lstStyle/>
        <a:p>
          <a:pPr marL="0" lvl="0" indent="0" algn="l" defTabSz="1111250">
            <a:lnSpc>
              <a:spcPct val="100000"/>
            </a:lnSpc>
            <a:spcBef>
              <a:spcPct val="0"/>
            </a:spcBef>
            <a:spcAft>
              <a:spcPct val="35000"/>
            </a:spcAft>
            <a:buNone/>
          </a:pPr>
          <a:r>
            <a:rPr lang="en-US" sz="2500" kern="1200" dirty="0">
              <a:latin typeface="Raleway Medium" pitchFamily="2" charset="0"/>
            </a:rPr>
            <a:t>All 19 SE L.A.’s agree to work together in developing support to Kinship arrangements that have coherence, consistency and commitment to mitigate a ‘postcode lottery’ in approach</a:t>
          </a:r>
        </a:p>
      </dsp:txBody>
      <dsp:txXfrm>
        <a:off x="1729530" y="929899"/>
        <a:ext cx="9534878" cy="1577340"/>
      </dsp:txXfrm>
    </dsp:sp>
    <dsp:sp modelId="{2D126BF5-1AAF-4D71-BBE1-D1C0FF364450}">
      <dsp:nvSpPr>
        <dsp:cNvPr id="0" name=""/>
        <dsp:cNvSpPr/>
      </dsp:nvSpPr>
      <dsp:spPr>
        <a:xfrm>
          <a:off x="0" y="2609262"/>
          <a:ext cx="11356706" cy="15773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5DB079-2B7A-4112-B8F8-3634D195710E}">
      <dsp:nvSpPr>
        <dsp:cNvPr id="0" name=""/>
        <dsp:cNvSpPr/>
      </dsp:nvSpPr>
      <dsp:spPr>
        <a:xfrm>
          <a:off x="477145" y="2951531"/>
          <a:ext cx="867537" cy="8675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580160-2006-4E99-B10E-A231445A3727}">
      <dsp:nvSpPr>
        <dsp:cNvPr id="0" name=""/>
        <dsp:cNvSpPr/>
      </dsp:nvSpPr>
      <dsp:spPr>
        <a:xfrm>
          <a:off x="1727623" y="2571547"/>
          <a:ext cx="9534878" cy="1577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935" tIns="166935" rIns="166935" bIns="166935" numCol="1" spcCol="1270" anchor="ctr" anchorCtr="0">
          <a:noAutofit/>
        </a:bodyPr>
        <a:lstStyle/>
        <a:p>
          <a:pPr marL="0" lvl="0" indent="0" algn="l" defTabSz="1111250">
            <a:lnSpc>
              <a:spcPct val="100000"/>
            </a:lnSpc>
            <a:spcBef>
              <a:spcPct val="0"/>
            </a:spcBef>
            <a:spcAft>
              <a:spcPct val="35000"/>
            </a:spcAft>
            <a:buNone/>
          </a:pPr>
          <a:r>
            <a:rPr lang="en-US" sz="2500" kern="1200" dirty="0">
              <a:latin typeface="Raleway Medium" pitchFamily="2" charset="0"/>
            </a:rPr>
            <a:t>We have the mandate to understand where the strengths lie, identify the gaps and propose opportunities</a:t>
          </a:r>
        </a:p>
      </dsp:txBody>
      <dsp:txXfrm>
        <a:off x="1727623" y="2571547"/>
        <a:ext cx="9534878" cy="15773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279BB-B507-49C4-A34E-8DBF5F34C937}">
      <dsp:nvSpPr>
        <dsp:cNvPr id="0" name=""/>
        <dsp:cNvSpPr/>
      </dsp:nvSpPr>
      <dsp:spPr>
        <a:xfrm>
          <a:off x="0" y="0"/>
          <a:ext cx="6492240" cy="9902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75C28F-6039-425F-8664-95745BC1BBD5}">
      <dsp:nvSpPr>
        <dsp:cNvPr id="0" name=""/>
        <dsp:cNvSpPr/>
      </dsp:nvSpPr>
      <dsp:spPr>
        <a:xfrm>
          <a:off x="0" y="2649575"/>
          <a:ext cx="331697" cy="331697"/>
        </a:xfrm>
        <a:prstGeom prst="rect">
          <a:avLst/>
        </a:prstGeom>
        <a:solidFill>
          <a:schemeClr val="accent2">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2C83F2-3AED-40BB-9920-8E1CF96FBF7E}">
      <dsp:nvSpPr>
        <dsp:cNvPr id="0" name=""/>
        <dsp:cNvSpPr/>
      </dsp:nvSpPr>
      <dsp:spPr>
        <a:xfrm>
          <a:off x="696564" y="195374"/>
          <a:ext cx="5795675" cy="603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27" tIns="63827" rIns="63827" bIns="63827"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696564" y="195374"/>
        <a:ext cx="5795675" cy="603085"/>
      </dsp:txXfrm>
    </dsp:sp>
    <dsp:sp modelId="{2D126BF5-1AAF-4D71-BBE1-D1C0FF364450}">
      <dsp:nvSpPr>
        <dsp:cNvPr id="0" name=""/>
        <dsp:cNvSpPr/>
      </dsp:nvSpPr>
      <dsp:spPr>
        <a:xfrm>
          <a:off x="0" y="1123037"/>
          <a:ext cx="6492240" cy="23771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5DB079-2B7A-4112-B8F8-3634D195710E}">
      <dsp:nvSpPr>
        <dsp:cNvPr id="0" name=""/>
        <dsp:cNvSpPr/>
      </dsp:nvSpPr>
      <dsp:spPr>
        <a:xfrm>
          <a:off x="0" y="3196279"/>
          <a:ext cx="197313" cy="319175"/>
        </a:xfrm>
        <a:prstGeom prst="rect">
          <a:avLst/>
        </a:prstGeom>
        <a:no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580160-2006-4E99-B10E-A231445A3727}">
      <dsp:nvSpPr>
        <dsp:cNvPr id="0" name=""/>
        <dsp:cNvSpPr/>
      </dsp:nvSpPr>
      <dsp:spPr>
        <a:xfrm>
          <a:off x="696564" y="2029861"/>
          <a:ext cx="5795675" cy="603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27" tIns="63827" rIns="63827" bIns="63827"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696564" y="2029861"/>
        <a:ext cx="5795675" cy="603085"/>
      </dsp:txXfrm>
    </dsp:sp>
    <dsp:sp modelId="{C5119425-5EAF-48BE-A306-6A13A1200C2D}">
      <dsp:nvSpPr>
        <dsp:cNvPr id="0" name=""/>
        <dsp:cNvSpPr/>
      </dsp:nvSpPr>
      <dsp:spPr>
        <a:xfrm>
          <a:off x="0" y="3670755"/>
          <a:ext cx="6492240" cy="21672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DFA4FE-0634-4AC7-9D0B-627712029189}">
      <dsp:nvSpPr>
        <dsp:cNvPr id="0" name=""/>
        <dsp:cNvSpPr/>
      </dsp:nvSpPr>
      <dsp:spPr>
        <a:xfrm>
          <a:off x="0" y="2055930"/>
          <a:ext cx="331697" cy="262395"/>
        </a:xfrm>
        <a:prstGeom prst="rect">
          <a:avLst/>
        </a:prstGeom>
        <a:solidFill>
          <a:schemeClr val="bg2"/>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48DB47-3EDC-432E-B0AF-F536A4D6A045}">
      <dsp:nvSpPr>
        <dsp:cNvPr id="0" name=""/>
        <dsp:cNvSpPr/>
      </dsp:nvSpPr>
      <dsp:spPr>
        <a:xfrm>
          <a:off x="696564" y="4469590"/>
          <a:ext cx="5795675" cy="603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27" tIns="63827" rIns="63827" bIns="63827"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696564" y="4469590"/>
        <a:ext cx="5795675" cy="6030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82AD2-C031-46A6-9CAF-6F7EDB21ECB5}">
      <dsp:nvSpPr>
        <dsp:cNvPr id="0" name=""/>
        <dsp:cNvSpPr/>
      </dsp:nvSpPr>
      <dsp:spPr>
        <a:xfrm>
          <a:off x="1009106" y="496"/>
          <a:ext cx="4244363" cy="88798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GB" sz="2600" kern="1200" dirty="0"/>
            <a:t>Additional activities for the extension to kinship care </a:t>
          </a:r>
        </a:p>
      </dsp:txBody>
      <dsp:txXfrm>
        <a:off x="1035114" y="26504"/>
        <a:ext cx="4192347" cy="835968"/>
      </dsp:txXfrm>
    </dsp:sp>
    <dsp:sp modelId="{EF1DB99A-3D35-422A-8837-3430007F97FC}">
      <dsp:nvSpPr>
        <dsp:cNvPr id="0" name=""/>
        <dsp:cNvSpPr/>
      </dsp:nvSpPr>
      <dsp:spPr>
        <a:xfrm>
          <a:off x="1009106" y="1048317"/>
          <a:ext cx="887984" cy="887984"/>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051037-B306-4BE5-ADC0-60BDCF666DE1}">
      <dsp:nvSpPr>
        <dsp:cNvPr id="0" name=""/>
        <dsp:cNvSpPr/>
      </dsp:nvSpPr>
      <dsp:spPr>
        <a:xfrm>
          <a:off x="1950369" y="1048317"/>
          <a:ext cx="3303099" cy="887984"/>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mn-lt"/>
              <a:cs typeface="Arial" panose="020B0604020202020204" pitchFamily="34" charset="0"/>
            </a:rPr>
            <a:t>Raising awareness of the needs and disadvantage of children in different types of kinship care arrangements </a:t>
          </a:r>
        </a:p>
      </dsp:txBody>
      <dsp:txXfrm>
        <a:off x="1993725" y="1091673"/>
        <a:ext cx="3216387" cy="801272"/>
      </dsp:txXfrm>
    </dsp:sp>
    <dsp:sp modelId="{DEF988AF-055D-4F3D-8877-D22E38BCA8A8}">
      <dsp:nvSpPr>
        <dsp:cNvPr id="0" name=""/>
        <dsp:cNvSpPr/>
      </dsp:nvSpPr>
      <dsp:spPr>
        <a:xfrm>
          <a:off x="1009106" y="2042860"/>
          <a:ext cx="887984" cy="887984"/>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F0D279-623A-41E9-B593-A16A28CD311A}">
      <dsp:nvSpPr>
        <dsp:cNvPr id="0" name=""/>
        <dsp:cNvSpPr/>
      </dsp:nvSpPr>
      <dsp:spPr>
        <a:xfrm>
          <a:off x="1950369" y="2042860"/>
          <a:ext cx="3303099" cy="887984"/>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mn-lt"/>
              <a:cs typeface="Arial" panose="020B0604020202020204" pitchFamily="34" charset="0"/>
            </a:rPr>
            <a:t>Promoting practice that supports attendance and engagement of kinship children in education </a:t>
          </a:r>
        </a:p>
      </dsp:txBody>
      <dsp:txXfrm>
        <a:off x="1993725" y="2086216"/>
        <a:ext cx="3216387" cy="801272"/>
      </dsp:txXfrm>
    </dsp:sp>
    <dsp:sp modelId="{2417C32B-0447-41E3-91B7-7B79BC494DFF}">
      <dsp:nvSpPr>
        <dsp:cNvPr id="0" name=""/>
        <dsp:cNvSpPr/>
      </dsp:nvSpPr>
      <dsp:spPr>
        <a:xfrm>
          <a:off x="1009106" y="3037402"/>
          <a:ext cx="887984" cy="887984"/>
        </a:xfrm>
        <a:prstGeom prst="roundRect">
          <a:avLst>
            <a:gd name="adj" fmla="val 1667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CACC41-FBA5-453F-B59E-20C9CBC1557C}">
      <dsp:nvSpPr>
        <dsp:cNvPr id="0" name=""/>
        <dsp:cNvSpPr/>
      </dsp:nvSpPr>
      <dsp:spPr>
        <a:xfrm>
          <a:off x="1950369" y="3109373"/>
          <a:ext cx="3303099" cy="744042"/>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mn-lt"/>
              <a:cs typeface="Arial" panose="020B0604020202020204" pitchFamily="34" charset="0"/>
            </a:rPr>
            <a:t>Promoting practice that improves the educational attainment of children in kinship care</a:t>
          </a:r>
        </a:p>
      </dsp:txBody>
      <dsp:txXfrm>
        <a:off x="1986697" y="3145701"/>
        <a:ext cx="3230443" cy="671386"/>
      </dsp:txXfrm>
    </dsp:sp>
    <dsp:sp modelId="{C4666B21-FB35-41E3-B1B4-83B1A68E6C85}">
      <dsp:nvSpPr>
        <dsp:cNvPr id="0" name=""/>
        <dsp:cNvSpPr/>
      </dsp:nvSpPr>
      <dsp:spPr>
        <a:xfrm>
          <a:off x="1009106" y="4156196"/>
          <a:ext cx="887984" cy="887984"/>
        </a:xfrm>
        <a:prstGeom prst="roundRect">
          <a:avLst>
            <a:gd name="adj" fmla="val 1667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0B1D96-54FC-4D87-856F-18006FB6B6A5}">
      <dsp:nvSpPr>
        <dsp:cNvPr id="0" name=""/>
        <dsp:cNvSpPr/>
      </dsp:nvSpPr>
      <dsp:spPr>
        <a:xfrm>
          <a:off x="1950369" y="3959973"/>
          <a:ext cx="3303099" cy="1280429"/>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mn-lt"/>
              <a:cs typeface="Arial" panose="020B0604020202020204" pitchFamily="34" charset="0"/>
            </a:rPr>
            <a:t>Expand the provision of advice and information, on request, to all kinship carers with special guardianship orders and child arrangement orders, regardless of whether their child was previously looked after by the local authority.</a:t>
          </a:r>
        </a:p>
      </dsp:txBody>
      <dsp:txXfrm>
        <a:off x="2012886" y="4022490"/>
        <a:ext cx="3178065" cy="11553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5F26A-BE26-4124-937D-862338234B7C}">
      <dsp:nvSpPr>
        <dsp:cNvPr id="0" name=""/>
        <dsp:cNvSpPr/>
      </dsp:nvSpPr>
      <dsp:spPr>
        <a:xfrm rot="10800000">
          <a:off x="1261233" y="804"/>
          <a:ext cx="3888858" cy="1126835"/>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903" tIns="53340" rIns="99568" bIns="53340" numCol="1" spcCol="1270" anchor="ctr" anchorCtr="0">
          <a:noAutofit/>
        </a:bodyPr>
        <a:lstStyle/>
        <a:p>
          <a:pPr marL="0" lvl="0" indent="0" algn="l" defTabSz="622300">
            <a:lnSpc>
              <a:spcPct val="90000"/>
            </a:lnSpc>
            <a:spcBef>
              <a:spcPct val="0"/>
            </a:spcBef>
            <a:spcAft>
              <a:spcPct val="35000"/>
            </a:spcAft>
            <a:buNone/>
          </a:pPr>
          <a:r>
            <a:rPr lang="en-GB" sz="1400" kern="1200" dirty="0">
              <a:latin typeface="+mn-lt"/>
              <a:cs typeface="Arial" panose="020B0604020202020204" pitchFamily="34" charset="0"/>
            </a:rPr>
            <a:t>Enhancing partnerships between education settings and the local authority so agencies can work together in a child focused manner</a:t>
          </a:r>
        </a:p>
      </dsp:txBody>
      <dsp:txXfrm rot="10800000">
        <a:off x="1542942" y="804"/>
        <a:ext cx="3607149" cy="1126835"/>
      </dsp:txXfrm>
    </dsp:sp>
    <dsp:sp modelId="{95EF422C-82C9-4D0A-9FF1-A7FC34FB5ED2}">
      <dsp:nvSpPr>
        <dsp:cNvPr id="0" name=""/>
        <dsp:cNvSpPr/>
      </dsp:nvSpPr>
      <dsp:spPr>
        <a:xfrm>
          <a:off x="183989" y="0"/>
          <a:ext cx="1126835" cy="112683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CE5EB7-D3C4-48C8-AF6E-773B8561579C}">
      <dsp:nvSpPr>
        <dsp:cNvPr id="0" name=""/>
        <dsp:cNvSpPr/>
      </dsp:nvSpPr>
      <dsp:spPr>
        <a:xfrm rot="10800000">
          <a:off x="1261233" y="1464008"/>
          <a:ext cx="3888858" cy="1126835"/>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903" tIns="53340" rIns="99568" bIns="53340" numCol="1" spcCol="1270" anchor="ctr" anchorCtr="0">
          <a:noAutofit/>
        </a:bodyPr>
        <a:lstStyle/>
        <a:p>
          <a:pPr marL="0" lvl="0" indent="0" algn="l" defTabSz="622300">
            <a:lnSpc>
              <a:spcPct val="90000"/>
            </a:lnSpc>
            <a:spcBef>
              <a:spcPct val="0"/>
            </a:spcBef>
            <a:spcAft>
              <a:spcPct val="35000"/>
            </a:spcAft>
            <a:buNone/>
          </a:pPr>
          <a:r>
            <a:rPr lang="en-GB" sz="1400" kern="1200" dirty="0">
              <a:latin typeface="+mn-lt"/>
              <a:cs typeface="Arial" panose="020B0604020202020204" pitchFamily="34" charset="0"/>
            </a:rPr>
            <a:t>Identifying the needs of the cohort and addressing barriers to poor educational outcomes to ensure pupils make educational progress</a:t>
          </a:r>
        </a:p>
      </dsp:txBody>
      <dsp:txXfrm rot="10800000">
        <a:off x="1542942" y="1464008"/>
        <a:ext cx="3607149" cy="1126835"/>
      </dsp:txXfrm>
    </dsp:sp>
    <dsp:sp modelId="{B7F40AA7-38FF-4FF3-90A6-24050D451903}">
      <dsp:nvSpPr>
        <dsp:cNvPr id="0" name=""/>
        <dsp:cNvSpPr/>
      </dsp:nvSpPr>
      <dsp:spPr>
        <a:xfrm>
          <a:off x="183989" y="1436773"/>
          <a:ext cx="1126835" cy="1126835"/>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974145-81E0-4533-A89B-00C380723916}">
      <dsp:nvSpPr>
        <dsp:cNvPr id="0" name=""/>
        <dsp:cNvSpPr/>
      </dsp:nvSpPr>
      <dsp:spPr>
        <a:xfrm rot="10800000">
          <a:off x="1261233" y="2927213"/>
          <a:ext cx="3888858" cy="1699482"/>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903" tIns="53340" rIns="99568" bIns="53340" numCol="1" spcCol="1270" anchor="ctr" anchorCtr="0">
          <a:noAutofit/>
        </a:bodyPr>
        <a:lstStyle/>
        <a:p>
          <a:pPr marL="0" lvl="0" indent="0" algn="l" defTabSz="622300">
            <a:lnSpc>
              <a:spcPct val="90000"/>
            </a:lnSpc>
            <a:spcBef>
              <a:spcPct val="0"/>
            </a:spcBef>
            <a:spcAft>
              <a:spcPct val="35000"/>
            </a:spcAft>
            <a:buNone/>
          </a:pPr>
          <a:r>
            <a:rPr lang="en-GB" sz="1400" kern="1200" dirty="0">
              <a:latin typeface="+mn-lt"/>
              <a:cs typeface="Arial" panose="020B0604020202020204" pitchFamily="34" charset="0"/>
            </a:rPr>
            <a:t>Offering advice and support to key professionals such as social workers, designated teachers, designated safeguarding leads (DSL) and school leaders to help children make progress, including through increasing their confidence in using evidence-based interventions.</a:t>
          </a:r>
        </a:p>
      </dsp:txBody>
      <dsp:txXfrm rot="10800000">
        <a:off x="1686103" y="2927213"/>
        <a:ext cx="3463988" cy="1699482"/>
      </dsp:txXfrm>
    </dsp:sp>
    <dsp:sp modelId="{DA9851E3-1550-4835-8B31-E791D64CB5BD}">
      <dsp:nvSpPr>
        <dsp:cNvPr id="0" name=""/>
        <dsp:cNvSpPr/>
      </dsp:nvSpPr>
      <dsp:spPr>
        <a:xfrm>
          <a:off x="183989" y="3281620"/>
          <a:ext cx="1126835" cy="1126835"/>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29C972-2292-45F1-87D0-3C0143BA2476}" type="datetimeFigureOut">
              <a:rPr lang="en-GB" smtClean="0"/>
              <a:t>08/07/2024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48D896-FDE4-46DF-91B9-49123E97C5AE}" type="slidenum">
              <a:rPr lang="en-GB" smtClean="0"/>
              <a:t>‹#›</a:t>
            </a:fld>
            <a:endParaRPr lang="en-GB"/>
          </a:p>
        </p:txBody>
      </p:sp>
    </p:spTree>
    <p:extLst>
      <p:ext uri="{BB962C8B-B14F-4D97-AF65-F5344CB8AC3E}">
        <p14:creationId xmlns:p14="http://schemas.microsoft.com/office/powerpoint/2010/main" val="2787925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ov.uk/guidance/adoption-support-fund-asf#maximum-funding-allocations-for-each-child"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gov.uk/government/publications/adoption-statutory-guidance-2013"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frg.org.uk/need-help-or-advice/family-and-friends-carers/the-adoption-support-fund-and-special-guardians" TargetMode="External"/><Relationship Id="rId4" Type="http://schemas.openxmlformats.org/officeDocument/2006/relationships/hyperlink" Target="https://www.gov.uk/government/publications/special-guardianship-guidance"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ur01.safelinks.protection.outlook.com/?url=http%3A%2F%2Fwww.first4adoption.org.uk%2F&amp;data=05%7C01%7CSally.Hoyle%40mottmac.com%7C85cf3ace3aa34e4d403d08dbeb7438ed%7Ca2bed0c459574f73b0c2a811407590fb%7C0%7C0%7C638362656663115434%7CUnknown%7CTWFpbGZsb3d8eyJWIjoiMC4wLjAwMDAiLCJQIjoiV2luMzIiLCJBTiI6Ik1haWwiLCJXVCI6Mn0%3D%7C3000%7C%7C%7C&amp;sdata=52kWhmvP3d4%2BPA8mAIBAv1CDU3JJaxTAk%2FD0T1nZCGg%3D&amp;reserved=0"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ur01.safelinks.protection.outlook.com/?url=https%3A%2F%2Ffrg.org.uk%2Fget-help-and-advice%2Fwho%2Fkinship-carers%2F%23special-guardianship-and-the-adoption-support-fund%3A-therapeutic-support-services&amp;data=05%7C01%7CSally.Hoyle%40mottmac.com%7C85cf3ace3aa34e4d403d08dbeb7438ed%7Ca2bed0c459574f73b0c2a811407590fb%7C0%7C0%7C638362656663115434%7CUnknown%7CTWFpbGZsb3d8eyJWIjoiMC4wLjAwMDAiLCJQIjoiV2luMzIiLCJBTiI6Ik1haWwiLCJXVCI6Mn0%3D%7C3000%7C%7C%7C&amp;sdata=h%2B7fLa9BTM1kFmVE%2Fsjm09j3d5OEoM8ET5X7OGw7g%2FM%3D&amp;reserved=0"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1A8E8E95-30ED-469C-AF93-970657DD4B31}" type="slidenum">
              <a:rPr lang="en-GB" smtClean="0"/>
              <a:t>7</a:t>
            </a:fld>
            <a:endParaRPr lang="en-GB"/>
          </a:p>
        </p:txBody>
      </p:sp>
    </p:spTree>
    <p:extLst>
      <p:ext uri="{BB962C8B-B14F-4D97-AF65-F5344CB8AC3E}">
        <p14:creationId xmlns:p14="http://schemas.microsoft.com/office/powerpoint/2010/main" val="939793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1A8E8E95-30ED-469C-AF93-970657DD4B31}" type="slidenum">
              <a:rPr lang="en-GB" smtClean="0"/>
              <a:t>17</a:t>
            </a:fld>
            <a:endParaRPr lang="en-GB"/>
          </a:p>
        </p:txBody>
      </p:sp>
    </p:spTree>
    <p:extLst>
      <p:ext uri="{BB962C8B-B14F-4D97-AF65-F5344CB8AC3E}">
        <p14:creationId xmlns:p14="http://schemas.microsoft.com/office/powerpoint/2010/main" val="4162887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F25D88BE-BDF9-4179-A50D-1BD96D7C6FAC}" type="slidenum">
              <a:rPr lang="en-GB" smtClean="0"/>
              <a:t>18</a:t>
            </a:fld>
            <a:endParaRPr lang="en-GB" dirty="0"/>
          </a:p>
        </p:txBody>
      </p:sp>
    </p:spTree>
    <p:extLst>
      <p:ext uri="{BB962C8B-B14F-4D97-AF65-F5344CB8AC3E}">
        <p14:creationId xmlns:p14="http://schemas.microsoft.com/office/powerpoint/2010/main" val="85033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Sharon </a:t>
            </a:r>
          </a:p>
        </p:txBody>
      </p:sp>
      <p:sp>
        <p:nvSpPr>
          <p:cNvPr id="4" name="Slide Number Placeholder 3"/>
          <p:cNvSpPr>
            <a:spLocks noGrp="1"/>
          </p:cNvSpPr>
          <p:nvPr>
            <p:ph type="sldNum" sz="quarter" idx="5"/>
          </p:nvPr>
        </p:nvSpPr>
        <p:spPr/>
        <p:txBody>
          <a:bodyPr/>
          <a:lstStyle/>
          <a:p>
            <a:fld id="{8681A563-E556-42B8-9BF8-3F0813F8723E}" type="slidenum">
              <a:rPr lang="en-GB" smtClean="0"/>
              <a:t>19</a:t>
            </a:fld>
            <a:endParaRPr lang="en-GB"/>
          </a:p>
        </p:txBody>
      </p:sp>
    </p:spTree>
    <p:extLst>
      <p:ext uri="{BB962C8B-B14F-4D97-AF65-F5344CB8AC3E}">
        <p14:creationId xmlns:p14="http://schemas.microsoft.com/office/powerpoint/2010/main" val="1197521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The Adoption &amp; Special Guardianship Support Fund has provided much-needed, life-changing therapeutic support to more than </a:t>
            </a:r>
            <a:r>
              <a:rPr lang="en-GB" sz="2800" b="1" i="0" dirty="0">
                <a:solidFill>
                  <a:srgbClr val="141414"/>
                </a:solidFill>
                <a:effectLst/>
                <a:latin typeface="Segoe UI" panose="020B0502040204020203" pitchFamily="34" charset="0"/>
              </a:rPr>
              <a:t>129,000</a:t>
            </a:r>
            <a:r>
              <a:rPr lang="en-GB" sz="2800" b="0" i="0" dirty="0">
                <a:solidFill>
                  <a:srgbClr val="141414"/>
                </a:solidFill>
                <a:effectLst/>
                <a:latin typeface="Segoe UI" panose="020B0502040204020203" pitchFamily="34" charset="0"/>
              </a:rPr>
              <a:t> recipients</a:t>
            </a:r>
            <a:r>
              <a:rPr lang="en-GB" sz="2800" b="0" i="0" dirty="0">
                <a:solidFill>
                  <a:srgbClr val="323130"/>
                </a:solidFill>
                <a:effectLst/>
                <a:latin typeface="Segoe UI" panose="020B0502040204020203" pitchFamily="34" charset="0"/>
              </a:rPr>
              <a:t>. </a:t>
            </a:r>
            <a:r>
              <a:rPr lang="en-GB" sz="1800" dirty="0">
                <a:effectLst/>
                <a:latin typeface="Calibri" panose="020F0502020204030204" pitchFamily="34" charset="0"/>
                <a:ea typeface="Calibri" panose="020F0502020204030204" pitchFamily="34" charset="0"/>
              </a:rPr>
              <a:t>The need for the fund emerged out of recognition of the challenges faced by adoptive families and the resulting trauma needing comprehensive support.  The ASGSF provides one element of this support and has had a transformative impact for many families; preventing the risk of disruption and providing a consistent support offer for families across England.  </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The fund is aimed at improving the lives of children and young people both now and into the future with the Department recently confirming </a:t>
            </a:r>
            <a:r>
              <a:rPr lang="en-GB" sz="2800" b="0" i="0" dirty="0">
                <a:solidFill>
                  <a:srgbClr val="0B0C0C"/>
                </a:solidFill>
                <a:effectLst/>
                <a:latin typeface="GDS Transport"/>
              </a:rPr>
              <a:t>support to up to March 2025.</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Children and young people have highlighted the important part ASGSF funding has played in helping them to understand themselves and enabling their parents and special guardians to be better equipped to care for them and gives them the support they need to be able to thrive.</a:t>
            </a:r>
            <a:endParaRPr lang="en-US" dirty="0"/>
          </a:p>
        </p:txBody>
      </p:sp>
      <p:sp>
        <p:nvSpPr>
          <p:cNvPr id="4" name="Slide Number Placeholder 3"/>
          <p:cNvSpPr>
            <a:spLocks noGrp="1"/>
          </p:cNvSpPr>
          <p:nvPr>
            <p:ph type="sldNum" sz="quarter" idx="5"/>
          </p:nvPr>
        </p:nvSpPr>
        <p:spPr/>
        <p:txBody>
          <a:bodyPr/>
          <a:lstStyle/>
          <a:p>
            <a:fld id="{488DCF99-22F0-4D4D-88B7-7F1565E49F52}" type="slidenum">
              <a:rPr lang="en-GB"/>
              <a:t>20</a:t>
            </a:fld>
            <a:endParaRPr lang="en-GB" dirty="0"/>
          </a:p>
        </p:txBody>
      </p:sp>
    </p:spTree>
    <p:extLst>
      <p:ext uri="{BB962C8B-B14F-4D97-AF65-F5344CB8AC3E}">
        <p14:creationId xmlns:p14="http://schemas.microsoft.com/office/powerpoint/2010/main" val="924801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2013 – in January 2013 the DfE published their report Further Action on Adoption: Finding more loving homes, to address the outstanding challenge for the adoption system with finding enough adoptive parents. In March 2012 there were over 4,600 children waiting to be able to move in with a new family. It was identified that adoption support was one of the most important areas for reform. Surveys showed that some parents did not even know about their right to request an assessment of their support needs, and where assessments happened families were too often left without the support that they needed. </a:t>
            </a:r>
          </a:p>
          <a:p>
            <a:endParaRPr lang="en-GB" dirty="0"/>
          </a:p>
          <a:p>
            <a:r>
              <a:rPr lang="en-GB" dirty="0"/>
              <a:t>2014 – The ASGSF was piloted with 10 authorities, where we provided support with the assessment process and readiness for national funding for adoption support. </a:t>
            </a:r>
          </a:p>
          <a:p>
            <a:endParaRPr lang="en-GB" dirty="0"/>
          </a:p>
          <a:p>
            <a:r>
              <a:rPr lang="en-GB" dirty="0"/>
              <a:t>2015 – The ASGSF was launched nationally to all 152 LAs in England.</a:t>
            </a:r>
          </a:p>
          <a:p>
            <a:endParaRPr lang="en-GB" dirty="0"/>
          </a:p>
          <a:p>
            <a:r>
              <a:rPr lang="en-GB" dirty="0"/>
              <a:t>2016 – The criteria was extended to include children who were adopted from other countries via an intercountry adoption and made available to special guardians who care for children who were previously looked after. It was also made available to young people up to the age of 21 without an Education, Health Care Plan.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2016 - In addition, we saw the introduction of the fair access limit of £5k per child each year to manage demand and sustainability of the Fund. The fund has grown every year since its introduction in 2015, with the current budget more than double the original investment of £18m, </a:t>
            </a:r>
            <a:r>
              <a:rPr lang="en-GB" sz="1200" dirty="0">
                <a:effectLst/>
                <a:latin typeface="Calibri" panose="020F0502020204030204" pitchFamily="34" charset="0"/>
                <a:ea typeface="Calibri" panose="020F0502020204030204" pitchFamily="34" charset="0"/>
              </a:rPr>
              <a:t>underlining the Government’s determination to support adoptive and special guardianship families as they settle into their new lives.  </a:t>
            </a:r>
            <a:endParaRPr lang="en-GB" dirty="0"/>
          </a:p>
          <a:p>
            <a:endParaRPr lang="en-GB" dirty="0"/>
          </a:p>
          <a:p>
            <a:r>
              <a:rPr lang="en-GB" dirty="0"/>
              <a:t>2017 – The Department identified that a proportion of the child’s fair access limit was being used for specialist assessments and introduced a separate fair access limit for specialist assessment at £2.5k per child each year.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2020 - </a:t>
            </a:r>
            <a:r>
              <a:rPr lang="en-GB" sz="1800" dirty="0">
                <a:effectLst/>
                <a:latin typeface="Calibri" panose="020F0502020204030204" pitchFamily="34" charset="0"/>
                <a:ea typeface="Calibri" panose="020F0502020204030204" pitchFamily="34" charset="0"/>
              </a:rPr>
              <a:t>In response to the outbreak of coronavirus (Covid-19), in April 2020 the DfE committed up to £8m of the available funding from the ASGSF budget for 2020/21 to implement a temporary emergency Covid-19 funding scheme. The scheme enabled RAAs and LA adoption and special guardian teams to access funding to provide different types of immediate therapeutic support for eligible families whose children may have already suffered trauma, to meet the needs arising from the impact of the pandemic. We were commissioned to manage the process and approved and distributed over £6.5million during this time, which directly supported up to 60,976 families. During Adoption Week the Secretary of State for Education specifically referenced the success of the ASGSF Covid-19 Scheme and the funding that was provided to help adoptive and special guardian families facing greater stress during the pandemic.  </a:t>
            </a:r>
          </a:p>
          <a:p>
            <a:endParaRPr lang="en-GB" dirty="0"/>
          </a:p>
          <a:p>
            <a:r>
              <a:rPr lang="en-GB" dirty="0"/>
              <a:t>2023 – The kinship care strategy was published, aiming </a:t>
            </a:r>
            <a:r>
              <a:rPr lang="en-GB" sz="1800" dirty="0">
                <a:effectLst/>
                <a:latin typeface="Arial" panose="020B0604020202020204" pitchFamily="34" charset="0"/>
                <a:ea typeface="Calibri" panose="020F0502020204030204" pitchFamily="34" charset="0"/>
              </a:rPr>
              <a:t>to champion, support and empower kinship families. Whilst financial investment alone will not deliver the vision, the announcement confirmed a package of £20 million in 2024-25 to improve the lives of more than 130,000 children who live in kinship care today. The investment will be used to minimise the barriers kinship carers face, so that they can more easily provide stable, loving homes for children.  </a:t>
            </a:r>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Championing Kinship Care is the first step towards the long-term vision and one of the aims is to ensure that more eligible kinship carers are aware of their ability to access the Adoption Support Fund, by renaming it to the </a:t>
            </a:r>
            <a:r>
              <a:rPr lang="en-GB" sz="1800" b="1" dirty="0">
                <a:effectLst/>
                <a:latin typeface="Arial" panose="020B0604020202020204" pitchFamily="34" charset="0"/>
                <a:ea typeface="Calibri" panose="020F0502020204030204" pitchFamily="34" charset="0"/>
              </a:rPr>
              <a:t>Adoption and Special Guardianship Support Fund</a:t>
            </a:r>
            <a:r>
              <a:rPr lang="en-GB" sz="1800" dirty="0">
                <a:effectLst/>
                <a:latin typeface="Arial" panose="020B0604020202020204" pitchFamily="34" charset="0"/>
                <a:ea typeface="Calibri" panose="020F0502020204030204" pitchFamily="34" charset="0"/>
              </a:rPr>
              <a:t>, as well as analysing the fund’s applications and the therapies provided. </a:t>
            </a:r>
            <a:endParaRPr lang="en-GB" sz="1800" dirty="0">
              <a:effectLst/>
              <a:latin typeface="Calibri" panose="020F0502020204030204" pitchFamily="34" charset="0"/>
              <a:ea typeface="Calibri" panose="020F050202020403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F25D88BE-BDF9-4179-A50D-1BD96D7C6FAC}" type="slidenum">
              <a:rPr lang="en-GB" smtClean="0"/>
              <a:t>21</a:t>
            </a:fld>
            <a:endParaRPr lang="en-GB" dirty="0"/>
          </a:p>
        </p:txBody>
      </p:sp>
    </p:spTree>
    <p:extLst>
      <p:ext uri="{BB962C8B-B14F-4D97-AF65-F5344CB8AC3E}">
        <p14:creationId xmlns:p14="http://schemas.microsoft.com/office/powerpoint/2010/main" val="639815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cs typeface="Arial" panose="020B0604020202020204" pitchFamily="34" charset="0"/>
              </a:rPr>
              <a:t>Children and young people have highlighted the important part ASGSF funding has played in helping them to understand themselves and enabling their parents and special guardians to be better equipped to care for them and gives them the support they need to be able to thrive.</a:t>
            </a:r>
            <a:endParaRPr lang="en-US" sz="8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F25D88BE-BDF9-4179-A50D-1BD96D7C6FAC}" type="slidenum">
              <a:rPr lang="en-GB" smtClean="0"/>
              <a:t>22</a:t>
            </a:fld>
            <a:endParaRPr lang="en-GB" dirty="0"/>
          </a:p>
        </p:txBody>
      </p:sp>
    </p:spTree>
    <p:extLst>
      <p:ext uri="{BB962C8B-B14F-4D97-AF65-F5344CB8AC3E}">
        <p14:creationId xmlns:p14="http://schemas.microsoft.com/office/powerpoint/2010/main" val="2198718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7166AD"/>
                </a:solidFill>
                <a:effectLst/>
                <a:latin typeface="Futura PT W01 Demi"/>
              </a:rPr>
              <a:t>How can I get help?</a:t>
            </a:r>
            <a:endParaRPr lang="en-GB" b="1" i="0" dirty="0"/>
          </a:p>
          <a:p>
            <a:pPr algn="l" fontAlgn="t"/>
            <a:r>
              <a:rPr lang="en-GB" b="0" i="0" dirty="0">
                <a:solidFill>
                  <a:srgbClr val="78767B"/>
                </a:solidFill>
                <a:effectLst/>
                <a:latin typeface="Futura PT W01 Book"/>
              </a:rPr>
              <a:t>You will need to have an assessment of your family’s support needs by a social worker from the children’s services department in your local authority (council).</a:t>
            </a:r>
          </a:p>
          <a:p>
            <a:pPr algn="l" fontAlgn="t"/>
            <a:r>
              <a:rPr lang="en-GB" b="0" i="0" dirty="0">
                <a:solidFill>
                  <a:srgbClr val="78767B"/>
                </a:solidFill>
                <a:effectLst/>
                <a:latin typeface="Futura PT W01 Book"/>
              </a:rPr>
              <a:t>Where the assessment identifies that the therapeutic services funded by the ASGSF would be beneficial to your family, the local authority will apply to the Fund on your behalf within 3 months of assessing a family’s support needs. The Fund will approve funding to the local authority. The local authority will then use the funding to commission and pay the agreed provider of services.</a:t>
            </a:r>
          </a:p>
          <a:p>
            <a:pPr algn="l" fontAlgn="t"/>
            <a:endParaRPr lang="en-GB" b="0" i="0" dirty="0">
              <a:solidFill>
                <a:srgbClr val="78767B"/>
              </a:solidFill>
              <a:effectLst/>
              <a:latin typeface="Futura PT W01 Book"/>
            </a:endParaRPr>
          </a:p>
          <a:p>
            <a:pPr algn="l" fontAlgn="t"/>
            <a:r>
              <a:rPr lang="en-GB" b="0" i="0" dirty="0">
                <a:solidFill>
                  <a:srgbClr val="78767B"/>
                </a:solidFill>
                <a:effectLst/>
                <a:latin typeface="Futura PT W01 Book"/>
              </a:rPr>
              <a:t>There is a Fair Access Limit of £5,000 per child for therapy. This is as well as a separate amount of up to £2,500 per child if specialist assessments are needed per financial year. </a:t>
            </a:r>
            <a:r>
              <a:rPr lang="en-GB" b="0" i="0" u="none" strike="noStrike" dirty="0">
                <a:solidFill>
                  <a:srgbClr val="4CB9CE"/>
                </a:solidFill>
                <a:effectLst/>
                <a:latin typeface="Futura PT W01 Book"/>
                <a:hlinkClick r:id="rId3"/>
              </a:rPr>
              <a:t>Further information about this can be found here.</a:t>
            </a:r>
            <a:endParaRPr lang="en-GB" b="0" i="0" dirty="0">
              <a:solidFill>
                <a:srgbClr val="78767B"/>
              </a:solidFill>
              <a:effectLst/>
              <a:latin typeface="Futura PT W01 Book"/>
            </a:endParaRPr>
          </a:p>
          <a:p>
            <a:pPr algn="l" fontAlgn="t"/>
            <a:r>
              <a:rPr lang="en-GB" b="0" i="0" dirty="0">
                <a:solidFill>
                  <a:srgbClr val="78767B"/>
                </a:solidFill>
                <a:effectLst/>
                <a:latin typeface="Futura PT W01 Book"/>
              </a:rPr>
              <a:t>The local authority social worker is expected to talk to you about who can provide the types of service that you need and which provider is most suitable.</a:t>
            </a:r>
          </a:p>
          <a:p>
            <a:endParaRPr lang="en-GB" b="1" dirty="0"/>
          </a:p>
          <a:p>
            <a:r>
              <a:rPr lang="en-GB" b="1" dirty="0"/>
              <a:t>How does the LA access funding?</a:t>
            </a:r>
          </a:p>
          <a:p>
            <a:pPr algn="l" fontAlgn="t"/>
            <a:r>
              <a:rPr lang="en-GB" b="0" i="0" dirty="0">
                <a:solidFill>
                  <a:srgbClr val="7166AD"/>
                </a:solidFill>
                <a:effectLst/>
                <a:latin typeface="Futura PT W01 Demi"/>
              </a:rPr>
              <a:t>Applications are normally successful provided that:</a:t>
            </a:r>
          </a:p>
          <a:p>
            <a:pPr algn="l" fontAlgn="t">
              <a:buFont typeface="+mj-lt"/>
              <a:buAutoNum type="arabicPeriod"/>
            </a:pPr>
            <a:r>
              <a:rPr lang="en-GB" b="0" i="0" dirty="0">
                <a:solidFill>
                  <a:srgbClr val="78767B"/>
                </a:solidFill>
                <a:effectLst/>
                <a:latin typeface="Futura PT W01 Book"/>
              </a:rPr>
              <a:t>The application confirms that you meet the eligibility criteria</a:t>
            </a:r>
          </a:p>
          <a:p>
            <a:pPr algn="l" fontAlgn="t">
              <a:buFont typeface="+mj-lt"/>
              <a:buAutoNum type="arabicPeriod"/>
            </a:pPr>
            <a:r>
              <a:rPr lang="en-GB" b="0" i="0" dirty="0">
                <a:solidFill>
                  <a:srgbClr val="78767B"/>
                </a:solidFill>
                <a:effectLst/>
                <a:latin typeface="Futura PT W01 Book"/>
              </a:rPr>
              <a:t>The recommended services have been approved by the local authority to meet national quality and safety standards</a:t>
            </a:r>
          </a:p>
          <a:p>
            <a:pPr algn="l" fontAlgn="t">
              <a:buFont typeface="+mj-lt"/>
              <a:buAutoNum type="arabicPeriod"/>
            </a:pPr>
            <a:r>
              <a:rPr lang="en-GB" b="0" i="0" dirty="0">
                <a:solidFill>
                  <a:srgbClr val="78767B"/>
                </a:solidFill>
                <a:effectLst/>
                <a:latin typeface="Futura PT W01 Book"/>
              </a:rPr>
              <a:t>The application form has been completed correctly.</a:t>
            </a:r>
            <a:br>
              <a:rPr lang="en-GB" b="0" i="0" dirty="0">
                <a:solidFill>
                  <a:srgbClr val="78767B"/>
                </a:solidFill>
                <a:effectLst/>
                <a:latin typeface="Futura PT W01 Book"/>
              </a:rPr>
            </a:br>
            <a:r>
              <a:rPr lang="en-GB" b="0" i="0" dirty="0">
                <a:solidFill>
                  <a:srgbClr val="78767B"/>
                </a:solidFill>
                <a:effectLst/>
                <a:latin typeface="Futura PT W01 Book"/>
              </a:rPr>
              <a:t>Applications are usually processed within 25 working days.</a:t>
            </a:r>
          </a:p>
          <a:p>
            <a:pPr algn="l" fontAlgn="t"/>
            <a:r>
              <a:rPr lang="en-GB" b="0" i="0" dirty="0">
                <a:solidFill>
                  <a:srgbClr val="78767B"/>
                </a:solidFill>
                <a:effectLst/>
                <a:latin typeface="Futura PT W01 Book"/>
              </a:rPr>
              <a:t>All identifying information about you must be excluded from the application form. This is because it is information that is confidential between you and the local authority.</a:t>
            </a:r>
          </a:p>
          <a:p>
            <a:pPr algn="l" fontAlgn="t"/>
            <a:r>
              <a:rPr lang="en-GB" b="0" i="0" dirty="0">
                <a:solidFill>
                  <a:srgbClr val="78767B"/>
                </a:solidFill>
                <a:effectLst/>
                <a:latin typeface="Futura PT W01 Book"/>
              </a:rPr>
              <a:t>The Adoption Support Fund notifies the social worker who applied for funding (usually within 25 working days) and the social worker should then let you know the decision. If the application is successful, the Adoption and Special Guardianship Support Fund sends the money to the local authority who pays the provider for the agreed services.</a:t>
            </a:r>
          </a:p>
          <a:p>
            <a:pPr algn="l" fontAlgn="t"/>
            <a:r>
              <a:rPr lang="en-GB" b="0" i="0" dirty="0">
                <a:solidFill>
                  <a:srgbClr val="78767B"/>
                </a:solidFill>
                <a:effectLst/>
                <a:latin typeface="Futura PT W01 Book"/>
              </a:rPr>
              <a:t>You can then get the service you and your family need. However, it is worth noting that there may be waiting lists for some local services.</a:t>
            </a:r>
          </a:p>
          <a:p>
            <a:endParaRPr lang="en-GB" b="1" dirty="0"/>
          </a:p>
        </p:txBody>
      </p:sp>
      <p:sp>
        <p:nvSpPr>
          <p:cNvPr id="4" name="Slide Number Placeholder 3"/>
          <p:cNvSpPr>
            <a:spLocks noGrp="1"/>
          </p:cNvSpPr>
          <p:nvPr>
            <p:ph type="sldNum" sz="quarter" idx="5"/>
          </p:nvPr>
        </p:nvSpPr>
        <p:spPr/>
        <p:txBody>
          <a:bodyPr/>
          <a:lstStyle/>
          <a:p>
            <a:fld id="{F25D88BE-BDF9-4179-A50D-1BD96D7C6FAC}" type="slidenum">
              <a:rPr lang="en-GB" smtClean="0"/>
              <a:t>23</a:t>
            </a:fld>
            <a:endParaRPr lang="en-GB" dirty="0"/>
          </a:p>
        </p:txBody>
      </p:sp>
    </p:spTree>
    <p:extLst>
      <p:ext uri="{BB962C8B-B14F-4D97-AF65-F5344CB8AC3E}">
        <p14:creationId xmlns:p14="http://schemas.microsoft.com/office/powerpoint/2010/main" val="3826347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B0C0C"/>
                </a:solidFill>
                <a:effectLst/>
                <a:latin typeface="GDS Transport"/>
              </a:rPr>
              <a:t>The </a:t>
            </a:r>
            <a:r>
              <a:rPr lang="en-GB" dirty="0"/>
              <a:t>ASGSF</a:t>
            </a:r>
            <a:r>
              <a:rPr lang="en-GB" b="0" i="0" dirty="0">
                <a:solidFill>
                  <a:srgbClr val="0B0C0C"/>
                </a:solidFill>
                <a:effectLst/>
                <a:latin typeface="GDS Transport"/>
              </a:rPr>
              <a:t> model is based on the existing statutory framework for the assessment of </a:t>
            </a:r>
            <a:r>
              <a:rPr lang="en-GB" b="0" i="0" dirty="0">
                <a:solidFill>
                  <a:srgbClr val="1D70B8"/>
                </a:solidFill>
                <a:effectLst/>
                <a:latin typeface="GDS Transport"/>
                <a:hlinkClick r:id="rId3"/>
              </a:rPr>
              <a:t>adoption support</a:t>
            </a:r>
            <a:r>
              <a:rPr lang="en-GB" b="0" i="0" dirty="0">
                <a:solidFill>
                  <a:srgbClr val="0B0C0C"/>
                </a:solidFill>
                <a:effectLst/>
                <a:latin typeface="GDS Transport"/>
              </a:rPr>
              <a:t>, </a:t>
            </a:r>
            <a:r>
              <a:rPr lang="en-GB" b="0" i="0" dirty="0">
                <a:solidFill>
                  <a:srgbClr val="1D70B8"/>
                </a:solidFill>
                <a:effectLst/>
                <a:latin typeface="GDS Transport"/>
                <a:hlinkClick r:id="rId4"/>
              </a:rPr>
              <a:t>SGO</a:t>
            </a:r>
            <a:r>
              <a:rPr lang="en-GB" b="0" i="0" dirty="0">
                <a:solidFill>
                  <a:srgbClr val="0B0C0C"/>
                </a:solidFill>
                <a:effectLst/>
                <a:latin typeface="GDS Transport"/>
              </a:rPr>
              <a:t> or </a:t>
            </a:r>
            <a:r>
              <a:rPr lang="en-GB" dirty="0"/>
              <a:t>CAO</a:t>
            </a:r>
            <a:r>
              <a:rPr lang="en-GB" b="0" i="0" dirty="0">
                <a:solidFill>
                  <a:srgbClr val="0B0C0C"/>
                </a:solidFill>
                <a:effectLst/>
                <a:latin typeface="GDS Transport"/>
              </a:rPr>
              <a:t> support needs and the provision of support services.</a:t>
            </a:r>
            <a:endParaRPr lang="en-GB" b="1" i="0" cap="all" dirty="0">
              <a:solidFill>
                <a:srgbClr val="252728"/>
              </a:solidFill>
              <a:effectLst/>
              <a:latin typeface="ff-providence-sans-web-pro"/>
            </a:endParaRPr>
          </a:p>
          <a:p>
            <a:pPr algn="l"/>
            <a:endParaRPr lang="en-GB" b="1" i="0" cap="all" dirty="0">
              <a:solidFill>
                <a:srgbClr val="252728"/>
              </a:solidFill>
              <a:effectLst/>
              <a:latin typeface="Arial" panose="020B0604020202020204" pitchFamily="34" charset="0"/>
              <a:cs typeface="Arial" panose="020B0604020202020204" pitchFamily="34" charset="0"/>
            </a:endParaRPr>
          </a:p>
          <a:p>
            <a:pPr algn="l"/>
            <a:r>
              <a:rPr lang="en-GB" b="0" i="0" dirty="0">
                <a:solidFill>
                  <a:srgbClr val="0B0C0C"/>
                </a:solidFill>
                <a:effectLst/>
                <a:latin typeface="GDS Transport"/>
              </a:rPr>
              <a:t>To be eligible for funding, local authorities and RAAs must apply to the ASGSF within 3 months of assessing a family’s support needs, through a therapeutic needs assessment (TNA) which is paid for by the LA.</a:t>
            </a:r>
          </a:p>
          <a:p>
            <a:pPr algn="l"/>
            <a:r>
              <a:rPr lang="en-GB" b="0" i="0" dirty="0">
                <a:solidFill>
                  <a:srgbClr val="0B0C0C"/>
                </a:solidFill>
                <a:effectLst/>
                <a:latin typeface="GDS Transport"/>
              </a:rPr>
              <a:t>The ASGSF is available for children and young people up to and including the age of 21, or 25 with an education, health and care plan, who:</a:t>
            </a:r>
          </a:p>
          <a:p>
            <a:pPr marL="342900" lvl="0" indent="-342900">
              <a:lnSpc>
                <a:spcPct val="107000"/>
              </a:lnSpc>
              <a:buFont typeface="Symbol" panose="05050102010706020507" pitchFamily="18" charset="2"/>
              <a:buChar char=""/>
              <a:tabLst>
                <a:tab pos="457200" algn="l"/>
              </a:tabLst>
            </a:pPr>
            <a:r>
              <a:rPr lang="en-GB" sz="1800" dirty="0">
                <a:effectLst/>
                <a:latin typeface="Calibri" panose="020F0502020204030204" pitchFamily="34" charset="0"/>
                <a:ea typeface="Calibri" panose="020F0502020204030204" pitchFamily="34" charset="0"/>
                <a:cs typeface="Arial" panose="020B0604020202020204" pitchFamily="34" charset="0"/>
              </a:rPr>
              <a:t>looked after by the local authority before a SGO was made;</a:t>
            </a:r>
          </a:p>
          <a:p>
            <a:pPr marL="342900" lvl="0" indent="-342900">
              <a:lnSpc>
                <a:spcPct val="107000"/>
              </a:lnSpc>
              <a:buFont typeface="Symbol" panose="05050102010706020507" pitchFamily="18" charset="2"/>
              <a:buChar char=""/>
              <a:tabLst>
                <a:tab pos="457200" algn="l"/>
              </a:tabLst>
            </a:pPr>
            <a:r>
              <a:rPr lang="en-GB" sz="1800" dirty="0">
                <a:effectLst/>
                <a:latin typeface="Calibri" panose="020F0502020204030204" pitchFamily="34" charset="0"/>
                <a:ea typeface="Calibri" panose="020F0502020204030204" pitchFamily="34" charset="0"/>
                <a:cs typeface="Arial" panose="020B0604020202020204" pitchFamily="34" charset="0"/>
              </a:rPr>
              <a:t>looked after by the local authority before the SGO was made but subsequently changed to an adoption order, or vice versa;</a:t>
            </a:r>
          </a:p>
          <a:p>
            <a:pPr marL="342900" lvl="0" indent="-342900">
              <a:lnSpc>
                <a:spcPct val="107000"/>
              </a:lnSpc>
              <a:spcAft>
                <a:spcPts val="800"/>
              </a:spcAft>
              <a:buFont typeface="Symbol" panose="05050102010706020507" pitchFamily="18" charset="2"/>
              <a:buChar char=""/>
              <a:tabLst>
                <a:tab pos="457200" algn="l"/>
              </a:tabLst>
            </a:pPr>
            <a:r>
              <a:rPr lang="en-GB" sz="1800" dirty="0">
                <a:effectLst/>
                <a:latin typeface="Calibri" panose="020F0502020204030204" pitchFamily="34" charset="0"/>
                <a:ea typeface="Calibri" panose="020F0502020204030204" pitchFamily="34" charset="0"/>
                <a:cs typeface="Arial" panose="020B0604020202020204" pitchFamily="34" charset="0"/>
              </a:rPr>
              <a:t>looked after by the local authority prior to living under a child arrangement order (CAO) to enable the assessment of a potential special guardian. They remain eligible if an SGO is subsequently made .</a:t>
            </a:r>
          </a:p>
          <a:p>
            <a:pPr algn="l">
              <a:buFont typeface="Arial" panose="020B0604020202020204" pitchFamily="34" charset="0"/>
              <a:buNone/>
            </a:pPr>
            <a:endParaRPr lang="en-GB" b="0" i="0" dirty="0">
              <a:solidFill>
                <a:srgbClr val="252728"/>
              </a:solidFill>
              <a:effectLst/>
              <a:latin typeface="freight-sans-pro"/>
            </a:endParaRPr>
          </a:p>
          <a:p>
            <a:pPr algn="l">
              <a:buFont typeface="Arial" panose="020B0604020202020204" pitchFamily="34" charset="0"/>
              <a:buNone/>
            </a:pPr>
            <a:r>
              <a:rPr lang="en-GB" b="0" i="0" dirty="0">
                <a:solidFill>
                  <a:srgbClr val="252728"/>
                </a:solidFill>
                <a:effectLst/>
                <a:latin typeface="freight-sans-pro"/>
              </a:rPr>
              <a:t>Comprehensive online information for special guardians has been published by the </a:t>
            </a:r>
            <a:r>
              <a:rPr lang="en-GB" b="1" i="0" u="none" strike="noStrike" dirty="0">
                <a:solidFill>
                  <a:srgbClr val="49176D"/>
                </a:solidFill>
                <a:effectLst/>
                <a:latin typeface="freight-sans-pro"/>
                <a:hlinkClick r:id="rId5"/>
              </a:rPr>
              <a:t>Family Rights Group</a:t>
            </a:r>
            <a:endParaRPr lang="en-GB" b="0" i="0" dirty="0">
              <a:solidFill>
                <a:srgbClr val="252728"/>
              </a:solidFill>
              <a:effectLst/>
              <a:latin typeface="freight-sans-pro"/>
            </a:endParaRPr>
          </a:p>
          <a:p>
            <a:endParaRPr lang="en-US" dirty="0"/>
          </a:p>
        </p:txBody>
      </p:sp>
      <p:sp>
        <p:nvSpPr>
          <p:cNvPr id="4" name="Slide Number Placeholder 3"/>
          <p:cNvSpPr>
            <a:spLocks noGrp="1"/>
          </p:cNvSpPr>
          <p:nvPr>
            <p:ph type="sldNum" sz="quarter" idx="5"/>
          </p:nvPr>
        </p:nvSpPr>
        <p:spPr/>
        <p:txBody>
          <a:bodyPr/>
          <a:lstStyle/>
          <a:p>
            <a:fld id="{488DCF99-22F0-4D4D-88B7-7F1565E49F52}" type="slidenum">
              <a:rPr lang="en-GB"/>
              <a:t>24</a:t>
            </a:fld>
            <a:endParaRPr lang="en-GB" dirty="0"/>
          </a:p>
        </p:txBody>
      </p:sp>
    </p:spTree>
    <p:extLst>
      <p:ext uri="{BB962C8B-B14F-4D97-AF65-F5344CB8AC3E}">
        <p14:creationId xmlns:p14="http://schemas.microsoft.com/office/powerpoint/2010/main" val="2253021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70C0"/>
                </a:solidFill>
                <a:effectLst/>
                <a:latin typeface="Calibri" panose="020F0502020204030204" pitchFamily="34" charset="0"/>
                <a:ea typeface="Calibri" panose="020F0502020204030204" pitchFamily="34" charset="0"/>
              </a:rPr>
              <a:t>The scope and criteria of the fund has been determined by the Department for Education. It was </a:t>
            </a:r>
            <a:r>
              <a:rPr lang="en-GB" dirty="0"/>
              <a:t>originally developed in conjunction with a panel of subject matter experts who made recommendations on the therapies and assessments which form the foundations of the scope of the fund. Services which </a:t>
            </a:r>
            <a:r>
              <a:rPr lang="en-GB" sz="1200" dirty="0">
                <a:solidFill>
                  <a:srgbClr val="0070C0"/>
                </a:solidFill>
                <a:effectLst/>
                <a:latin typeface="Calibri" panose="020F0502020204030204" pitchFamily="34" charset="0"/>
                <a:ea typeface="Calibri" panose="020F0502020204030204" pitchFamily="34" charset="0"/>
              </a:rPr>
              <a:t>are in scope can be found on </a:t>
            </a:r>
            <a:r>
              <a:rPr lang="en-GB" sz="1200" u="sng" dirty="0">
                <a:solidFill>
                  <a:srgbClr val="0070C0"/>
                </a:solidFill>
                <a:effectLst/>
                <a:latin typeface="Calibri" panose="020F0502020204030204" pitchFamily="34" charset="0"/>
                <a:ea typeface="Calibri" panose="020F0502020204030204" pitchFamily="34" charset="0"/>
                <a:hlinkClick r:id="rId3"/>
              </a:rPr>
              <a:t>www.first4adoption.org.uk/</a:t>
            </a:r>
            <a:r>
              <a:rPr lang="en-GB" sz="1200" dirty="0">
                <a:solidFill>
                  <a:srgbClr val="0070C0"/>
                </a:solidFill>
                <a:effectLst/>
                <a:latin typeface="Calibri" panose="020F0502020204030204" pitchFamily="34" charset="0"/>
                <a:ea typeface="Calibri" panose="020F0502020204030204" pitchFamily="34" charset="0"/>
              </a:rPr>
              <a:t> and </a:t>
            </a:r>
            <a:r>
              <a:rPr lang="en-GB" sz="1200" u="sng" dirty="0">
                <a:solidFill>
                  <a:srgbClr val="0070C0"/>
                </a:solidFill>
                <a:effectLst/>
                <a:latin typeface="Calibri" panose="020F0502020204030204" pitchFamily="34" charset="0"/>
                <a:ea typeface="Calibri" panose="020F0502020204030204" pitchFamily="34" charset="0"/>
                <a:hlinkClick r:id="rId4"/>
              </a:rPr>
              <a:t>Family Rights Group (frg.org.uk)</a:t>
            </a:r>
            <a:r>
              <a:rPr lang="en-GB" sz="1200" dirty="0">
                <a:solidFill>
                  <a:srgbClr val="0070C0"/>
                </a:solidFill>
                <a:effectLst/>
                <a:latin typeface="Calibri" panose="020F0502020204030204" pitchFamily="34" charset="0"/>
                <a:ea typeface="Calibri" panose="020F0502020204030204" pitchFamily="34" charset="0"/>
              </a:rPr>
              <a:t> websites, but please note that this is not an extensive list, and if further information is needed on the scope of the fund, we would suggest getting in touch with your LA/RAA.</a:t>
            </a:r>
            <a:endParaRPr lang="en-GB" sz="1200" u="sng" dirty="0">
              <a:solidFill>
                <a:srgbClr val="0070C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sng" dirty="0">
              <a:solidFill>
                <a:srgbClr val="0070C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70C0"/>
                </a:solidFill>
                <a:effectLst/>
                <a:latin typeface="Calibri" panose="020F0502020204030204" pitchFamily="34" charset="0"/>
                <a:ea typeface="Calibri" panose="020F0502020204030204" pitchFamily="34" charset="0"/>
              </a:rPr>
              <a:t>The below give a high-level list of the types of therapies that are in scope of the fund:</a:t>
            </a:r>
            <a:endParaRPr lang="en-GB" sz="1200" u="sng" dirty="0">
              <a:solidFill>
                <a:srgbClr val="0070C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sng" dirty="0">
              <a:solidFill>
                <a:srgbClr val="0070C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dirty="0">
                <a:solidFill>
                  <a:srgbClr val="0070C0"/>
                </a:solidFill>
                <a:effectLst/>
                <a:latin typeface="Calibri" panose="020F0502020204030204" pitchFamily="34" charset="0"/>
                <a:ea typeface="Calibri" panose="020F0502020204030204" pitchFamily="34" charset="0"/>
              </a:rPr>
              <a:t>-Creative therapies </a:t>
            </a:r>
            <a:r>
              <a:rPr lang="en-GB" sz="1200" b="0" u="none" dirty="0">
                <a:solidFill>
                  <a:srgbClr val="0070C0"/>
                </a:solidFill>
                <a:effectLst/>
                <a:latin typeface="Calibri" panose="020F0502020204030204" pitchFamily="34" charset="0"/>
                <a:ea typeface="Calibri" panose="020F0502020204030204" pitchFamily="34" charset="0"/>
              </a:rPr>
              <a:t>- enable expression through a variety of ways, often without using words, such as through painting, drawing, dance, music or drama.</a:t>
            </a:r>
            <a:endParaRPr lang="en-GB" b="0" i="0" dirty="0">
              <a:solidFill>
                <a:srgbClr val="252728"/>
              </a:solidFill>
              <a:effectLst/>
              <a:latin typeface="freight-sans-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252728"/>
                </a:solidFill>
                <a:effectLst/>
                <a:latin typeface="freight-sans-pro"/>
                <a:ea typeface="Calibri" panose="020F0502020204030204" pitchFamily="34" charset="0"/>
              </a:rPr>
              <a:t>-Extensive therapeutic life story work </a:t>
            </a:r>
            <a:r>
              <a:rPr lang="en-GB" sz="1200" b="0" i="0" dirty="0">
                <a:solidFill>
                  <a:srgbClr val="252728"/>
                </a:solidFill>
                <a:effectLst/>
                <a:latin typeface="freight-sans-pro"/>
                <a:ea typeface="Calibri" panose="020F0502020204030204" pitchFamily="34" charset="0"/>
              </a:rPr>
              <a:t>- </a:t>
            </a:r>
            <a:r>
              <a:rPr lang="en-GB" b="0" i="0" dirty="0">
                <a:solidFill>
                  <a:srgbClr val="111111"/>
                </a:solidFill>
                <a:effectLst/>
                <a:latin typeface="Roboto" panose="02000000000000000000" pitchFamily="2" charset="0"/>
              </a:rPr>
              <a:t>offers children the opportunity to explore, question and understand past events of their life. Within this, it gives them a voice and safe space to feel and express their emotions when making sense of past experiences and the relation it has to their current thoughts, feelings and behaviours.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111111"/>
                </a:solidFill>
                <a:effectLst/>
                <a:latin typeface="Roboto" panose="02000000000000000000" pitchFamily="2" charset="0"/>
                <a:ea typeface="Calibri" panose="020F0502020204030204" pitchFamily="34" charset="0"/>
              </a:rPr>
              <a:t>-Family therapy </a:t>
            </a:r>
            <a:r>
              <a:rPr lang="en-GB" sz="1200" b="0" i="0" dirty="0">
                <a:solidFill>
                  <a:srgbClr val="111111"/>
                </a:solidFill>
                <a:effectLst/>
                <a:latin typeface="Roboto" panose="02000000000000000000" pitchFamily="2" charset="0"/>
                <a:ea typeface="Calibri" panose="020F0502020204030204" pitchFamily="34" charset="0"/>
              </a:rPr>
              <a:t>– a form of talking therapy focusing on improving relationships among family members, managing conflicts within the family system, and addressing behavioural issues to help build attachment.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111111"/>
                </a:solidFill>
                <a:effectLst/>
                <a:latin typeface="Roboto" panose="02000000000000000000" pitchFamily="2" charset="0"/>
                <a:ea typeface="Calibri" panose="020F0502020204030204" pitchFamily="34" charset="0"/>
              </a:rPr>
              <a:t>-Therapeutic parenting </a:t>
            </a:r>
            <a:r>
              <a:rPr lang="en-GB" sz="1200" b="0" i="0" dirty="0">
                <a:solidFill>
                  <a:srgbClr val="111111"/>
                </a:solidFill>
                <a:effectLst/>
                <a:latin typeface="Roboto" panose="02000000000000000000" pitchFamily="2" charset="0"/>
                <a:ea typeface="Calibri" panose="020F0502020204030204" pitchFamily="34" charset="0"/>
              </a:rPr>
              <a:t>- aims to provide nurturing care and support for children who have experienced trauma providing you as parents with the skills and techniques to building strong, secure attachments with your child and navigate challenges. </a:t>
            </a:r>
            <a:r>
              <a:rPr lang="en-GB" sz="1200" b="0" i="0" dirty="0">
                <a:solidFill>
                  <a:srgbClr val="78767B"/>
                </a:solidFill>
                <a:effectLst/>
                <a:latin typeface="Futura PT W01 Book"/>
                <a:ea typeface="Calibri" panose="020F0502020204030204" pitchFamily="34" charset="0"/>
              </a:rPr>
              <a:t>E</a:t>
            </a:r>
            <a:r>
              <a:rPr lang="en-GB" b="0" i="0" dirty="0">
                <a:solidFill>
                  <a:srgbClr val="78767B"/>
                </a:solidFill>
                <a:effectLst/>
                <a:latin typeface="Futura PT W01 Book"/>
              </a:rPr>
              <a:t>vidence-based parenting courses have been adapted to meet the needs of Adopters or Special Guardians which specifically focus on trauma.</a:t>
            </a:r>
            <a:endParaRPr lang="en-GB" sz="1200" b="0" i="0" dirty="0">
              <a:solidFill>
                <a:srgbClr val="111111"/>
              </a:solidFill>
              <a:effectLst/>
              <a:latin typeface="Roboto" panose="02000000000000000000" pitchFamily="2"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111111"/>
                </a:solidFill>
                <a:effectLst/>
                <a:latin typeface="Roboto" panose="02000000000000000000" pitchFamily="2" charset="0"/>
                <a:ea typeface="Calibri" panose="020F0502020204030204" pitchFamily="34" charset="0"/>
              </a:rPr>
              <a:t>-Psychotherapy </a:t>
            </a:r>
            <a:r>
              <a:rPr lang="en-GB" sz="1200" b="0" i="0" dirty="0">
                <a:solidFill>
                  <a:srgbClr val="111111"/>
                </a:solidFill>
                <a:effectLst/>
                <a:latin typeface="Roboto" panose="02000000000000000000" pitchFamily="2" charset="0"/>
                <a:ea typeface="Calibri" panose="020F0502020204030204" pitchFamily="34" charset="0"/>
              </a:rPr>
              <a:t>– a form of talking therapy, examples include Dyadic Developmental Psychotherapy (DDP) which is a treatment </a:t>
            </a:r>
            <a:r>
              <a:rPr lang="en-GB" sz="1200" b="0" i="0" dirty="0">
                <a:solidFill>
                  <a:srgbClr val="252728"/>
                </a:solidFill>
                <a:effectLst/>
                <a:latin typeface="freight-sans-pro"/>
                <a:ea typeface="Calibri" panose="020F0502020204030204" pitchFamily="34" charset="0"/>
              </a:rPr>
              <a:t>developed to </a:t>
            </a:r>
            <a:r>
              <a:rPr lang="en-GB" b="0" i="0" dirty="0">
                <a:solidFill>
                  <a:srgbClr val="252728"/>
                </a:solidFill>
                <a:effectLst/>
                <a:latin typeface="freight-sans-pro"/>
              </a:rPr>
              <a:t>deepen the emotional connections in our relationships with others. Another example is eye movement desensitisation and reprocessing therapy (EMDR) which stimulates the brain to reduce the intensity of distressing memories. Another example is </a:t>
            </a:r>
            <a:r>
              <a:rPr lang="en-GB" b="0" i="0" dirty="0">
                <a:solidFill>
                  <a:srgbClr val="78767B"/>
                </a:solidFill>
                <a:effectLst/>
                <a:latin typeface="Futura PT W01 Book"/>
              </a:rPr>
              <a:t>Non-Violent Resistance (NVR) which is a psychological approach for overcoming destructive, aggressive, controlling and risk-taking behaviour.</a:t>
            </a:r>
            <a:endParaRPr lang="en-GB" sz="1200" b="0" i="0" dirty="0">
              <a:solidFill>
                <a:srgbClr val="111111"/>
              </a:solidFill>
              <a:effectLst/>
              <a:latin typeface="Roboto" panose="02000000000000000000" pitchFamily="2" charset="0"/>
              <a:ea typeface="Calibri" panose="020F0502020204030204" pitchFamily="34" charset="0"/>
            </a:endParaRPr>
          </a:p>
          <a:p>
            <a:pPr algn="l">
              <a:buFont typeface="Arial" panose="020B0604020202020204" pitchFamily="34" charset="0"/>
              <a:buNone/>
            </a:pPr>
            <a:r>
              <a:rPr lang="en-GB" b="0" i="0" dirty="0">
                <a:solidFill>
                  <a:srgbClr val="252728"/>
                </a:solidFill>
                <a:effectLst/>
                <a:latin typeface="freight-sans-pro"/>
              </a:rPr>
              <a:t>-</a:t>
            </a:r>
            <a:r>
              <a:rPr lang="en-GB" b="1" i="0" dirty="0">
                <a:solidFill>
                  <a:srgbClr val="252728"/>
                </a:solidFill>
                <a:effectLst/>
                <a:latin typeface="freight-sans-pro"/>
              </a:rPr>
              <a:t>Specialist Assessments </a:t>
            </a:r>
            <a:r>
              <a:rPr lang="en-GB" b="0" i="0" dirty="0">
                <a:solidFill>
                  <a:srgbClr val="252728"/>
                </a:solidFill>
                <a:effectLst/>
                <a:latin typeface="freight-sans-pro"/>
              </a:rPr>
              <a:t>– must meet all of the following three criteria in order to be funded by ASGSF: </a:t>
            </a:r>
          </a:p>
          <a:p>
            <a:pPr algn="l">
              <a:buFont typeface="Arial" panose="020B0604020202020204" pitchFamily="34" charset="0"/>
              <a:buNone/>
            </a:pPr>
            <a:r>
              <a:rPr lang="en-GB" b="0" i="0" dirty="0">
                <a:solidFill>
                  <a:srgbClr val="252728"/>
                </a:solidFill>
                <a:effectLst/>
                <a:latin typeface="freight-sans-pro"/>
              </a:rPr>
              <a:t>1)An </a:t>
            </a:r>
            <a:r>
              <a:rPr lang="en-GB" b="1" i="0" dirty="0">
                <a:solidFill>
                  <a:srgbClr val="252728"/>
                </a:solidFill>
                <a:effectLst/>
                <a:latin typeface="freight-sans-pro"/>
              </a:rPr>
              <a:t>in-depth assessment</a:t>
            </a:r>
            <a:r>
              <a:rPr lang="en-GB" b="0" i="0" dirty="0">
                <a:solidFill>
                  <a:srgbClr val="252728"/>
                </a:solidFill>
                <a:effectLst/>
                <a:latin typeface="freight-sans-pro"/>
              </a:rPr>
              <a:t> of the child and family’s needs with a focus on trauma and attachment, and how this demonstrates the links to the assessment of support needs.</a:t>
            </a:r>
          </a:p>
          <a:p>
            <a:pPr algn="l">
              <a:buFont typeface="Arial" panose="020B0604020202020204" pitchFamily="34" charset="0"/>
              <a:buNone/>
            </a:pPr>
            <a:r>
              <a:rPr lang="en-GB" b="0" i="0" dirty="0">
                <a:solidFill>
                  <a:srgbClr val="252728"/>
                </a:solidFill>
                <a:effectLst/>
                <a:latin typeface="freight-sans-pro"/>
              </a:rPr>
              <a:t>2)Led and undertaken by a </a:t>
            </a:r>
            <a:r>
              <a:rPr lang="en-GB" b="1" i="0" dirty="0">
                <a:solidFill>
                  <a:srgbClr val="252728"/>
                </a:solidFill>
                <a:effectLst/>
                <a:latin typeface="freight-sans-pro"/>
              </a:rPr>
              <a:t>qualified clinician</a:t>
            </a:r>
            <a:r>
              <a:rPr lang="en-GB" b="0" i="0" dirty="0">
                <a:solidFill>
                  <a:srgbClr val="252728"/>
                </a:solidFill>
                <a:effectLst/>
                <a:latin typeface="freight-sans-pro"/>
              </a:rPr>
              <a:t>(s). For the purposes of the ASGSF, a qualified clinician would be someone who diagnoses and treats patients; is suitably qualified and is licensed to practice via a regulator such as the Health and Care Professional Council e.g. a trained Clinical Psychologist or Attachment Psychotherapist.</a:t>
            </a:r>
          </a:p>
          <a:p>
            <a:pPr algn="l">
              <a:buFont typeface="Arial" panose="020B0604020202020204" pitchFamily="34" charset="0"/>
              <a:buNone/>
            </a:pPr>
            <a:r>
              <a:rPr lang="en-GB" b="0" i="0" dirty="0">
                <a:solidFill>
                  <a:srgbClr val="252728"/>
                </a:solidFill>
                <a:effectLst/>
                <a:latin typeface="freight-sans-pro"/>
              </a:rPr>
              <a:t>3)Result in a </a:t>
            </a:r>
            <a:r>
              <a:rPr lang="en-GB" b="1" i="0" dirty="0">
                <a:solidFill>
                  <a:srgbClr val="252728"/>
                </a:solidFill>
                <a:effectLst/>
                <a:latin typeface="freight-sans-pro"/>
              </a:rPr>
              <a:t>therapeutic support plan</a:t>
            </a:r>
            <a:r>
              <a:rPr lang="en-GB" b="0" i="0" dirty="0">
                <a:solidFill>
                  <a:srgbClr val="252728"/>
                </a:solidFill>
                <a:effectLst/>
                <a:latin typeface="freight-sans-pro"/>
              </a:rPr>
              <a:t> for the child(ren) and your family.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52728"/>
              </a:solidFill>
              <a:effectLst/>
              <a:latin typeface="freight-sans-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111111"/>
                </a:solidFill>
                <a:effectLst/>
                <a:latin typeface="Roboto" panose="02000000000000000000" pitchFamily="2" charset="0"/>
                <a:ea typeface="Calibri" panose="020F0502020204030204" pitchFamily="34" charset="0"/>
              </a:rPr>
              <a:t>Please be aware that each individual application is reviewed in its own right, and we reserve the right to query any information within the application submitted by your LA if unclear or further clarification is needed in order to process the application. </a:t>
            </a:r>
          </a:p>
        </p:txBody>
      </p:sp>
      <p:sp>
        <p:nvSpPr>
          <p:cNvPr id="4" name="Slide Number Placeholder 3"/>
          <p:cNvSpPr>
            <a:spLocks noGrp="1"/>
          </p:cNvSpPr>
          <p:nvPr>
            <p:ph type="sldNum" sz="quarter" idx="5"/>
          </p:nvPr>
        </p:nvSpPr>
        <p:spPr/>
        <p:txBody>
          <a:bodyPr/>
          <a:lstStyle/>
          <a:p>
            <a:fld id="{F25D88BE-BDF9-4179-A50D-1BD96D7C6FAC}" type="slidenum">
              <a:rPr lang="en-GB" smtClean="0"/>
              <a:t>25</a:t>
            </a:fld>
            <a:endParaRPr lang="en-GB" dirty="0"/>
          </a:p>
        </p:txBody>
      </p:sp>
    </p:spTree>
    <p:extLst>
      <p:ext uri="{BB962C8B-B14F-4D97-AF65-F5344CB8AC3E}">
        <p14:creationId xmlns:p14="http://schemas.microsoft.com/office/powerpoint/2010/main" val="913709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252728"/>
                </a:solidFill>
                <a:effectLst/>
                <a:latin typeface="freight-sans-pro"/>
              </a:rPr>
              <a:t>The following are not in scope of the Fund:</a:t>
            </a:r>
          </a:p>
          <a:p>
            <a:pPr algn="l">
              <a:buFont typeface="Arial" panose="020B0604020202020204" pitchFamily="34" charset="0"/>
              <a:buChar char="•"/>
            </a:pPr>
            <a:r>
              <a:rPr lang="en-GB" b="1" i="0" dirty="0">
                <a:solidFill>
                  <a:srgbClr val="252728"/>
                </a:solidFill>
                <a:effectLst/>
                <a:latin typeface="freight-sans-pro"/>
              </a:rPr>
              <a:t>Standalone assessments for single conditions</a:t>
            </a:r>
            <a:r>
              <a:rPr lang="en-GB" b="0" i="0" dirty="0">
                <a:solidFill>
                  <a:srgbClr val="252728"/>
                </a:solidFill>
                <a:effectLst/>
                <a:latin typeface="freight-sans-pro"/>
              </a:rPr>
              <a:t>, e.g. ADHD, FASD, autism, sensory integration, </a:t>
            </a:r>
            <a:r>
              <a:rPr lang="en-GB" b="1" i="0" dirty="0">
                <a:solidFill>
                  <a:srgbClr val="252728"/>
                </a:solidFill>
                <a:effectLst/>
                <a:latin typeface="freight-sans-pro"/>
              </a:rPr>
              <a:t>unless</a:t>
            </a:r>
            <a:r>
              <a:rPr lang="en-GB" b="0" i="0" dirty="0">
                <a:solidFill>
                  <a:srgbClr val="252728"/>
                </a:solidFill>
                <a:effectLst/>
                <a:latin typeface="freight-sans-pro"/>
              </a:rPr>
              <a:t> they are part of a wider specialist assessment which meets the criteria for the Specialist Assessment FAL as mentioned on the previous slide i.e. are in depth, covering trauma and attachment, led and undertaken by a qualified clinician and resulting in a therapeutic support plan.</a:t>
            </a:r>
          </a:p>
          <a:p>
            <a:pPr algn="l">
              <a:buFont typeface="Arial" panose="020B0604020202020204" pitchFamily="34" charset="0"/>
              <a:buChar char="•"/>
            </a:pPr>
            <a:r>
              <a:rPr lang="en-GB" b="1" i="0" dirty="0">
                <a:solidFill>
                  <a:srgbClr val="252728"/>
                </a:solidFill>
                <a:effectLst/>
                <a:latin typeface="freight-sans-pro"/>
              </a:rPr>
              <a:t>Therapeutic needs assessment </a:t>
            </a:r>
            <a:r>
              <a:rPr lang="en-GB" b="0" i="0" dirty="0">
                <a:solidFill>
                  <a:srgbClr val="252728"/>
                </a:solidFill>
                <a:effectLst/>
                <a:latin typeface="freight-sans-pro"/>
              </a:rPr>
              <a:t>- a general social work assessment of SGO support needs remains the responsibility of the local authority/regional adoption agency and should be completed prior to an application being made to the ASGSF. </a:t>
            </a:r>
          </a:p>
          <a:p>
            <a:endParaRPr lang="en-GB" b="0" i="0" dirty="0">
              <a:solidFill>
                <a:srgbClr val="252728"/>
              </a:solidFill>
              <a:effectLst/>
              <a:latin typeface="freight-sans-pro"/>
            </a:endParaRPr>
          </a:p>
          <a:p>
            <a:pPr algn="l"/>
            <a:r>
              <a:rPr lang="en-GB" b="0" i="0" dirty="0">
                <a:solidFill>
                  <a:srgbClr val="252728"/>
                </a:solidFill>
                <a:effectLst/>
                <a:latin typeface="freight-sans-pro"/>
              </a:rPr>
              <a:t>Local Authorities should already be providing the following under their adoption support services:</a:t>
            </a:r>
          </a:p>
          <a:p>
            <a:pPr algn="l">
              <a:buFont typeface="Arial" panose="020B0604020202020204" pitchFamily="34" charset="0"/>
              <a:buChar char="•"/>
            </a:pPr>
            <a:r>
              <a:rPr lang="en-GB" b="0" i="0" dirty="0">
                <a:solidFill>
                  <a:srgbClr val="252728"/>
                </a:solidFill>
                <a:effectLst/>
                <a:latin typeface="freight-sans-pro"/>
              </a:rPr>
              <a:t>Information, advice, guidance and signposting</a:t>
            </a:r>
          </a:p>
          <a:p>
            <a:pPr algn="l">
              <a:buFont typeface="Arial" panose="020B0604020202020204" pitchFamily="34" charset="0"/>
              <a:buChar char="•"/>
            </a:pPr>
            <a:r>
              <a:rPr lang="en-GB" b="0" i="0" dirty="0">
                <a:solidFill>
                  <a:srgbClr val="252728"/>
                </a:solidFill>
                <a:effectLst/>
                <a:latin typeface="freight-sans-pro"/>
              </a:rPr>
              <a:t>Counselling</a:t>
            </a:r>
          </a:p>
          <a:p>
            <a:pPr algn="l">
              <a:buFont typeface="Arial" panose="020B0604020202020204" pitchFamily="34" charset="0"/>
              <a:buChar char="•"/>
            </a:pPr>
            <a:r>
              <a:rPr lang="en-GB" b="0" i="0" dirty="0">
                <a:solidFill>
                  <a:srgbClr val="252728"/>
                </a:solidFill>
                <a:effectLst/>
                <a:latin typeface="freight-sans-pro"/>
              </a:rPr>
              <a:t>Opportunities for adoptive parents to interact (e.g. support groups, family days)</a:t>
            </a:r>
          </a:p>
          <a:p>
            <a:pPr algn="l">
              <a:buFont typeface="Arial" panose="020B0604020202020204" pitchFamily="34" charset="0"/>
              <a:buChar char="•"/>
            </a:pPr>
            <a:r>
              <a:rPr lang="en-GB" b="0" i="0" dirty="0">
                <a:solidFill>
                  <a:srgbClr val="252728"/>
                </a:solidFill>
                <a:effectLst/>
                <a:latin typeface="freight-sans-pro"/>
              </a:rPr>
              <a:t>Mediation of contact with birth families</a:t>
            </a:r>
          </a:p>
          <a:p>
            <a:pPr algn="l">
              <a:buFont typeface="Arial" panose="020B0604020202020204" pitchFamily="34" charset="0"/>
              <a:buChar char="•"/>
            </a:pPr>
            <a:r>
              <a:rPr lang="en-GB" b="0" i="0" dirty="0">
                <a:solidFill>
                  <a:srgbClr val="252728"/>
                </a:solidFill>
                <a:effectLst/>
                <a:latin typeface="freight-sans-pro"/>
              </a:rPr>
              <a:t>Mediation services when an adoptive family is at risk of disruption</a:t>
            </a:r>
          </a:p>
          <a:p>
            <a:pPr algn="l">
              <a:buFont typeface="Arial" panose="020B0604020202020204" pitchFamily="34" charset="0"/>
              <a:buChar char="•"/>
            </a:pPr>
            <a:r>
              <a:rPr lang="en-GB" b="0" i="0" dirty="0">
                <a:solidFill>
                  <a:srgbClr val="252728"/>
                </a:solidFill>
                <a:effectLst/>
                <a:latin typeface="freight-sans-pro"/>
              </a:rPr>
              <a:t>Financial support</a:t>
            </a:r>
          </a:p>
          <a:p>
            <a:pPr algn="l">
              <a:buFont typeface="Arial" panose="020B0604020202020204" pitchFamily="34" charset="0"/>
              <a:buChar char="•"/>
            </a:pPr>
            <a:r>
              <a:rPr lang="en-GB" b="0" i="0" dirty="0">
                <a:solidFill>
                  <a:srgbClr val="252728"/>
                </a:solidFill>
                <a:effectLst/>
                <a:latin typeface="freight-sans-pro"/>
              </a:rPr>
              <a:t>Basic Life story work</a:t>
            </a:r>
          </a:p>
          <a:p>
            <a:pPr algn="l">
              <a:buFont typeface="Arial" panose="020B0604020202020204" pitchFamily="34" charset="0"/>
              <a:buChar char="•"/>
            </a:pPr>
            <a:r>
              <a:rPr lang="en-GB" b="0" i="0" dirty="0">
                <a:solidFill>
                  <a:srgbClr val="252728"/>
                </a:solidFill>
                <a:effectLst/>
                <a:latin typeface="freight-sans-pro"/>
              </a:rPr>
              <a:t>Short break care where no therapeutic input is provided.</a:t>
            </a:r>
          </a:p>
          <a:p>
            <a:pPr algn="l">
              <a:buFont typeface="Arial" panose="020B0604020202020204" pitchFamily="34" charset="0"/>
              <a:buNone/>
            </a:pPr>
            <a:endParaRPr lang="en-GB" b="0" i="0" dirty="0">
              <a:solidFill>
                <a:srgbClr val="252728"/>
              </a:solidFill>
              <a:effectLst/>
              <a:latin typeface="freight-sans-pro"/>
            </a:endParaRPr>
          </a:p>
          <a:p>
            <a:pPr algn="l"/>
            <a:r>
              <a:rPr lang="en-GB" b="0" i="0" dirty="0">
                <a:solidFill>
                  <a:srgbClr val="252728"/>
                </a:solidFill>
                <a:effectLst/>
                <a:latin typeface="freight-sans-pro"/>
              </a:rPr>
              <a:t>The ASGSF will also </a:t>
            </a:r>
            <a:r>
              <a:rPr lang="en-GB" b="1" i="0" dirty="0">
                <a:solidFill>
                  <a:srgbClr val="252728"/>
                </a:solidFill>
                <a:effectLst/>
                <a:latin typeface="freight-sans-pro"/>
              </a:rPr>
              <a:t>not </a:t>
            </a:r>
            <a:r>
              <a:rPr lang="en-GB" b="0" i="0" dirty="0">
                <a:solidFill>
                  <a:srgbClr val="252728"/>
                </a:solidFill>
                <a:effectLst/>
                <a:latin typeface="freight-sans-pro"/>
              </a:rPr>
              <a:t>pay for:</a:t>
            </a:r>
          </a:p>
          <a:p>
            <a:pPr algn="l">
              <a:buFont typeface="Arial" panose="020B0604020202020204" pitchFamily="34" charset="0"/>
              <a:buChar char="•"/>
            </a:pPr>
            <a:r>
              <a:rPr lang="en-GB" b="0" i="0" dirty="0">
                <a:solidFill>
                  <a:srgbClr val="252728"/>
                </a:solidFill>
                <a:effectLst/>
                <a:latin typeface="freight-sans-pro"/>
              </a:rPr>
              <a:t>Support for physical medical conditions</a:t>
            </a:r>
          </a:p>
          <a:p>
            <a:pPr algn="l">
              <a:buFont typeface="Arial" panose="020B0604020202020204" pitchFamily="34" charset="0"/>
              <a:buChar char="•"/>
            </a:pPr>
            <a:r>
              <a:rPr lang="en-GB" b="0" i="0" dirty="0">
                <a:solidFill>
                  <a:srgbClr val="252728"/>
                </a:solidFill>
                <a:effectLst/>
                <a:latin typeface="freight-sans-pro"/>
              </a:rPr>
              <a:t>Speech and language therapy, physical therapy, occupational therapy, and other universal health services.</a:t>
            </a:r>
          </a:p>
          <a:p>
            <a:pPr algn="l">
              <a:buFont typeface="Arial" panose="020B0604020202020204" pitchFamily="34" charset="0"/>
              <a:buChar char="•"/>
            </a:pPr>
            <a:r>
              <a:rPr lang="en-GB" b="0" i="0" dirty="0">
                <a:solidFill>
                  <a:srgbClr val="252728"/>
                </a:solidFill>
                <a:effectLst/>
                <a:latin typeface="freight-sans-pro"/>
              </a:rPr>
              <a:t>Education support</a:t>
            </a:r>
          </a:p>
          <a:p>
            <a:pPr algn="l">
              <a:buFont typeface="Arial" panose="020B0604020202020204" pitchFamily="34" charset="0"/>
              <a:buChar char="•"/>
            </a:pPr>
            <a:r>
              <a:rPr lang="en-GB" b="0" i="0" dirty="0">
                <a:solidFill>
                  <a:srgbClr val="252728"/>
                </a:solidFill>
                <a:effectLst/>
                <a:latin typeface="freight-sans-pro"/>
              </a:rPr>
              <a:t>Memberships to clubs and organisations</a:t>
            </a:r>
          </a:p>
          <a:p>
            <a:pPr algn="l">
              <a:buFont typeface="Arial" panose="020B0604020202020204" pitchFamily="34" charset="0"/>
              <a:buChar char="•"/>
            </a:pPr>
            <a:r>
              <a:rPr lang="en-GB" b="0" i="0" dirty="0">
                <a:solidFill>
                  <a:srgbClr val="252728"/>
                </a:solidFill>
                <a:effectLst/>
                <a:latin typeface="freight-sans-pro"/>
              </a:rPr>
              <a:t>Legal support</a:t>
            </a:r>
          </a:p>
          <a:p>
            <a:pPr algn="l">
              <a:buFont typeface="Arial" panose="020B0604020202020204" pitchFamily="34" charset="0"/>
              <a:buChar char="•"/>
            </a:pPr>
            <a:r>
              <a:rPr lang="en-GB" b="0" i="0" dirty="0">
                <a:solidFill>
                  <a:srgbClr val="252728"/>
                </a:solidFill>
                <a:effectLst/>
                <a:latin typeface="freight-sans-pro"/>
              </a:rPr>
              <a:t>Support provided by private sector and third sector organisations that are not Ofsted regulated unless commissioned through Local Authorities</a:t>
            </a:r>
          </a:p>
          <a:p>
            <a:pPr algn="l">
              <a:buFont typeface="Arial" panose="020B0604020202020204" pitchFamily="34" charset="0"/>
              <a:buChar char="•"/>
            </a:pPr>
            <a:r>
              <a:rPr lang="en-GB" b="0" i="0" dirty="0">
                <a:solidFill>
                  <a:srgbClr val="252728"/>
                </a:solidFill>
                <a:effectLst/>
                <a:latin typeface="freight-sans-pro"/>
              </a:rPr>
              <a:t>Training of staff</a:t>
            </a:r>
          </a:p>
          <a:p>
            <a:pPr algn="l">
              <a:buFont typeface="Arial" panose="020B0604020202020204" pitchFamily="34" charset="0"/>
              <a:buChar char="•"/>
            </a:pPr>
            <a:r>
              <a:rPr lang="en-GB" b="0" i="0" dirty="0">
                <a:solidFill>
                  <a:srgbClr val="252728"/>
                </a:solidFill>
                <a:effectLst/>
                <a:latin typeface="freight-sans-pro"/>
              </a:rPr>
              <a:t>Support not delivered in England, Scotland, Wales and Northern Ireland</a:t>
            </a:r>
          </a:p>
          <a:p>
            <a:pPr algn="l">
              <a:buFont typeface="Arial" panose="020B0604020202020204" pitchFamily="34" charset="0"/>
              <a:buChar char="•"/>
            </a:pPr>
            <a:r>
              <a:rPr lang="en-GB" b="0" i="0" dirty="0">
                <a:solidFill>
                  <a:srgbClr val="252728"/>
                </a:solidFill>
                <a:effectLst/>
                <a:latin typeface="freight-sans-pro"/>
              </a:rPr>
              <a:t>Animal, pet or equine therapy</a:t>
            </a:r>
          </a:p>
        </p:txBody>
      </p:sp>
      <p:sp>
        <p:nvSpPr>
          <p:cNvPr id="4" name="Slide Number Placeholder 3"/>
          <p:cNvSpPr>
            <a:spLocks noGrp="1"/>
          </p:cNvSpPr>
          <p:nvPr>
            <p:ph type="sldNum" sz="quarter" idx="5"/>
          </p:nvPr>
        </p:nvSpPr>
        <p:spPr/>
        <p:txBody>
          <a:bodyPr/>
          <a:lstStyle/>
          <a:p>
            <a:fld id="{F25D88BE-BDF9-4179-A50D-1BD96D7C6FAC}" type="slidenum">
              <a:rPr lang="en-GB" smtClean="0"/>
              <a:t>26</a:t>
            </a:fld>
            <a:endParaRPr lang="en-GB" dirty="0"/>
          </a:p>
        </p:txBody>
      </p:sp>
    </p:spTree>
    <p:extLst>
      <p:ext uri="{BB962C8B-B14F-4D97-AF65-F5344CB8AC3E}">
        <p14:creationId xmlns:p14="http://schemas.microsoft.com/office/powerpoint/2010/main" val="1694457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1EF4D3-4431-4248-A56E-FFCAD22F57C4}" type="slidenum">
              <a:rPr lang="en-GB" smtClean="0"/>
              <a:t>8</a:t>
            </a:fld>
            <a:endParaRPr lang="en-GB"/>
          </a:p>
        </p:txBody>
      </p:sp>
    </p:spTree>
    <p:extLst>
      <p:ext uri="{BB962C8B-B14F-4D97-AF65-F5344CB8AC3E}">
        <p14:creationId xmlns:p14="http://schemas.microsoft.com/office/powerpoint/2010/main" val="2892363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Sally</a:t>
            </a:r>
          </a:p>
          <a:p>
            <a:endParaRPr lang="en-GB" dirty="0"/>
          </a:p>
          <a:p>
            <a:r>
              <a:rPr lang="en-GB" dirty="0"/>
              <a:t>- The are lots resources that are available to you providing more information and detail on ASGSF. </a:t>
            </a:r>
          </a:p>
          <a:p>
            <a:endParaRPr lang="en-GB" dirty="0"/>
          </a:p>
          <a:p>
            <a:r>
              <a:rPr lang="en-GB" b="1" dirty="0"/>
              <a:t>SGO Awareness </a:t>
            </a:r>
            <a:r>
              <a:rPr lang="en-GB" dirty="0"/>
              <a:t>leaflet detailing what we have covered on the last few slides. You will be able to access this through your Local Authority. </a:t>
            </a:r>
          </a:p>
          <a:p>
            <a:endParaRPr lang="en-GB" dirty="0"/>
          </a:p>
          <a:p>
            <a:r>
              <a:rPr lang="en-GB" b="1" dirty="0"/>
              <a:t>Kinship Compass - </a:t>
            </a:r>
            <a:r>
              <a:rPr lang="en-GB" b="0" dirty="0"/>
              <a:t>Information about the adoption and special guardianship support fund for kinship carers, including how to apply and who is eligible.</a:t>
            </a:r>
          </a:p>
          <a:p>
            <a:endParaRPr lang="en-GB" dirty="0"/>
          </a:p>
          <a:p>
            <a:r>
              <a:rPr lang="en-GB" b="1" dirty="0"/>
              <a:t>First 4 Adoption – </a:t>
            </a:r>
            <a:r>
              <a:rPr lang="en-GB" b="0" dirty="0"/>
              <a:t>General information on the scope and eligibility of the fund including helpful visuals. </a:t>
            </a:r>
          </a:p>
          <a:p>
            <a:endParaRPr lang="en-GB" b="1" dirty="0"/>
          </a:p>
          <a:p>
            <a:r>
              <a:rPr lang="en-GB" b="1" dirty="0"/>
              <a:t>Family Right Group – </a:t>
            </a:r>
            <a:r>
              <a:rPr lang="en-GB" b="0" dirty="0"/>
              <a:t>specific information on SG and the ASGSF, including the Kinship </a:t>
            </a:r>
            <a:r>
              <a:rPr lang="en-GB" b="0"/>
              <a:t>carers forum.</a:t>
            </a:r>
            <a:endParaRPr lang="en-GB" b="0" dirty="0"/>
          </a:p>
          <a:p>
            <a:endParaRPr lang="en-GB" dirty="0"/>
          </a:p>
          <a:p>
            <a:endParaRPr lang="en-GB" dirty="0"/>
          </a:p>
        </p:txBody>
      </p:sp>
      <p:sp>
        <p:nvSpPr>
          <p:cNvPr id="4" name="Slide Number Placeholder 3"/>
          <p:cNvSpPr>
            <a:spLocks noGrp="1"/>
          </p:cNvSpPr>
          <p:nvPr>
            <p:ph type="sldNum" sz="quarter" idx="5"/>
          </p:nvPr>
        </p:nvSpPr>
        <p:spPr/>
        <p:txBody>
          <a:bodyPr/>
          <a:lstStyle/>
          <a:p>
            <a:fld id="{F25D88BE-BDF9-4179-A50D-1BD96D7C6FAC}" type="slidenum">
              <a:rPr lang="en-GB" smtClean="0"/>
              <a:t>27</a:t>
            </a:fld>
            <a:endParaRPr lang="en-GB" dirty="0"/>
          </a:p>
        </p:txBody>
      </p:sp>
    </p:spTree>
    <p:extLst>
      <p:ext uri="{BB962C8B-B14F-4D97-AF65-F5344CB8AC3E}">
        <p14:creationId xmlns:p14="http://schemas.microsoft.com/office/powerpoint/2010/main" val="3626623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Sharon </a:t>
            </a:r>
          </a:p>
        </p:txBody>
      </p:sp>
      <p:sp>
        <p:nvSpPr>
          <p:cNvPr id="4" name="Slide Number Placeholder 3"/>
          <p:cNvSpPr>
            <a:spLocks noGrp="1"/>
          </p:cNvSpPr>
          <p:nvPr>
            <p:ph type="sldNum" sz="quarter" idx="5"/>
          </p:nvPr>
        </p:nvSpPr>
        <p:spPr/>
        <p:txBody>
          <a:bodyPr/>
          <a:lstStyle/>
          <a:p>
            <a:fld id="{F25D88BE-BDF9-4179-A50D-1BD96D7C6FAC}" type="slidenum">
              <a:rPr lang="en-GB" smtClean="0"/>
              <a:t>28</a:t>
            </a:fld>
            <a:endParaRPr lang="en-GB" dirty="0"/>
          </a:p>
        </p:txBody>
      </p:sp>
    </p:spTree>
    <p:extLst>
      <p:ext uri="{BB962C8B-B14F-4D97-AF65-F5344CB8AC3E}">
        <p14:creationId xmlns:p14="http://schemas.microsoft.com/office/powerpoint/2010/main" val="3139443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7DBFB7-31BC-4EDD-9C54-892A2C87F4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041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7DBFB7-31BC-4EDD-9C54-892A2C87F4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294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797922-76BB-49A8-8F14-9D48EC7D8B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13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D368D1-E4C5-49A4-B4E8-38ECB032A8B4}" type="slidenum">
              <a:rPr lang="en-GB" smtClean="0"/>
              <a:t>33</a:t>
            </a:fld>
            <a:endParaRPr lang="en-GB"/>
          </a:p>
        </p:txBody>
      </p:sp>
    </p:spTree>
    <p:extLst>
      <p:ext uri="{BB962C8B-B14F-4D97-AF65-F5344CB8AC3E}">
        <p14:creationId xmlns:p14="http://schemas.microsoft.com/office/powerpoint/2010/main" val="4017031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48D896-FDE4-46DF-91B9-49123E97C5AE}" type="slidenum">
              <a:rPr lang="en-GB" smtClean="0"/>
              <a:t>35</a:t>
            </a:fld>
            <a:endParaRPr lang="en-GB"/>
          </a:p>
        </p:txBody>
      </p:sp>
    </p:spTree>
    <p:extLst>
      <p:ext uri="{BB962C8B-B14F-4D97-AF65-F5344CB8AC3E}">
        <p14:creationId xmlns:p14="http://schemas.microsoft.com/office/powerpoint/2010/main" val="1479565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100"/>
              <a:t>In October 2022, Kinship built on more than two decades of campaigning shoulder-to-shoulder with kinship families to launch the #ValueOurLove campaign, pushing on the UK and Welsh Governments to recognise the disparity in support between kinship families and foster and adoptive families, and push for a dedicated kinship care strategy which prioritised the urgent support families need today and build a kinship system fit for the future. Since then, we’ve had enormous success engaging with politicians in Westminster and the Senedd, as well as key sector stakeholders such as the Children’s Commissioner for England, and have brought the views and experiences of kinship carers directly to those in power. We’re also proud to have had considerable support from high-profile celebrities including Davina McCall and Professor Green, both of whom were raised in kinship care by their grandmothers.</a:t>
            </a:r>
          </a:p>
        </p:txBody>
      </p:sp>
      <p:sp>
        <p:nvSpPr>
          <p:cNvPr id="4" name="Slide Number Placeholder 3"/>
          <p:cNvSpPr>
            <a:spLocks noGrp="1"/>
          </p:cNvSpPr>
          <p:nvPr>
            <p:ph type="sldNum" sz="quarter" idx="5"/>
          </p:nvPr>
        </p:nvSpPr>
        <p:spPr/>
        <p:txBody>
          <a:bodyPr/>
          <a:lstStyle/>
          <a:p>
            <a:fld id="{F82974CF-293E-42D4-8FBD-78D0050BD4E6}" type="slidenum">
              <a:rPr lang="en-GB" smtClean="0"/>
              <a:t>9</a:t>
            </a:fld>
            <a:endParaRPr lang="en-GB"/>
          </a:p>
        </p:txBody>
      </p:sp>
    </p:spTree>
    <p:extLst>
      <p:ext uri="{BB962C8B-B14F-4D97-AF65-F5344CB8AC3E}">
        <p14:creationId xmlns:p14="http://schemas.microsoft.com/office/powerpoint/2010/main" val="1161250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1EF4D3-4431-4248-A56E-FFCAD22F57C4}" type="slidenum">
              <a:rPr lang="en-GB" smtClean="0"/>
              <a:t>10</a:t>
            </a:fld>
            <a:endParaRPr lang="en-GB"/>
          </a:p>
        </p:txBody>
      </p:sp>
    </p:spTree>
    <p:extLst>
      <p:ext uri="{BB962C8B-B14F-4D97-AF65-F5344CB8AC3E}">
        <p14:creationId xmlns:p14="http://schemas.microsoft.com/office/powerpoint/2010/main" val="3504899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1EF4D3-4431-4248-A56E-FFCAD22F57C4}" type="slidenum">
              <a:rPr lang="en-GB" smtClean="0"/>
              <a:t>11</a:t>
            </a:fld>
            <a:endParaRPr lang="en-GB"/>
          </a:p>
        </p:txBody>
      </p:sp>
    </p:spTree>
    <p:extLst>
      <p:ext uri="{BB962C8B-B14F-4D97-AF65-F5344CB8AC3E}">
        <p14:creationId xmlns:p14="http://schemas.microsoft.com/office/powerpoint/2010/main" val="3576863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1EF4D3-4431-4248-A56E-FFCAD22F57C4}" type="slidenum">
              <a:rPr lang="en-GB" smtClean="0"/>
              <a:t>13</a:t>
            </a:fld>
            <a:endParaRPr lang="en-GB"/>
          </a:p>
        </p:txBody>
      </p:sp>
    </p:spTree>
    <p:extLst>
      <p:ext uri="{BB962C8B-B14F-4D97-AF65-F5344CB8AC3E}">
        <p14:creationId xmlns:p14="http://schemas.microsoft.com/office/powerpoint/2010/main" val="478651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1EF4D3-4431-4248-A56E-FFCAD22F57C4}" type="slidenum">
              <a:rPr lang="en-GB" smtClean="0"/>
              <a:t>14</a:t>
            </a:fld>
            <a:endParaRPr lang="en-GB"/>
          </a:p>
        </p:txBody>
      </p:sp>
    </p:spTree>
    <p:extLst>
      <p:ext uri="{BB962C8B-B14F-4D97-AF65-F5344CB8AC3E}">
        <p14:creationId xmlns:p14="http://schemas.microsoft.com/office/powerpoint/2010/main" val="4261292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There’s much more in the Strategy which I don’t have time to go into today, but thankfully our team have prepared lots of materials for you to explore. </a:t>
            </a:r>
          </a:p>
          <a:p>
            <a:endParaRPr lang="en-GB"/>
          </a:p>
          <a:p>
            <a:r>
              <a:rPr lang="en-GB"/>
              <a:t>If you want a quick summary of the main Strategy commitments, visit our summary page. </a:t>
            </a:r>
          </a:p>
          <a:p>
            <a:endParaRPr lang="en-GB"/>
          </a:p>
          <a:p>
            <a:r>
              <a:rPr lang="en-GB"/>
              <a:t>If you want a detailed exploration of kinship care policy in England including an up-to-date overview of what’s happening now, our verdict, and what should happen next, you can check out our regularly-updated kinship care policy tracker. </a:t>
            </a:r>
          </a:p>
        </p:txBody>
      </p:sp>
      <p:sp>
        <p:nvSpPr>
          <p:cNvPr id="4" name="Slide Number Placeholder 3"/>
          <p:cNvSpPr>
            <a:spLocks noGrp="1"/>
          </p:cNvSpPr>
          <p:nvPr>
            <p:ph type="sldNum" sz="quarter" idx="5"/>
          </p:nvPr>
        </p:nvSpPr>
        <p:spPr/>
        <p:txBody>
          <a:bodyPr/>
          <a:lstStyle/>
          <a:p>
            <a:fld id="{F82974CF-293E-42D4-8FBD-78D0050BD4E6}" type="slidenum">
              <a:rPr lang="en-GB" smtClean="0"/>
              <a:t>15</a:t>
            </a:fld>
            <a:endParaRPr lang="en-GB"/>
          </a:p>
        </p:txBody>
      </p:sp>
    </p:spTree>
    <p:extLst>
      <p:ext uri="{BB962C8B-B14F-4D97-AF65-F5344CB8AC3E}">
        <p14:creationId xmlns:p14="http://schemas.microsoft.com/office/powerpoint/2010/main" val="1538868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#ValueOurLove campaign is calling for financial allowances on a par with fostering allowances for all kinship carers to recognise how an existing lack of financial support often plunges carers into poverty from often already precarious circumstances. In our last survey, 1 in 10 kinship households said they had run out of food and couldn’t afford to buy more in the last two weeks. </a:t>
            </a:r>
          </a:p>
          <a:p>
            <a:endParaRPr lang="en-GB"/>
          </a:p>
          <a:p>
            <a:r>
              <a:rPr lang="en-GB"/>
              <a:t>We also want to see better access to training and support which recognises kinship carers’ unique needs, experiences and strengths. We’re proud to have campaigned successfully for the UK Government to invest in this in England, and Kinship will be delivering a national training and support offer for all kinship carers regardless of the type of kinship arrangement.</a:t>
            </a:r>
          </a:p>
          <a:p>
            <a:endParaRPr lang="en-GB"/>
          </a:p>
          <a:p>
            <a:r>
              <a:rPr lang="en-GB"/>
              <a:t>We want to see a right to statutory leave and pay from work, just as adoptive parents get. Our survey found that more than 8 in 10 kinship carers had to give up work permanently or reduce their hours after taking on the role, pushing many into the benefits system unnecessarily and robbing them of the protected time they need to settle a child into their new home after an often traumatic experience.</a:t>
            </a:r>
          </a:p>
          <a:p>
            <a:endParaRPr lang="en-GB"/>
          </a:p>
          <a:p>
            <a:r>
              <a:rPr lang="en-GB"/>
              <a:t>And finally, we want to see better support for kinship children including widespread access to Pupil Premium Plus funding and priority admissions in school, as well as tailored mental health and therapeutic support which understands the complexities of kinship care situations and the impact family dynamics have on children’s wellbeing, identity and relationships.</a:t>
            </a:r>
          </a:p>
          <a:p>
            <a:endParaRPr lang="en-GB"/>
          </a:p>
          <a:p>
            <a:r>
              <a:rPr lang="en-GB"/>
              <a:t>You can help the campaign by joining online and writing to your local MP. We’ll soon be launching our updated kinship care constituency map so you can explore data for your area and learn how to spread the word to prospective parliamentary candidates ahead of the next general election. </a:t>
            </a:r>
          </a:p>
        </p:txBody>
      </p:sp>
      <p:sp>
        <p:nvSpPr>
          <p:cNvPr id="4" name="Slide Number Placeholder 3"/>
          <p:cNvSpPr>
            <a:spLocks noGrp="1"/>
          </p:cNvSpPr>
          <p:nvPr>
            <p:ph type="sldNum" sz="quarter" idx="5"/>
          </p:nvPr>
        </p:nvSpPr>
        <p:spPr/>
        <p:txBody>
          <a:bodyPr/>
          <a:lstStyle/>
          <a:p>
            <a:fld id="{D81EF4D3-4431-4248-A56E-FFCAD22F57C4}" type="slidenum">
              <a:rPr lang="en-GB" smtClean="0"/>
              <a:t>16</a:t>
            </a:fld>
            <a:endParaRPr lang="en-GB"/>
          </a:p>
        </p:txBody>
      </p:sp>
    </p:spTree>
    <p:extLst>
      <p:ext uri="{BB962C8B-B14F-4D97-AF65-F5344CB8AC3E}">
        <p14:creationId xmlns:p14="http://schemas.microsoft.com/office/powerpoint/2010/main" val="1070226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seslip.co.uk/"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bin"/><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eslip.co.uk/" TargetMode="External"/><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532F6B"/>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583891" y="533870"/>
            <a:ext cx="9021071" cy="2210626"/>
          </a:xfrm>
        </p:spPr>
        <p:txBody>
          <a:bodyPr anchor="b">
            <a:normAutofit/>
          </a:bodyPr>
          <a:lstStyle>
            <a:lvl1pPr algn="ctr">
              <a:lnSpc>
                <a:spcPct val="85000"/>
              </a:lnSpc>
              <a:defRPr sz="4800" spc="-50" baseline="0">
                <a:solidFill>
                  <a:schemeClr val="bg1"/>
                </a:solidFill>
              </a:defRPr>
            </a:lvl1pPr>
          </a:lstStyle>
          <a:p>
            <a:r>
              <a:rPr lang="en-US" dirty="0"/>
              <a:t>Add Master heading here</a:t>
            </a:r>
          </a:p>
        </p:txBody>
      </p:sp>
      <p:sp>
        <p:nvSpPr>
          <p:cNvPr id="3" name="Subtitle 2"/>
          <p:cNvSpPr>
            <a:spLocks noGrp="1"/>
          </p:cNvSpPr>
          <p:nvPr>
            <p:ph type="subTitle" idx="1" hasCustomPrompt="1"/>
          </p:nvPr>
        </p:nvSpPr>
        <p:spPr>
          <a:xfrm>
            <a:off x="1065227" y="3170908"/>
            <a:ext cx="10058400" cy="1143000"/>
          </a:xfrm>
        </p:spPr>
        <p:txBody>
          <a:bodyPr lIns="91440" rIns="91440">
            <a:normAutofit/>
          </a:bodyPr>
          <a:lstStyle>
            <a:lvl1pPr marL="0" indent="0" algn="ctr">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Use this for sub heading</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US" dirty="0"/>
              <a:t>www.seslip.co.uk</a:t>
            </a:r>
            <a:endParaRPr lang="en-GB" dirty="0"/>
          </a:p>
        </p:txBody>
      </p:sp>
      <p:sp>
        <p:nvSpPr>
          <p:cNvPr id="6" name="Slide Number Placeholder 5"/>
          <p:cNvSpPr>
            <a:spLocks noGrp="1"/>
          </p:cNvSpPr>
          <p:nvPr>
            <p:ph type="sldNum" sz="quarter" idx="12"/>
          </p:nvPr>
        </p:nvSpPr>
        <p:spPr/>
        <p:txBody>
          <a:bodyPr/>
          <a:lstStyle/>
          <a:p>
            <a:endParaRPr lang="en-GB" dirty="0"/>
          </a:p>
        </p:txBody>
      </p:sp>
      <p:pic>
        <p:nvPicPr>
          <p:cNvPr id="12" name="Picture 11" descr="Text&#10;&#10;Description automatically generated with low confidence">
            <a:hlinkClick r:id="rId2"/>
            <a:extLst>
              <a:ext uri="{FF2B5EF4-FFF2-40B4-BE49-F238E27FC236}">
                <a16:creationId xmlns:a16="http://schemas.microsoft.com/office/drawing/2014/main" id="{B7FB1A18-8CA5-8EF0-005F-8B22BEF234C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478016" y="4764904"/>
            <a:ext cx="4411213" cy="1380760"/>
          </a:xfrm>
          <a:prstGeom prst="rect">
            <a:avLst/>
          </a:prstGeom>
        </p:spPr>
      </p:pic>
    </p:spTree>
    <p:extLst>
      <p:ext uri="{BB962C8B-B14F-4D97-AF65-F5344CB8AC3E}">
        <p14:creationId xmlns:p14="http://schemas.microsoft.com/office/powerpoint/2010/main" val="16891697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www.seslip.co.uk</a:t>
            </a:r>
            <a:endParaRPr lang="en-GB"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B70C814-F07F-4807-8F94-70B7B25FA1BB}" type="slidenum">
              <a:rPr lang="en-GB" smtClean="0"/>
              <a:t>‹#›</a:t>
            </a:fld>
            <a:endParaRPr lang="en-GB"/>
          </a:p>
        </p:txBody>
      </p:sp>
      <p:pic>
        <p:nvPicPr>
          <p:cNvPr id="12" name="Picture 11" descr="Logo&#10;&#10;Description automatically generated with medium confidence">
            <a:extLst>
              <a:ext uri="{FF2B5EF4-FFF2-40B4-BE49-F238E27FC236}">
                <a16:creationId xmlns:a16="http://schemas.microsoft.com/office/drawing/2014/main" id="{9F23EC18-5324-0785-E25D-03520287305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91412" y="3881717"/>
            <a:ext cx="3121512" cy="997505"/>
          </a:xfrm>
          <a:prstGeom prst="rect">
            <a:avLst/>
          </a:prstGeom>
        </p:spPr>
      </p:pic>
    </p:spTree>
    <p:extLst>
      <p:ext uri="{BB962C8B-B14F-4D97-AF65-F5344CB8AC3E}">
        <p14:creationId xmlns:p14="http://schemas.microsoft.com/office/powerpoint/2010/main" val="1364890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www.seslip.co.uk</a:t>
            </a:r>
          </a:p>
        </p:txBody>
      </p:sp>
      <p:sp>
        <p:nvSpPr>
          <p:cNvPr id="7" name="Slide Number Placeholder 6"/>
          <p:cNvSpPr>
            <a:spLocks noGrp="1"/>
          </p:cNvSpPr>
          <p:nvPr>
            <p:ph type="sldNum" sz="quarter" idx="12"/>
          </p:nvPr>
        </p:nvSpPr>
        <p:spPr/>
        <p:txBody>
          <a:bodyPr/>
          <a:lstStyle/>
          <a:p>
            <a:fld id="{FB70C814-F07F-4807-8F94-70B7B25FA1BB}" type="slidenum">
              <a:rPr lang="en-GB" smtClean="0"/>
              <a:t>‹#›</a:t>
            </a:fld>
            <a:endParaRPr lang="en-GB"/>
          </a:p>
        </p:txBody>
      </p:sp>
      <p:pic>
        <p:nvPicPr>
          <p:cNvPr id="10" name="Picture 9">
            <a:extLst>
              <a:ext uri="{FF2B5EF4-FFF2-40B4-BE49-F238E27FC236}">
                <a16:creationId xmlns:a16="http://schemas.microsoft.com/office/drawing/2014/main" id="{4B19E499-6DD0-E60F-4470-C2670C6B1240}"/>
              </a:ext>
            </a:extLst>
          </p:cNvPr>
          <p:cNvPicPr>
            <a:picLocks noChangeAspect="1"/>
          </p:cNvPicPr>
          <p:nvPr userDrawn="1"/>
        </p:nvPicPr>
        <p:blipFill>
          <a:blip r:embed="rId3"/>
          <a:stretch>
            <a:fillRect/>
          </a:stretch>
        </p:blipFill>
        <p:spPr>
          <a:xfrm>
            <a:off x="9906287" y="5905500"/>
            <a:ext cx="908383" cy="902286"/>
          </a:xfrm>
          <a:prstGeom prst="rect">
            <a:avLst/>
          </a:prstGeom>
        </p:spPr>
      </p:pic>
    </p:spTree>
    <p:extLst>
      <p:ext uri="{BB962C8B-B14F-4D97-AF65-F5344CB8AC3E}">
        <p14:creationId xmlns:p14="http://schemas.microsoft.com/office/powerpoint/2010/main" val="1844927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www.seslip.co.uk</a:t>
            </a:r>
          </a:p>
        </p:txBody>
      </p:sp>
      <p:sp>
        <p:nvSpPr>
          <p:cNvPr id="6" name="Slide Number Placeholder 5"/>
          <p:cNvSpPr>
            <a:spLocks noGrp="1"/>
          </p:cNvSpPr>
          <p:nvPr>
            <p:ph type="sldNum" sz="quarter" idx="12"/>
          </p:nvPr>
        </p:nvSpPr>
        <p:spPr/>
        <p:txBody>
          <a:bodyPr/>
          <a:lstStyle/>
          <a:p>
            <a:fld id="{FB70C814-F07F-4807-8F94-70B7B25FA1BB}" type="slidenum">
              <a:rPr lang="en-GB" smtClean="0"/>
              <a:t>‹#›</a:t>
            </a:fld>
            <a:endParaRPr lang="en-GB"/>
          </a:p>
        </p:txBody>
      </p:sp>
      <p:pic>
        <p:nvPicPr>
          <p:cNvPr id="7" name="Picture 6">
            <a:extLst>
              <a:ext uri="{FF2B5EF4-FFF2-40B4-BE49-F238E27FC236}">
                <a16:creationId xmlns:a16="http://schemas.microsoft.com/office/drawing/2014/main" id="{974D24E9-C509-CAD5-9AED-5D33CBEBBE0B}"/>
              </a:ext>
            </a:extLst>
          </p:cNvPr>
          <p:cNvPicPr>
            <a:picLocks noChangeAspect="1"/>
          </p:cNvPicPr>
          <p:nvPr userDrawn="1"/>
        </p:nvPicPr>
        <p:blipFill>
          <a:blip r:embed="rId2"/>
          <a:stretch>
            <a:fillRect/>
          </a:stretch>
        </p:blipFill>
        <p:spPr>
          <a:xfrm>
            <a:off x="9900458" y="5869094"/>
            <a:ext cx="908383" cy="902286"/>
          </a:xfrm>
          <a:prstGeom prst="rect">
            <a:avLst/>
          </a:prstGeom>
        </p:spPr>
      </p:pic>
    </p:spTree>
    <p:extLst>
      <p:ext uri="{BB962C8B-B14F-4D97-AF65-F5344CB8AC3E}">
        <p14:creationId xmlns:p14="http://schemas.microsoft.com/office/powerpoint/2010/main" val="479602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www.seslip.co.uk</a:t>
            </a:r>
          </a:p>
        </p:txBody>
      </p:sp>
      <p:sp>
        <p:nvSpPr>
          <p:cNvPr id="6" name="Slide Number Placeholder 5"/>
          <p:cNvSpPr>
            <a:spLocks noGrp="1"/>
          </p:cNvSpPr>
          <p:nvPr>
            <p:ph type="sldNum" sz="quarter" idx="12"/>
          </p:nvPr>
        </p:nvSpPr>
        <p:spPr/>
        <p:txBody>
          <a:bodyPr/>
          <a:lstStyle/>
          <a:p>
            <a:fld id="{FB70C814-F07F-4807-8F94-70B7B25FA1BB}" type="slidenum">
              <a:rPr lang="en-GB" smtClean="0"/>
              <a:t>‹#›</a:t>
            </a:fld>
            <a:endParaRPr lang="en-GB"/>
          </a:p>
        </p:txBody>
      </p:sp>
      <p:pic>
        <p:nvPicPr>
          <p:cNvPr id="9" name="Picture 8">
            <a:extLst>
              <a:ext uri="{FF2B5EF4-FFF2-40B4-BE49-F238E27FC236}">
                <a16:creationId xmlns:a16="http://schemas.microsoft.com/office/drawing/2014/main" id="{881B09F7-1A38-0097-339E-0C6557D94AED}"/>
              </a:ext>
            </a:extLst>
          </p:cNvPr>
          <p:cNvPicPr>
            <a:picLocks noChangeAspect="1"/>
          </p:cNvPicPr>
          <p:nvPr userDrawn="1"/>
        </p:nvPicPr>
        <p:blipFill>
          <a:blip r:embed="rId2"/>
          <a:stretch>
            <a:fillRect/>
          </a:stretch>
        </p:blipFill>
        <p:spPr>
          <a:xfrm>
            <a:off x="9897298" y="5883173"/>
            <a:ext cx="908383" cy="902286"/>
          </a:xfrm>
          <a:prstGeom prst="rect">
            <a:avLst/>
          </a:prstGeom>
        </p:spPr>
      </p:pic>
    </p:spTree>
    <p:extLst>
      <p:ext uri="{BB962C8B-B14F-4D97-AF65-F5344CB8AC3E}">
        <p14:creationId xmlns:p14="http://schemas.microsoft.com/office/powerpoint/2010/main" val="4078702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685845" y="2215946"/>
            <a:ext cx="10667955" cy="3936547"/>
          </a:xfrm>
          <a:prstGeom prst="rect">
            <a:avLst/>
          </a:prstGeom>
        </p:spPr>
        <p:txBody>
          <a:bodyPr>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4251168949"/>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8930ED8D-4BDE-196E-914C-62E1395EEA5E}"/>
              </a:ext>
            </a:extLst>
          </p:cNvPr>
          <p:cNvSpPr>
            <a:spLocks noGrp="1"/>
          </p:cNvSpPr>
          <p:nvPr>
            <p:ph idx="13" hasCustomPrompt="1"/>
          </p:nvPr>
        </p:nvSpPr>
        <p:spPr>
          <a:xfrm>
            <a:off x="685845" y="2215946"/>
            <a:ext cx="10667955" cy="3936547"/>
          </a:xfrm>
          <a:prstGeom prst="rect">
            <a:avLst/>
          </a:prstGeom>
        </p:spPr>
        <p:txBody>
          <a:bodyPr numCol="2" spcCol="1944000">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62483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hape 02">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8E7F37A-D2AD-4390-83E8-52AF7E2DA27E}"/>
              </a:ext>
            </a:extLst>
          </p:cNvPr>
          <p:cNvSpPr>
            <a:spLocks noGrp="1"/>
          </p:cNvSpPr>
          <p:nvPr>
            <p:ph type="pic" sz="quarter" idx="12" hasCustomPrompt="1"/>
          </p:nvPr>
        </p:nvSpPr>
        <p:spPr>
          <a:xfrm>
            <a:off x="4845635" y="-9832"/>
            <a:ext cx="7361241" cy="6867832"/>
          </a:xfrm>
          <a:custGeom>
            <a:avLst/>
            <a:gdLst>
              <a:gd name="connsiteX0" fmla="*/ 7349492 w 7359324"/>
              <a:gd name="connsiteY0" fmla="*/ 0 h 6867832"/>
              <a:gd name="connsiteX1" fmla="*/ 7359324 w 7359324"/>
              <a:gd name="connsiteY1" fmla="*/ 6867832 h 6867832"/>
              <a:gd name="connsiteX2" fmla="*/ 2381784 w 7359324"/>
              <a:gd name="connsiteY2" fmla="*/ 6867832 h 6867832"/>
              <a:gd name="connsiteX3" fmla="*/ 0 w 7359324"/>
              <a:gd name="connsiteY3" fmla="*/ 8251 h 6867832"/>
            </a:gdLst>
            <a:ahLst/>
            <a:cxnLst>
              <a:cxn ang="0">
                <a:pos x="connsiteX0" y="connsiteY0"/>
              </a:cxn>
              <a:cxn ang="0">
                <a:pos x="connsiteX1" y="connsiteY1"/>
              </a:cxn>
              <a:cxn ang="0">
                <a:pos x="connsiteX2" y="connsiteY2"/>
              </a:cxn>
              <a:cxn ang="0">
                <a:pos x="connsiteX3" y="connsiteY3"/>
              </a:cxn>
            </a:cxnLst>
            <a:rect l="l" t="t" r="r" b="b"/>
            <a:pathLst>
              <a:path w="7359324" h="6867832">
                <a:moveTo>
                  <a:pt x="7349492" y="0"/>
                </a:moveTo>
                <a:cubicBezTo>
                  <a:pt x="7356047" y="2289277"/>
                  <a:pt x="7352769" y="4578555"/>
                  <a:pt x="7359324" y="6867832"/>
                </a:cubicBezTo>
                <a:lnTo>
                  <a:pt x="2381784" y="6867832"/>
                </a:lnTo>
                <a:lnTo>
                  <a:pt x="0" y="8251"/>
                </a:lnTo>
                <a:close/>
              </a:path>
            </a:pathLst>
          </a:custGeom>
          <a:solidFill>
            <a:schemeClr val="bg2"/>
          </a:solidFill>
        </p:spPr>
        <p:txBody>
          <a:bodyPr vert="horz" wrap="square" lIns="72000" tIns="0" rIns="72000" bIns="0" rtlCol="0" anchor="ctr">
            <a:noAutofit/>
          </a:bodyPr>
          <a:lstStyle>
            <a:lvl1pPr algn="ctr">
              <a:defRPr lang="en-GB" sz="1800" b="1" dirty="0">
                <a:solidFill>
                  <a:sysClr val="windowText" lastClr="000000"/>
                </a:solidFill>
              </a:defRPr>
            </a:lvl1pPr>
          </a:lstStyle>
          <a:p>
            <a:pPr lvl="0" algn="ctr"/>
            <a:r>
              <a:rPr lang="en-US" dirty="0"/>
              <a:t>Insert image here</a:t>
            </a:r>
            <a:endParaRPr lang="en-GB" dirty="0"/>
          </a:p>
        </p:txBody>
      </p:sp>
      <p:pic>
        <p:nvPicPr>
          <p:cNvPr id="12" name="MM Logo" descr="{&quot;templafy&quot;:{&quot;id&quot;:&quot;aba18365-3cf6-482a-9a0f-5945ecc6bed5&quot;}}">
            <a:extLst>
              <a:ext uri="{FF2B5EF4-FFF2-40B4-BE49-F238E27FC236}">
                <a16:creationId xmlns:a16="http://schemas.microsoft.com/office/drawing/2014/main" id="{45254ACA-1BD2-4D2E-8F02-C410692BA0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168" y="527051"/>
            <a:ext cx="864225" cy="738000"/>
          </a:xfrm>
          <a:prstGeom prst="rect">
            <a:avLst/>
          </a:prstGeom>
        </p:spPr>
      </p:pic>
      <p:sp>
        <p:nvSpPr>
          <p:cNvPr id="16" name="Title" descr="{&quot;templafy&quot;:{&quot;id&quot;:&quot;5755cf13-431b-4e0a-b9bb-3c9ce3564f7d&quot;}}" title="text">
            <a:extLst>
              <a:ext uri="{FF2B5EF4-FFF2-40B4-BE49-F238E27FC236}">
                <a16:creationId xmlns:a16="http://schemas.microsoft.com/office/drawing/2014/main" id="{B2CBC677-E973-44F6-A1A2-974C91E81316}"/>
              </a:ext>
            </a:extLst>
          </p:cNvPr>
          <p:cNvSpPr>
            <a:spLocks noGrp="1"/>
          </p:cNvSpPr>
          <p:nvPr>
            <p:ph type="title" hasCustomPrompt="1"/>
          </p:nvPr>
        </p:nvSpPr>
        <p:spPr>
          <a:xfrm>
            <a:off x="527056" y="2892005"/>
            <a:ext cx="5087807" cy="646331"/>
          </a:xfrm>
          <a:prstGeom prst="rect">
            <a:avLst/>
          </a:prstGeom>
        </p:spPr>
        <p:txBody>
          <a:bodyPr wrap="square" lIns="0" anchor="b">
            <a:spAutoFit/>
          </a:bodyPr>
          <a:lstStyle>
            <a:lvl1pPr>
              <a:lnSpc>
                <a:spcPct val="100000"/>
              </a:lnSpc>
              <a:spcBef>
                <a:spcPts val="0"/>
              </a:spcBef>
              <a:spcAft>
                <a:spcPts val="0"/>
              </a:spcAft>
              <a:defRPr sz="3600" b="1">
                <a:solidFill>
                  <a:schemeClr val="bg1"/>
                </a:solidFill>
              </a:defRPr>
            </a:lvl1pPr>
          </a:lstStyle>
          <a:p>
            <a:r>
              <a:rPr lang="en-GB" dirty="0"/>
              <a:t>Title here</a:t>
            </a:r>
          </a:p>
        </p:txBody>
      </p:sp>
      <p:sp>
        <p:nvSpPr>
          <p:cNvPr id="17" name="Subtitle">
            <a:extLst>
              <a:ext uri="{FF2B5EF4-FFF2-40B4-BE49-F238E27FC236}">
                <a16:creationId xmlns:a16="http://schemas.microsoft.com/office/drawing/2014/main" id="{BCB08BB5-8C51-4595-BECD-C26BF1C1F42F}"/>
              </a:ext>
            </a:extLst>
          </p:cNvPr>
          <p:cNvSpPr>
            <a:spLocks noGrp="1"/>
          </p:cNvSpPr>
          <p:nvPr>
            <p:ph type="subTitle" idx="1" hasCustomPrompt="1"/>
          </p:nvPr>
        </p:nvSpPr>
        <p:spPr>
          <a:xfrm>
            <a:off x="527055" y="3746267"/>
            <a:ext cx="5087807" cy="430887"/>
          </a:xfrm>
          <a:prstGeom prst="rect">
            <a:avLst/>
          </a:prstGeom>
        </p:spPr>
        <p:txBody>
          <a:bodyPr wrap="square" lIns="0">
            <a:spAutoFit/>
          </a:bodyPr>
          <a:lstStyle>
            <a:lvl1pPr marL="0" indent="0" algn="l">
              <a:lnSpc>
                <a:spcPct val="100000"/>
              </a:lnSpc>
              <a:spcBef>
                <a:spcPts val="0"/>
              </a:spcBef>
              <a:spcAft>
                <a:spcPts val="0"/>
              </a:spcAft>
              <a:buNone/>
              <a:defRPr sz="2200" b="0">
                <a:solidFill>
                  <a:schemeClr val="bg1"/>
                </a:solidFill>
              </a:defRPr>
            </a:lvl1pPr>
            <a:lvl2pPr marL="0" indent="0" algn="l">
              <a:lnSpc>
                <a:spcPct val="100000"/>
              </a:lnSpc>
              <a:spcAft>
                <a:spcPts val="0"/>
              </a:spcAft>
              <a:buNone/>
              <a:tabLst>
                <a:tab pos="0" algn="l"/>
              </a:tabLst>
              <a:defRPr sz="2666">
                <a:solidFill>
                  <a:schemeClr val="bg1"/>
                </a:solidFill>
              </a:defRPr>
            </a:lvl2pPr>
            <a:lvl3pPr marL="0" indent="0" algn="l">
              <a:lnSpc>
                <a:spcPct val="100000"/>
              </a:lnSpc>
              <a:spcAft>
                <a:spcPts val="0"/>
              </a:spcAft>
              <a:buNone/>
              <a:tabLst>
                <a:tab pos="0" algn="l"/>
              </a:tabLst>
              <a:defRPr sz="2666">
                <a:solidFill>
                  <a:schemeClr val="bg1"/>
                </a:solidFill>
              </a:defRPr>
            </a:lvl3pPr>
            <a:lvl4pPr marL="0" indent="0" algn="l">
              <a:lnSpc>
                <a:spcPct val="100000"/>
              </a:lnSpc>
              <a:spcAft>
                <a:spcPts val="0"/>
              </a:spcAft>
              <a:buNone/>
              <a:tabLst>
                <a:tab pos="0" algn="l"/>
              </a:tabLst>
              <a:defRPr sz="2666">
                <a:solidFill>
                  <a:schemeClr val="bg1"/>
                </a:solidFill>
              </a:defRPr>
            </a:lvl4pPr>
            <a:lvl5pPr marL="0" indent="0" algn="l">
              <a:lnSpc>
                <a:spcPct val="100000"/>
              </a:lnSpc>
              <a:spcAft>
                <a:spcPts val="0"/>
              </a:spcAft>
              <a:buNone/>
              <a:tabLst>
                <a:tab pos="0" algn="l"/>
              </a:tabLst>
              <a:defRPr sz="2666">
                <a:solidFill>
                  <a:schemeClr val="bg1"/>
                </a:solidFill>
              </a:defRPr>
            </a:lvl5pPr>
            <a:lvl6pPr marL="0" indent="0" algn="l">
              <a:lnSpc>
                <a:spcPct val="100000"/>
              </a:lnSpc>
              <a:spcAft>
                <a:spcPts val="0"/>
              </a:spcAft>
              <a:buNone/>
              <a:tabLst>
                <a:tab pos="0" algn="l"/>
              </a:tabLst>
              <a:defRPr sz="2666">
                <a:solidFill>
                  <a:schemeClr val="bg1"/>
                </a:solidFill>
              </a:defRPr>
            </a:lvl6pPr>
            <a:lvl7pPr marL="0" indent="0" algn="l">
              <a:lnSpc>
                <a:spcPct val="100000"/>
              </a:lnSpc>
              <a:spcAft>
                <a:spcPts val="0"/>
              </a:spcAft>
              <a:buNone/>
              <a:tabLst>
                <a:tab pos="0" algn="l"/>
              </a:tabLst>
              <a:defRPr sz="2666">
                <a:solidFill>
                  <a:schemeClr val="bg1"/>
                </a:solidFill>
              </a:defRPr>
            </a:lvl7pPr>
            <a:lvl8pPr marL="0" indent="0" algn="l">
              <a:lnSpc>
                <a:spcPct val="100000"/>
              </a:lnSpc>
              <a:spcAft>
                <a:spcPts val="0"/>
              </a:spcAft>
              <a:buNone/>
              <a:tabLst>
                <a:tab pos="0" algn="l"/>
              </a:tabLst>
              <a:defRPr sz="2666">
                <a:solidFill>
                  <a:schemeClr val="bg1"/>
                </a:solidFill>
              </a:defRPr>
            </a:lvl8pPr>
            <a:lvl9pPr marL="0" indent="0" algn="l">
              <a:lnSpc>
                <a:spcPct val="100000"/>
              </a:lnSpc>
              <a:spcAft>
                <a:spcPts val="0"/>
              </a:spcAft>
              <a:buNone/>
              <a:tabLst>
                <a:tab pos="0" algn="l"/>
              </a:tabLst>
              <a:defRPr sz="2666">
                <a:solidFill>
                  <a:schemeClr val="bg1"/>
                </a:solidFill>
              </a:defRPr>
            </a:lvl9pPr>
          </a:lstStyle>
          <a:p>
            <a:pPr lvl="0"/>
            <a:r>
              <a:rPr lang="en-US" dirty="0"/>
              <a:t>Style one (Subtitle)</a:t>
            </a:r>
          </a:p>
        </p:txBody>
      </p:sp>
    </p:spTree>
    <p:extLst>
      <p:ext uri="{BB962C8B-B14F-4D97-AF65-F5344CB8AC3E}">
        <p14:creationId xmlns:p14="http://schemas.microsoft.com/office/powerpoint/2010/main" val="86966091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alf Content (Stone)">
    <p:bg>
      <p:bgPr>
        <a:solidFill>
          <a:schemeClr val="bg2"/>
        </a:solidFill>
        <a:effectLst/>
      </p:bgPr>
    </p:bg>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53D2C0E4-7B71-4691-9CAB-81B6780FB85B}"/>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6" name="Content 1">
            <a:extLst>
              <a:ext uri="{FF2B5EF4-FFF2-40B4-BE49-F238E27FC236}">
                <a16:creationId xmlns:a16="http://schemas.microsoft.com/office/drawing/2014/main" id="{290F6EDB-1A60-4AC5-81A6-9A2367ED5203}"/>
              </a:ext>
            </a:extLst>
          </p:cNvPr>
          <p:cNvSpPr>
            <a:spLocks noGrp="1"/>
          </p:cNvSpPr>
          <p:nvPr>
            <p:ph idx="1" hasCustomPrompt="1"/>
          </p:nvPr>
        </p:nvSpPr>
        <p:spPr>
          <a:xfrm>
            <a:off x="527052" y="1701800"/>
            <a:ext cx="5473673"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B0AA704F-467E-4FEF-9D8F-25EE43B3D510}"/>
              </a:ext>
            </a:extLst>
          </p:cNvPr>
          <p:cNvSpPr>
            <a:spLocks noGrp="1"/>
          </p:cNvSpPr>
          <p:nvPr>
            <p:ph type="title" hasCustomPrompt="1"/>
          </p:nvPr>
        </p:nvSpPr>
        <p:spPr/>
        <p:txBody>
          <a:bodyPr/>
          <a:lstStyle/>
          <a:p>
            <a:r>
              <a:rPr lang="en-US" dirty="0"/>
              <a:t>Title style – 1 line only</a:t>
            </a:r>
          </a:p>
        </p:txBody>
      </p:sp>
      <p:sp>
        <p:nvSpPr>
          <p:cNvPr id="7" name="Subtitle">
            <a:extLst>
              <a:ext uri="{FF2B5EF4-FFF2-40B4-BE49-F238E27FC236}">
                <a16:creationId xmlns:a16="http://schemas.microsoft.com/office/drawing/2014/main" id="{D1885749-BEC3-42CD-A846-2220D64BCE70}"/>
              </a:ext>
            </a:extLst>
          </p:cNvPr>
          <p:cNvSpPr>
            <a:spLocks noGrp="1"/>
          </p:cNvSpPr>
          <p:nvPr>
            <p:ph type="subTitle" idx="14" hasCustomPrompt="1"/>
          </p:nvPr>
        </p:nvSpPr>
        <p:spPr>
          <a:xfrm>
            <a:off x="527049" y="1008938"/>
            <a:ext cx="111378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dirty="0"/>
              <a:t>Subtitle – 1 line only</a:t>
            </a:r>
          </a:p>
        </p:txBody>
      </p:sp>
      <p:sp>
        <p:nvSpPr>
          <p:cNvPr id="3" name="Footer Placeholder 2">
            <a:extLst>
              <a:ext uri="{FF2B5EF4-FFF2-40B4-BE49-F238E27FC236}">
                <a16:creationId xmlns:a16="http://schemas.microsoft.com/office/drawing/2014/main" id="{E870E048-AF69-4412-AFF6-5CC30A6FE636}"/>
              </a:ext>
            </a:extLst>
          </p:cNvPr>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407093403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Stone)">
    <p:bg>
      <p:bgPr>
        <a:solidFill>
          <a:schemeClr val="bg2"/>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62EC735F-6046-4C2B-B84E-0EBB20F2AEA8}"/>
              </a:ext>
            </a:extLst>
          </p:cNvPr>
          <p:cNvSpPr>
            <a:spLocks noGrp="1"/>
          </p:cNvSpPr>
          <p:nvPr>
            <p:ph type="sldNum" sz="quarter" idx="12"/>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3" name="Title 2">
            <a:extLst>
              <a:ext uri="{FF2B5EF4-FFF2-40B4-BE49-F238E27FC236}">
                <a16:creationId xmlns:a16="http://schemas.microsoft.com/office/drawing/2014/main" id="{3A17CDED-60BC-429B-AAEE-6FDE38213F7D}"/>
              </a:ext>
            </a:extLst>
          </p:cNvPr>
          <p:cNvSpPr>
            <a:spLocks noGrp="1"/>
          </p:cNvSpPr>
          <p:nvPr>
            <p:ph type="title" hasCustomPrompt="1"/>
          </p:nvPr>
        </p:nvSpPr>
        <p:spPr/>
        <p:txBody>
          <a:bodyPr/>
          <a:lstStyle/>
          <a:p>
            <a:r>
              <a:rPr lang="en-US" dirty="0"/>
              <a:t>Title style – 1 line only</a:t>
            </a:r>
          </a:p>
        </p:txBody>
      </p:sp>
      <p:sp>
        <p:nvSpPr>
          <p:cNvPr id="8" name="Subtitle">
            <a:extLst>
              <a:ext uri="{FF2B5EF4-FFF2-40B4-BE49-F238E27FC236}">
                <a16:creationId xmlns:a16="http://schemas.microsoft.com/office/drawing/2014/main" id="{CE4EA79A-EB5D-42F2-A79A-91D2B179EB78}"/>
              </a:ext>
            </a:extLst>
          </p:cNvPr>
          <p:cNvSpPr>
            <a:spLocks noGrp="1"/>
          </p:cNvSpPr>
          <p:nvPr>
            <p:ph type="subTitle" idx="14" hasCustomPrompt="1"/>
          </p:nvPr>
        </p:nvSpPr>
        <p:spPr>
          <a:xfrm>
            <a:off x="527049" y="1008938"/>
            <a:ext cx="111378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dirty="0"/>
              <a:t>Subtitle – 1 line only</a:t>
            </a:r>
          </a:p>
        </p:txBody>
      </p:sp>
      <p:sp>
        <p:nvSpPr>
          <p:cNvPr id="2" name="Footer Placeholder 1">
            <a:extLst>
              <a:ext uri="{FF2B5EF4-FFF2-40B4-BE49-F238E27FC236}">
                <a16:creationId xmlns:a16="http://schemas.microsoft.com/office/drawing/2014/main" id="{2E509012-6937-46CD-AF1A-1AC4BA675793}"/>
              </a:ext>
            </a:extLst>
          </p:cNvPr>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194323602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4E06CD7D-1E83-40B8-AB93-138141549B5D}"/>
              </a:ext>
            </a:extLst>
          </p:cNvPr>
          <p:cNvSpPr>
            <a:spLocks noGrp="1"/>
          </p:cNvSpPr>
          <p:nvPr>
            <p:ph type="sldNum" sz="quarter" idx="12"/>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3" name="Footer">
            <a:extLst>
              <a:ext uri="{FF2B5EF4-FFF2-40B4-BE49-F238E27FC236}">
                <a16:creationId xmlns:a16="http://schemas.microsoft.com/office/drawing/2014/main" id="{9E1DDBB4-72D0-48C0-994E-9FEB6058B32D}"/>
              </a:ext>
            </a:extLst>
          </p:cNvPr>
          <p:cNvSpPr>
            <a:spLocks noGrp="1"/>
          </p:cNvSpPr>
          <p:nvPr>
            <p:ph type="ftr" sz="quarter" idx="13"/>
          </p:nvPr>
        </p:nvSpPr>
        <p:spPr/>
        <p:txBody>
          <a:bodyPr/>
          <a:lstStyle/>
          <a:p>
            <a:endParaRPr lang="en-US" dirty="0"/>
          </a:p>
        </p:txBody>
      </p:sp>
      <p:sp>
        <p:nvSpPr>
          <p:cNvPr id="4" name="Title 3">
            <a:extLst>
              <a:ext uri="{FF2B5EF4-FFF2-40B4-BE49-F238E27FC236}">
                <a16:creationId xmlns:a16="http://schemas.microsoft.com/office/drawing/2014/main" id="{2E609688-38EE-4F91-9066-3305E6AAE858}"/>
              </a:ext>
            </a:extLst>
          </p:cNvPr>
          <p:cNvSpPr>
            <a:spLocks noGrp="1"/>
          </p:cNvSpPr>
          <p:nvPr>
            <p:ph type="title" hasCustomPrompt="1"/>
          </p:nvPr>
        </p:nvSpPr>
        <p:spPr/>
        <p:txBody>
          <a:bodyPr/>
          <a:lstStyle/>
          <a:p>
            <a:r>
              <a:rPr lang="en-US" dirty="0"/>
              <a:t>Title style – 1 line only</a:t>
            </a:r>
          </a:p>
        </p:txBody>
      </p:sp>
      <p:sp>
        <p:nvSpPr>
          <p:cNvPr id="8" name="Subtitle">
            <a:extLst>
              <a:ext uri="{FF2B5EF4-FFF2-40B4-BE49-F238E27FC236}">
                <a16:creationId xmlns:a16="http://schemas.microsoft.com/office/drawing/2014/main" id="{18AE0E0A-55B4-4BA1-A70F-413CB99FF4E0}"/>
              </a:ext>
            </a:extLst>
          </p:cNvPr>
          <p:cNvSpPr>
            <a:spLocks noGrp="1"/>
          </p:cNvSpPr>
          <p:nvPr>
            <p:ph type="subTitle" idx="14" hasCustomPrompt="1"/>
          </p:nvPr>
        </p:nvSpPr>
        <p:spPr>
          <a:xfrm>
            <a:off x="527049" y="1008938"/>
            <a:ext cx="111378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dirty="0"/>
              <a:t>Subtitle – 1 line only</a:t>
            </a:r>
          </a:p>
        </p:txBody>
      </p:sp>
    </p:spTree>
    <p:extLst>
      <p:ext uri="{BB962C8B-B14F-4D97-AF65-F5344CB8AC3E}">
        <p14:creationId xmlns:p14="http://schemas.microsoft.com/office/powerpoint/2010/main" val="12652167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5513455"/>
            <a:ext cx="12093388" cy="887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097280" y="4455620"/>
            <a:ext cx="10061171" cy="887345"/>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US" dirty="0"/>
              <a:t>www.seslip.co.uk</a:t>
            </a:r>
            <a:endParaRPr lang="en-GB" dirty="0"/>
          </a:p>
        </p:txBody>
      </p:sp>
      <p:sp>
        <p:nvSpPr>
          <p:cNvPr id="6" name="Slide Number Placeholder 5"/>
          <p:cNvSpPr>
            <a:spLocks noGrp="1"/>
          </p:cNvSpPr>
          <p:nvPr>
            <p:ph type="sldNum" sz="quarter" idx="12"/>
          </p:nvPr>
        </p:nvSpPr>
        <p:spPr/>
        <p:txBody>
          <a:bodyPr/>
          <a:lstStyle/>
          <a:p>
            <a:endParaRPr lang="en-GB" dirty="0"/>
          </a:p>
        </p:txBody>
      </p:sp>
      <p:pic>
        <p:nvPicPr>
          <p:cNvPr id="14" name="Graphic 13">
            <a:hlinkClick r:id="rId2"/>
            <a:extLst>
              <a:ext uri="{FF2B5EF4-FFF2-40B4-BE49-F238E27FC236}">
                <a16:creationId xmlns:a16="http://schemas.microsoft.com/office/drawing/2014/main" id="{11E812DF-E069-5B6E-620C-69AAD83438AE}"/>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63656" y="5077877"/>
            <a:ext cx="2472271" cy="1747033"/>
          </a:xfrm>
          <a:prstGeom prst="rect">
            <a:avLst/>
          </a:prstGeom>
        </p:spPr>
      </p:pic>
    </p:spTree>
    <p:extLst>
      <p:ext uri="{BB962C8B-B14F-4D97-AF65-F5344CB8AC3E}">
        <p14:creationId xmlns:p14="http://schemas.microsoft.com/office/powerpoint/2010/main" val="10650281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4E06CD7D-1E83-40B8-AB93-138141549B5D}"/>
              </a:ext>
            </a:extLst>
          </p:cNvPr>
          <p:cNvSpPr>
            <a:spLocks noGrp="1"/>
          </p:cNvSpPr>
          <p:nvPr>
            <p:ph type="sldNum" sz="quarter" idx="12"/>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3" name="Footer">
            <a:extLst>
              <a:ext uri="{FF2B5EF4-FFF2-40B4-BE49-F238E27FC236}">
                <a16:creationId xmlns:a16="http://schemas.microsoft.com/office/drawing/2014/main" id="{9E1DDBB4-72D0-48C0-994E-9FEB6058B32D}"/>
              </a:ext>
            </a:extLst>
          </p:cNvPr>
          <p:cNvSpPr>
            <a:spLocks noGrp="1"/>
          </p:cNvSpPr>
          <p:nvPr>
            <p:ph type="ftr" sz="quarter" idx="13"/>
          </p:nvPr>
        </p:nvSpPr>
        <p:spPr/>
        <p:txBody>
          <a:bodyPr/>
          <a:lstStyle/>
          <a:p>
            <a:endParaRPr lang="en-US" dirty="0"/>
          </a:p>
        </p:txBody>
      </p:sp>
      <p:sp>
        <p:nvSpPr>
          <p:cNvPr id="4" name="Title 3">
            <a:extLst>
              <a:ext uri="{FF2B5EF4-FFF2-40B4-BE49-F238E27FC236}">
                <a16:creationId xmlns:a16="http://schemas.microsoft.com/office/drawing/2014/main" id="{2E609688-38EE-4F91-9066-3305E6AAE858}"/>
              </a:ext>
            </a:extLst>
          </p:cNvPr>
          <p:cNvSpPr>
            <a:spLocks noGrp="1"/>
          </p:cNvSpPr>
          <p:nvPr>
            <p:ph type="title" hasCustomPrompt="1"/>
          </p:nvPr>
        </p:nvSpPr>
        <p:spPr/>
        <p:txBody>
          <a:bodyPr/>
          <a:lstStyle/>
          <a:p>
            <a:r>
              <a:rPr lang="en-US" dirty="0"/>
              <a:t>Title style – 1 line only</a:t>
            </a:r>
          </a:p>
        </p:txBody>
      </p:sp>
      <p:sp>
        <p:nvSpPr>
          <p:cNvPr id="8" name="Subtitle">
            <a:extLst>
              <a:ext uri="{FF2B5EF4-FFF2-40B4-BE49-F238E27FC236}">
                <a16:creationId xmlns:a16="http://schemas.microsoft.com/office/drawing/2014/main" id="{18AE0E0A-55B4-4BA1-A70F-413CB99FF4E0}"/>
              </a:ext>
            </a:extLst>
          </p:cNvPr>
          <p:cNvSpPr>
            <a:spLocks noGrp="1"/>
          </p:cNvSpPr>
          <p:nvPr>
            <p:ph type="subTitle" idx="14" hasCustomPrompt="1"/>
          </p:nvPr>
        </p:nvSpPr>
        <p:spPr>
          <a:xfrm>
            <a:off x="527049" y="1008938"/>
            <a:ext cx="111378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dirty="0"/>
              <a:t>Subtitle – 1 line only</a:t>
            </a:r>
          </a:p>
        </p:txBody>
      </p:sp>
    </p:spTree>
    <p:extLst>
      <p:ext uri="{BB962C8B-B14F-4D97-AF65-F5344CB8AC3E}">
        <p14:creationId xmlns:p14="http://schemas.microsoft.com/office/powerpoint/2010/main" val="360639598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4E06CD7D-1E83-40B8-AB93-138141549B5D}"/>
              </a:ext>
            </a:extLst>
          </p:cNvPr>
          <p:cNvSpPr>
            <a:spLocks noGrp="1"/>
          </p:cNvSpPr>
          <p:nvPr>
            <p:ph type="sldNum" sz="quarter" idx="12"/>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3" name="Footer">
            <a:extLst>
              <a:ext uri="{FF2B5EF4-FFF2-40B4-BE49-F238E27FC236}">
                <a16:creationId xmlns:a16="http://schemas.microsoft.com/office/drawing/2014/main" id="{9E1DDBB4-72D0-48C0-994E-9FEB6058B32D}"/>
              </a:ext>
            </a:extLst>
          </p:cNvPr>
          <p:cNvSpPr>
            <a:spLocks noGrp="1"/>
          </p:cNvSpPr>
          <p:nvPr>
            <p:ph type="ftr" sz="quarter" idx="13"/>
          </p:nvPr>
        </p:nvSpPr>
        <p:spPr/>
        <p:txBody>
          <a:bodyPr/>
          <a:lstStyle/>
          <a:p>
            <a:endParaRPr lang="en-US" dirty="0"/>
          </a:p>
        </p:txBody>
      </p:sp>
      <p:sp>
        <p:nvSpPr>
          <p:cNvPr id="4" name="Title 3">
            <a:extLst>
              <a:ext uri="{FF2B5EF4-FFF2-40B4-BE49-F238E27FC236}">
                <a16:creationId xmlns:a16="http://schemas.microsoft.com/office/drawing/2014/main" id="{2E609688-38EE-4F91-9066-3305E6AAE858}"/>
              </a:ext>
            </a:extLst>
          </p:cNvPr>
          <p:cNvSpPr>
            <a:spLocks noGrp="1"/>
          </p:cNvSpPr>
          <p:nvPr>
            <p:ph type="title" hasCustomPrompt="1"/>
          </p:nvPr>
        </p:nvSpPr>
        <p:spPr/>
        <p:txBody>
          <a:bodyPr/>
          <a:lstStyle/>
          <a:p>
            <a:r>
              <a:rPr lang="en-US" dirty="0"/>
              <a:t>Title style – 1 line only</a:t>
            </a:r>
          </a:p>
        </p:txBody>
      </p:sp>
      <p:sp>
        <p:nvSpPr>
          <p:cNvPr id="8" name="Subtitle">
            <a:extLst>
              <a:ext uri="{FF2B5EF4-FFF2-40B4-BE49-F238E27FC236}">
                <a16:creationId xmlns:a16="http://schemas.microsoft.com/office/drawing/2014/main" id="{18AE0E0A-55B4-4BA1-A70F-413CB99FF4E0}"/>
              </a:ext>
            </a:extLst>
          </p:cNvPr>
          <p:cNvSpPr>
            <a:spLocks noGrp="1"/>
          </p:cNvSpPr>
          <p:nvPr>
            <p:ph type="subTitle" idx="14" hasCustomPrompt="1"/>
          </p:nvPr>
        </p:nvSpPr>
        <p:spPr>
          <a:xfrm>
            <a:off x="527049" y="1008938"/>
            <a:ext cx="111378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dirty="0"/>
              <a:t>Subtitle – 1 line only</a:t>
            </a:r>
          </a:p>
        </p:txBody>
      </p:sp>
    </p:spTree>
    <p:extLst>
      <p:ext uri="{BB962C8B-B14F-4D97-AF65-F5344CB8AC3E}">
        <p14:creationId xmlns:p14="http://schemas.microsoft.com/office/powerpoint/2010/main" val="13614037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20848" y="-306521"/>
            <a:ext cx="10058400" cy="1450757"/>
          </a:xfrm>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www.seslip.co.uk</a:t>
            </a:r>
            <a:endParaRPr lang="en-GB" dirty="0"/>
          </a:p>
        </p:txBody>
      </p:sp>
      <p:sp>
        <p:nvSpPr>
          <p:cNvPr id="6" name="Slide Number Placeholder 5"/>
          <p:cNvSpPr>
            <a:spLocks noGrp="1"/>
          </p:cNvSpPr>
          <p:nvPr>
            <p:ph type="sldNum" sz="quarter" idx="12"/>
          </p:nvPr>
        </p:nvSpPr>
        <p:spPr/>
        <p:txBody>
          <a:bodyPr/>
          <a:lstStyle/>
          <a:p>
            <a:fld id="{FB70C814-F07F-4807-8F94-70B7B25FA1BB}" type="slidenum">
              <a:rPr lang="en-GB" smtClean="0"/>
              <a:t>‹#›</a:t>
            </a:fld>
            <a:endParaRPr lang="en-GB" dirty="0"/>
          </a:p>
        </p:txBody>
      </p:sp>
      <p:pic>
        <p:nvPicPr>
          <p:cNvPr id="8" name="Picture 7">
            <a:extLst>
              <a:ext uri="{FF2B5EF4-FFF2-40B4-BE49-F238E27FC236}">
                <a16:creationId xmlns:a16="http://schemas.microsoft.com/office/drawing/2014/main" id="{09522EBF-C84D-0396-37E2-15C88A19AC9C}"/>
              </a:ext>
            </a:extLst>
          </p:cNvPr>
          <p:cNvPicPr>
            <a:picLocks noChangeAspect="1"/>
          </p:cNvPicPr>
          <p:nvPr userDrawn="1"/>
        </p:nvPicPr>
        <p:blipFill>
          <a:blip r:embed="rId2"/>
          <a:stretch>
            <a:fillRect/>
          </a:stretch>
        </p:blipFill>
        <p:spPr>
          <a:xfrm>
            <a:off x="9900458" y="5869094"/>
            <a:ext cx="908383" cy="902286"/>
          </a:xfrm>
          <a:prstGeom prst="rect">
            <a:avLst/>
          </a:prstGeom>
        </p:spPr>
      </p:pic>
    </p:spTree>
    <p:extLst>
      <p:ext uri="{BB962C8B-B14F-4D97-AF65-F5344CB8AC3E}">
        <p14:creationId xmlns:p14="http://schemas.microsoft.com/office/powerpoint/2010/main" val="3620423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r>
              <a:rPr lang="en-US"/>
              <a:t>www.seslip.co.uk</a:t>
            </a:r>
            <a:endParaRPr lang="en-GB" dirty="0"/>
          </a:p>
        </p:txBody>
      </p:sp>
      <p:sp>
        <p:nvSpPr>
          <p:cNvPr id="9" name="Slide Number Placeholder 8"/>
          <p:cNvSpPr>
            <a:spLocks noGrp="1"/>
          </p:cNvSpPr>
          <p:nvPr>
            <p:ph type="sldNum" sz="quarter" idx="12"/>
          </p:nvPr>
        </p:nvSpPr>
        <p:spPr/>
        <p:txBody>
          <a:bodyPr/>
          <a:lstStyle/>
          <a:p>
            <a:fld id="{FB70C814-F07F-4807-8F94-70B7B25FA1BB}" type="slidenum">
              <a:rPr lang="en-GB" smtClean="0"/>
              <a:t>‹#›</a:t>
            </a:fld>
            <a:endParaRPr lang="en-GB"/>
          </a:p>
        </p:txBody>
      </p:sp>
      <p:pic>
        <p:nvPicPr>
          <p:cNvPr id="2" name="Picture 1">
            <a:extLst>
              <a:ext uri="{FF2B5EF4-FFF2-40B4-BE49-F238E27FC236}">
                <a16:creationId xmlns:a16="http://schemas.microsoft.com/office/drawing/2014/main" id="{6E4E47EE-81C5-2A83-F228-65B437A6D80F}"/>
              </a:ext>
            </a:extLst>
          </p:cNvPr>
          <p:cNvPicPr>
            <a:picLocks noChangeAspect="1"/>
          </p:cNvPicPr>
          <p:nvPr userDrawn="1"/>
        </p:nvPicPr>
        <p:blipFill>
          <a:blip r:embed="rId2"/>
          <a:stretch>
            <a:fillRect/>
          </a:stretch>
        </p:blipFill>
        <p:spPr>
          <a:xfrm>
            <a:off x="9900458" y="5876778"/>
            <a:ext cx="908383" cy="902286"/>
          </a:xfrm>
          <a:prstGeom prst="rect">
            <a:avLst/>
          </a:prstGeom>
        </p:spPr>
      </p:pic>
    </p:spTree>
    <p:extLst>
      <p:ext uri="{BB962C8B-B14F-4D97-AF65-F5344CB8AC3E}">
        <p14:creationId xmlns:p14="http://schemas.microsoft.com/office/powerpoint/2010/main" val="29832865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US"/>
              <a:t>www.seslip.co.uk</a:t>
            </a:r>
            <a:endParaRPr lang="en-GB" dirty="0"/>
          </a:p>
        </p:txBody>
      </p:sp>
      <p:sp>
        <p:nvSpPr>
          <p:cNvPr id="5" name="Slide Number Placeholder 4"/>
          <p:cNvSpPr>
            <a:spLocks noGrp="1"/>
          </p:cNvSpPr>
          <p:nvPr>
            <p:ph type="sldNum" sz="quarter" idx="12"/>
          </p:nvPr>
        </p:nvSpPr>
        <p:spPr/>
        <p:txBody>
          <a:bodyPr/>
          <a:lstStyle/>
          <a:p>
            <a:fld id="{FB70C814-F07F-4807-8F94-70B7B25FA1BB}" type="slidenum">
              <a:rPr lang="en-GB" smtClean="0"/>
              <a:t>‹#›</a:t>
            </a:fld>
            <a:endParaRPr lang="en-GB"/>
          </a:p>
        </p:txBody>
      </p:sp>
      <p:pic>
        <p:nvPicPr>
          <p:cNvPr id="6" name="Picture 5">
            <a:extLst>
              <a:ext uri="{FF2B5EF4-FFF2-40B4-BE49-F238E27FC236}">
                <a16:creationId xmlns:a16="http://schemas.microsoft.com/office/drawing/2014/main" id="{BA1465F8-9ED6-3408-0C79-8D6977C6BD49}"/>
              </a:ext>
            </a:extLst>
          </p:cNvPr>
          <p:cNvPicPr>
            <a:picLocks noChangeAspect="1"/>
          </p:cNvPicPr>
          <p:nvPr userDrawn="1"/>
        </p:nvPicPr>
        <p:blipFill>
          <a:blip r:embed="rId2"/>
          <a:stretch>
            <a:fillRect/>
          </a:stretch>
        </p:blipFill>
        <p:spPr>
          <a:xfrm>
            <a:off x="9900458" y="5740061"/>
            <a:ext cx="908383" cy="902286"/>
          </a:xfrm>
          <a:prstGeom prst="rect">
            <a:avLst/>
          </a:prstGeom>
        </p:spPr>
      </p:pic>
    </p:spTree>
    <p:extLst>
      <p:ext uri="{BB962C8B-B14F-4D97-AF65-F5344CB8AC3E}">
        <p14:creationId xmlns:p14="http://schemas.microsoft.com/office/powerpoint/2010/main" val="2606235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US"/>
              <a:t>www.seslip.co.uk</a:t>
            </a:r>
            <a:endParaRPr lang="en-GB" dirty="0"/>
          </a:p>
        </p:txBody>
      </p:sp>
      <p:sp>
        <p:nvSpPr>
          <p:cNvPr id="5" name="Slide Number Placeholder 4"/>
          <p:cNvSpPr>
            <a:spLocks noGrp="1"/>
          </p:cNvSpPr>
          <p:nvPr>
            <p:ph type="sldNum" sz="quarter" idx="12"/>
          </p:nvPr>
        </p:nvSpPr>
        <p:spPr/>
        <p:txBody>
          <a:bodyPr/>
          <a:lstStyle/>
          <a:p>
            <a:fld id="{FB70C814-F07F-4807-8F94-70B7B25FA1BB}" type="slidenum">
              <a:rPr lang="en-GB" smtClean="0"/>
              <a:t>‹#›</a:t>
            </a:fld>
            <a:endParaRPr lang="en-GB"/>
          </a:p>
        </p:txBody>
      </p:sp>
      <p:pic>
        <p:nvPicPr>
          <p:cNvPr id="8" name="Picture 7" descr="Text&#10;&#10;Description automatically generated with low confidence">
            <a:extLst>
              <a:ext uri="{FF2B5EF4-FFF2-40B4-BE49-F238E27FC236}">
                <a16:creationId xmlns:a16="http://schemas.microsoft.com/office/drawing/2014/main" id="{C883AF46-09AF-3C47-13F1-4AD1E3D3B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1344" y="2263140"/>
            <a:ext cx="7449312" cy="2331720"/>
          </a:xfrm>
          <a:prstGeom prst="rect">
            <a:avLst/>
          </a:prstGeom>
        </p:spPr>
      </p:pic>
    </p:spTree>
    <p:extLst>
      <p:ext uri="{BB962C8B-B14F-4D97-AF65-F5344CB8AC3E}">
        <p14:creationId xmlns:p14="http://schemas.microsoft.com/office/powerpoint/2010/main" val="34296620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587021"/>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US"/>
              <a:t>www.seslip.co.uk</a:t>
            </a:r>
            <a:endParaRPr lang="en-GB" dirty="0"/>
          </a:p>
        </p:txBody>
      </p:sp>
      <p:sp>
        <p:nvSpPr>
          <p:cNvPr id="5" name="Slide Number Placeholder 4"/>
          <p:cNvSpPr>
            <a:spLocks noGrp="1"/>
          </p:cNvSpPr>
          <p:nvPr>
            <p:ph type="sldNum" sz="quarter" idx="12"/>
          </p:nvPr>
        </p:nvSpPr>
        <p:spPr/>
        <p:txBody>
          <a:bodyPr/>
          <a:lstStyle/>
          <a:p>
            <a:fld id="{FB70C814-F07F-4807-8F94-70B7B25FA1BB}" type="slidenum">
              <a:rPr lang="en-GB" smtClean="0"/>
              <a:t>‹#›</a:t>
            </a:fld>
            <a:endParaRPr lang="en-GB"/>
          </a:p>
        </p:txBody>
      </p:sp>
      <p:pic>
        <p:nvPicPr>
          <p:cNvPr id="8" name="Picture 7" descr="Text&#10;&#10;Description automatically generated with low confidence">
            <a:extLst>
              <a:ext uri="{FF2B5EF4-FFF2-40B4-BE49-F238E27FC236}">
                <a16:creationId xmlns:a16="http://schemas.microsoft.com/office/drawing/2014/main" id="{C883AF46-09AF-3C47-13F1-4AD1E3D3B74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336036" y="4219088"/>
            <a:ext cx="5519928" cy="1727801"/>
          </a:xfrm>
          <a:prstGeom prst="rect">
            <a:avLst/>
          </a:prstGeom>
        </p:spPr>
      </p:pic>
    </p:spTree>
    <p:extLst>
      <p:ext uri="{BB962C8B-B14F-4D97-AF65-F5344CB8AC3E}">
        <p14:creationId xmlns:p14="http://schemas.microsoft.com/office/powerpoint/2010/main" val="28806431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www.seslip.co.uk</a:t>
            </a:r>
            <a:endParaRPr lang="en-GB" dirty="0"/>
          </a:p>
        </p:txBody>
      </p:sp>
      <p:sp>
        <p:nvSpPr>
          <p:cNvPr id="9" name="Slide Number Placeholder 8"/>
          <p:cNvSpPr>
            <a:spLocks noGrp="1"/>
          </p:cNvSpPr>
          <p:nvPr>
            <p:ph type="sldNum" sz="quarter" idx="12"/>
          </p:nvPr>
        </p:nvSpPr>
        <p:spPr/>
        <p:txBody>
          <a:bodyPr/>
          <a:lstStyle/>
          <a:p>
            <a:fld id="{FB70C814-F07F-4807-8F94-70B7B25FA1BB}" type="slidenum">
              <a:rPr lang="en-GB" smtClean="0"/>
              <a:t>‹#›</a:t>
            </a:fld>
            <a:endParaRPr lang="en-GB"/>
          </a:p>
        </p:txBody>
      </p:sp>
    </p:spTree>
    <p:extLst>
      <p:ext uri="{BB962C8B-B14F-4D97-AF65-F5344CB8AC3E}">
        <p14:creationId xmlns:p14="http://schemas.microsoft.com/office/powerpoint/2010/main" val="34620735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www.seslip.co.uk</a:t>
            </a:r>
            <a:endParaRPr lang="en-GB"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B70C814-F07F-4807-8F94-70B7B25FA1BB}" type="slidenum">
              <a:rPr lang="en-GB" smtClean="0"/>
              <a:t>‹#›</a:t>
            </a:fld>
            <a:endParaRPr lang="en-GB"/>
          </a:p>
        </p:txBody>
      </p:sp>
      <p:pic>
        <p:nvPicPr>
          <p:cNvPr id="10" name="Picture 9">
            <a:extLst>
              <a:ext uri="{FF2B5EF4-FFF2-40B4-BE49-F238E27FC236}">
                <a16:creationId xmlns:a16="http://schemas.microsoft.com/office/drawing/2014/main" id="{D38E3D54-0D1C-14BD-2139-40914B578AC4}"/>
              </a:ext>
            </a:extLst>
          </p:cNvPr>
          <p:cNvPicPr>
            <a:picLocks noChangeAspect="1"/>
          </p:cNvPicPr>
          <p:nvPr userDrawn="1"/>
        </p:nvPicPr>
        <p:blipFill>
          <a:blip r:embed="rId2"/>
          <a:stretch>
            <a:fillRect/>
          </a:stretch>
        </p:blipFill>
        <p:spPr>
          <a:xfrm>
            <a:off x="9900458" y="5854061"/>
            <a:ext cx="908383" cy="902286"/>
          </a:xfrm>
          <a:prstGeom prst="rect">
            <a:avLst/>
          </a:prstGeom>
        </p:spPr>
      </p:pic>
    </p:spTree>
    <p:extLst>
      <p:ext uri="{BB962C8B-B14F-4D97-AF65-F5344CB8AC3E}">
        <p14:creationId xmlns:p14="http://schemas.microsoft.com/office/powerpoint/2010/main" val="2078551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77448"/>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a:t>www.seslip.co.uk</a:t>
            </a:r>
            <a:endParaRPr lang="en-GB"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endParaRPr lang="en-GB"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967108"/>
      </p:ext>
    </p:extLst>
  </p:cSld>
  <p:clrMap bg1="lt1" tx1="dk1" bg2="lt2" tx2="dk2" accent1="accent1" accent2="accent2" accent3="accent3" accent4="accent4" accent5="accent5" accent6="accent6" hlink="hlink" folHlink="folHlink"/>
  <p:sldLayoutIdLst>
    <p:sldLayoutId id="2147483740" r:id="rId1"/>
    <p:sldLayoutId id="2147483726" r:id="rId2"/>
    <p:sldLayoutId id="2147483727" r:id="rId3"/>
    <p:sldLayoutId id="2147483730" r:id="rId4"/>
    <p:sldLayoutId id="2147483731" r:id="rId5"/>
    <p:sldLayoutId id="2147483738" r:id="rId6"/>
    <p:sldLayoutId id="2147483739" r:id="rId7"/>
    <p:sldLayoutId id="2147483737" r:id="rId8"/>
    <p:sldLayoutId id="2147483733" r:id="rId9"/>
    <p:sldLayoutId id="2147483741" r:id="rId10"/>
    <p:sldLayoutId id="2147483734" r:id="rId11"/>
    <p:sldLayoutId id="2147483735" r:id="rId12"/>
    <p:sldLayoutId id="2147483736"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www.seslip.co.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svg"/><Relationship Id="rId11" Type="http://schemas.openxmlformats.org/officeDocument/2006/relationships/image" Target="../media/image16.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mailto:lucy.peake@kinship.org.uk" TargetMode="External"/><Relationship Id="rId5" Type="http://schemas.openxmlformats.org/officeDocument/2006/relationships/hyperlink" Target="mailto:Fiona.summers@kinship.org.uk" TargetMode="External"/><Relationship Id="rId4" Type="http://schemas.openxmlformats.org/officeDocument/2006/relationships/hyperlink" Target="mailto:tom.bucher@kinship.org.uk"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tags" Target="../tags/tag1.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6.xml"/><Relationship Id="rId7" Type="http://schemas.openxmlformats.org/officeDocument/2006/relationships/image" Target="../media/image43.png"/><Relationship Id="rId2" Type="http://schemas.openxmlformats.org/officeDocument/2006/relationships/slideLayout" Target="../slideLayouts/slideLayout19.xml"/><Relationship Id="rId1" Type="http://schemas.openxmlformats.org/officeDocument/2006/relationships/tags" Target="../tags/tag5.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6.xml"/><Relationship Id="rId4" Type="http://schemas.openxmlformats.org/officeDocument/2006/relationships/image" Target="../media/image45.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0.xml"/><Relationship Id="rId1" Type="http://schemas.openxmlformats.org/officeDocument/2006/relationships/tags" Target="../tags/tag7.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1.xml"/><Relationship Id="rId1" Type="http://schemas.openxmlformats.org/officeDocument/2006/relationships/tags" Target="../tags/tag8.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hyperlink" Target="mailto:asf@mottmac.com" TargetMode="External"/><Relationship Id="rId7" Type="http://schemas.openxmlformats.org/officeDocument/2006/relationships/hyperlink" Target="https://www.khub.net/group/adoption-support-fund/group-library/-/document_library/wtfC8RSLZZN1/view/371563834?_com_liferay_document_library_web_portlet_DLPortlet_INSTANCE_wtfC8RSLZZN1_redirect=https%3A%2F%2Fwww.khub.net%3A443%2Fgroup%2Fadoption-support-fund%2Fgroup-library%3Fp_p_id%3Dcom_liferay_document_library_web_portlet_DLPortlet_INSTANCE_wtfC8RSLZZN1%26p_p_lifecycle%3D0%26p_p_state%3Dnormal%26p_p_mode%3Dview%26_com_liferay_document_library_web_portlet_DLPortlet_INSTANCE_wtfC8RSLZZN1_mvcRenderCommandName%3D%252Fdocument_library%252Fview" TargetMode="External"/><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hyperlink" Target="https://www.gov.uk/guidance/adoption-support-fund-asf#funding-eligibility" TargetMode="External"/><Relationship Id="rId5" Type="http://schemas.openxmlformats.org/officeDocument/2006/relationships/hyperlink" Target="https://compass.kinship.org.uk/advice-and-information/adoption-and-special-guardianship-support-fund/" TargetMode="External"/><Relationship Id="rId4" Type="http://schemas.openxmlformats.org/officeDocument/2006/relationships/hyperlink" Target="https://frg.org.uk/"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www.seslip.co.uk/"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www.seslip.co.uk/"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s://www.gov.uk/government/publications/virtual-school-head-role-extension-to-children-with-a-social-worker/promoting-the-education-of-children-with-a-social-worker-and-children-in-kinship-care-arrangements-virtual-school-head-role-extension"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hyperlink" Target="http://www.seslip.co.uk/"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hyperlink" Target="http://www.seslip.co.uk/"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hyperlink" Target="mailto:rebeccaeligon@gmail.com"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hyperlink" Target="http://www.seslip.co.uk/"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BDE6F-2665-BA28-0BF5-8BA4960D956E}"/>
              </a:ext>
            </a:extLst>
          </p:cNvPr>
          <p:cNvSpPr>
            <a:spLocks noGrp="1"/>
          </p:cNvSpPr>
          <p:nvPr>
            <p:ph type="ctrTitle"/>
          </p:nvPr>
        </p:nvSpPr>
        <p:spPr/>
        <p:txBody>
          <a:bodyPr>
            <a:normAutofit/>
          </a:bodyPr>
          <a:lstStyle/>
          <a:p>
            <a:r>
              <a:rPr lang="en-US" dirty="0"/>
              <a:t>South East regional Kinship Care conference</a:t>
            </a:r>
            <a:br>
              <a:rPr lang="en-US" dirty="0"/>
            </a:br>
            <a:r>
              <a:rPr lang="en-US" dirty="0"/>
              <a:t>July 8 2024</a:t>
            </a:r>
            <a:endParaRPr lang="en-GB" dirty="0">
              <a:solidFill>
                <a:srgbClr val="FF0000"/>
              </a:solidFill>
            </a:endParaRPr>
          </a:p>
        </p:txBody>
      </p:sp>
      <p:sp>
        <p:nvSpPr>
          <p:cNvPr id="4" name="Footer Placeholder 3">
            <a:extLst>
              <a:ext uri="{FF2B5EF4-FFF2-40B4-BE49-F238E27FC236}">
                <a16:creationId xmlns:a16="http://schemas.microsoft.com/office/drawing/2014/main" id="{71A593F0-1495-45BD-039B-655F7E2906E0}"/>
              </a:ext>
            </a:extLst>
          </p:cNvPr>
          <p:cNvSpPr>
            <a:spLocks noGrp="1"/>
          </p:cNvSpPr>
          <p:nvPr>
            <p:ph type="ftr" sz="quarter" idx="11"/>
          </p:nvPr>
        </p:nvSpPr>
        <p:spPr/>
        <p:txBody>
          <a:bodyPr/>
          <a:lstStyle/>
          <a:p>
            <a:r>
              <a:rPr lang="en-US" cap="all" dirty="0">
                <a:hlinkClick r:id="rId2"/>
              </a:rPr>
              <a:t>www.Seslip.co.uk</a:t>
            </a:r>
            <a:r>
              <a:rPr lang="en-US" cap="all" dirty="0"/>
              <a:t> </a:t>
            </a:r>
            <a:endParaRPr lang="en-GB" cap="all" dirty="0"/>
          </a:p>
        </p:txBody>
      </p:sp>
    </p:spTree>
    <p:extLst>
      <p:ext uri="{BB962C8B-B14F-4D97-AF65-F5344CB8AC3E}">
        <p14:creationId xmlns:p14="http://schemas.microsoft.com/office/powerpoint/2010/main" val="960684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77B25-A586-4EB9-B571-0D1B024C1B5F}"/>
              </a:ext>
            </a:extLst>
          </p:cNvPr>
          <p:cNvSpPr>
            <a:spLocks noGrp="1"/>
          </p:cNvSpPr>
          <p:nvPr>
            <p:ph type="title"/>
          </p:nvPr>
        </p:nvSpPr>
        <p:spPr>
          <a:xfrm>
            <a:off x="648929" y="557190"/>
            <a:ext cx="10773050" cy="976335"/>
          </a:xfrm>
          <a:solidFill>
            <a:srgbClr val="1C2243"/>
          </a:solidFill>
        </p:spPr>
        <p:txBody>
          <a:bodyPr>
            <a:normAutofit fontScale="90000"/>
          </a:bodyPr>
          <a:lstStyle/>
          <a:p>
            <a:r>
              <a:rPr lang="en-GB" sz="4000" b="1" dirty="0">
                <a:solidFill>
                  <a:schemeClr val="bg1"/>
                </a:solidFill>
                <a:latin typeface="Raleway" panose="020B0503030101060003" pitchFamily="34" charset="77"/>
              </a:rPr>
              <a:t>Labour commits to supporting kinship families </a:t>
            </a:r>
            <a:endParaRPr lang="en-GB" sz="3600" b="1" dirty="0">
              <a:solidFill>
                <a:schemeClr val="bg1"/>
              </a:solidFill>
              <a:latin typeface="Raleway" panose="020B0503030101060003" pitchFamily="34" charset="77"/>
            </a:endParaRPr>
          </a:p>
        </p:txBody>
      </p:sp>
      <p:pic>
        <p:nvPicPr>
          <p:cNvPr id="14" name="Picture 13" descr="Logo&#10;&#10;Description automatically generated">
            <a:extLst>
              <a:ext uri="{FF2B5EF4-FFF2-40B4-BE49-F238E27FC236}">
                <a16:creationId xmlns:a16="http://schemas.microsoft.com/office/drawing/2014/main" id="{7A6C57F0-F727-D824-5C9F-71B4DA20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2760" y="5373834"/>
            <a:ext cx="1318437" cy="1318437"/>
          </a:xfrm>
          <a:prstGeom prst="rect">
            <a:avLst/>
          </a:prstGeom>
        </p:spPr>
      </p:pic>
      <p:sp>
        <p:nvSpPr>
          <p:cNvPr id="11" name="TextBox 10">
            <a:extLst>
              <a:ext uri="{FF2B5EF4-FFF2-40B4-BE49-F238E27FC236}">
                <a16:creationId xmlns:a16="http://schemas.microsoft.com/office/drawing/2014/main" id="{66A38770-BF04-4533-127C-D0471A469A48}"/>
              </a:ext>
            </a:extLst>
          </p:cNvPr>
          <p:cNvSpPr txBox="1"/>
          <p:nvPr/>
        </p:nvSpPr>
        <p:spPr>
          <a:xfrm>
            <a:off x="5894362" y="1784871"/>
            <a:ext cx="5527616" cy="6398034"/>
          </a:xfrm>
          <a:prstGeom prst="rect">
            <a:avLst/>
          </a:prstGeom>
          <a:noFill/>
        </p:spPr>
        <p:txBody>
          <a:bodyPr wrap="square">
            <a:spAutoFit/>
          </a:bodyPr>
          <a:lstStyle/>
          <a:p>
            <a:pPr lvl="0">
              <a:lnSpc>
                <a:spcPct val="107000"/>
              </a:lnSpc>
            </a:pPr>
            <a:r>
              <a:rPr lang="en-GB" sz="2200" kern="100" dirty="0">
                <a:latin typeface="Raleway" pitchFamily="2" charset="0"/>
                <a:ea typeface="Calibri" panose="020F0502020204030204" pitchFamily="34" charset="0"/>
                <a:cs typeface="Arial" panose="020B0604020202020204" pitchFamily="34" charset="0"/>
              </a:rPr>
              <a:t>Labour Party’s manifesto: </a:t>
            </a:r>
          </a:p>
          <a:p>
            <a:pPr lvl="0">
              <a:lnSpc>
                <a:spcPct val="107000"/>
              </a:lnSpc>
            </a:pPr>
            <a:r>
              <a:rPr lang="en-GB" sz="2200" kern="100" dirty="0">
                <a:latin typeface="Raleway" pitchFamily="2" charset="0"/>
                <a:ea typeface="Calibri" panose="020F0502020204030204" pitchFamily="34" charset="0"/>
                <a:cs typeface="Arial" panose="020B0604020202020204" pitchFamily="34" charset="0"/>
              </a:rPr>
              <a:t>“Every child should have a loving, secure home” and </a:t>
            </a:r>
            <a:r>
              <a:rPr lang="en-GB" sz="2200" kern="100" dirty="0">
                <a:highlight>
                  <a:srgbClr val="FFFF00"/>
                </a:highlight>
                <a:latin typeface="Raleway" pitchFamily="2" charset="0"/>
                <a:ea typeface="Calibri" panose="020F0502020204030204" pitchFamily="34" charset="0"/>
                <a:cs typeface="Arial" panose="020B0604020202020204" pitchFamily="34" charset="0"/>
              </a:rPr>
              <a:t>committed to supporting children “including through kinship, foster care and adoption.”</a:t>
            </a:r>
          </a:p>
          <a:p>
            <a:pPr lvl="0">
              <a:lnSpc>
                <a:spcPct val="107000"/>
              </a:lnSpc>
            </a:pPr>
            <a:endParaRPr lang="en-GB" sz="2000" kern="100" dirty="0">
              <a:latin typeface="Raleway" pitchFamily="2" charset="0"/>
              <a:ea typeface="Calibri" panose="020F0502020204030204" pitchFamily="34" charset="0"/>
              <a:cs typeface="Arial" panose="020B0604020202020204" pitchFamily="34" charset="0"/>
            </a:endParaRPr>
          </a:p>
          <a:p>
            <a:pPr lvl="0">
              <a:lnSpc>
                <a:spcPct val="107000"/>
              </a:lnSpc>
            </a:pPr>
            <a:r>
              <a:rPr lang="en-GB" sz="2200" kern="100" dirty="0">
                <a:latin typeface="Raleway" pitchFamily="2" charset="0"/>
                <a:ea typeface="Calibri" panose="020F0502020204030204" pitchFamily="34" charset="0"/>
                <a:cs typeface="Arial" panose="020B0604020202020204" pitchFamily="34" charset="0"/>
              </a:rPr>
              <a:t>Election campaign activity:</a:t>
            </a:r>
          </a:p>
          <a:p>
            <a:pPr marL="342900" lvl="0" indent="-342900">
              <a:lnSpc>
                <a:spcPct val="107000"/>
              </a:lnSpc>
              <a:buFont typeface="Arial" panose="020B0604020202020204" pitchFamily="34" charset="0"/>
              <a:buChar char="•"/>
            </a:pPr>
            <a:r>
              <a:rPr lang="en-GB" sz="2200" kern="100" dirty="0">
                <a:latin typeface="Raleway" pitchFamily="2" charset="0"/>
                <a:ea typeface="Calibri" panose="020F0502020204030204" pitchFamily="34" charset="0"/>
                <a:cs typeface="Arial" panose="020B0604020202020204" pitchFamily="34" charset="0"/>
              </a:rPr>
              <a:t>6,800 #ValueOurLove emails sent by 1,500 supporters to 2,500 MP candidates in 90% constituencies</a:t>
            </a:r>
          </a:p>
          <a:p>
            <a:pPr marL="342900" lvl="0" indent="-342900">
              <a:lnSpc>
                <a:spcPct val="107000"/>
              </a:lnSpc>
              <a:buFont typeface="Arial" panose="020B0604020202020204" pitchFamily="34" charset="0"/>
              <a:buChar char="•"/>
            </a:pPr>
            <a:r>
              <a:rPr lang="en-GB" sz="2200" kern="100" dirty="0">
                <a:latin typeface="Raleway" pitchFamily="2" charset="0"/>
                <a:ea typeface="Calibri" panose="020F0502020204030204" pitchFamily="34" charset="0"/>
                <a:cs typeface="Arial" panose="020B0604020202020204" pitchFamily="34" charset="0"/>
              </a:rPr>
              <a:t>190 candidates signed up to the campaign </a:t>
            </a:r>
          </a:p>
          <a:p>
            <a:pPr marL="342900" lvl="0" indent="-342900">
              <a:lnSpc>
                <a:spcPct val="107000"/>
              </a:lnSpc>
              <a:buFont typeface="Arial" panose="020B0604020202020204" pitchFamily="34" charset="0"/>
              <a:buChar char="•"/>
            </a:pPr>
            <a:r>
              <a:rPr lang="en-GB" sz="2200" kern="100" dirty="0">
                <a:latin typeface="Raleway" pitchFamily="2" charset="0"/>
                <a:ea typeface="Calibri" panose="020F0502020204030204" pitchFamily="34" charset="0"/>
                <a:cs typeface="Arial" panose="020B0604020202020204" pitchFamily="34" charset="0"/>
              </a:rPr>
              <a:t>Cross-party support</a:t>
            </a:r>
          </a:p>
          <a:p>
            <a:pPr marL="342900" lvl="0" indent="-342900">
              <a:lnSpc>
                <a:spcPct val="107000"/>
              </a:lnSpc>
              <a:buFont typeface="Arial" panose="020B0604020202020204" pitchFamily="34" charset="0"/>
              <a:buChar char="•"/>
            </a:pPr>
            <a:endParaRPr lang="en-GB" sz="2400" kern="100" dirty="0">
              <a:effectLst/>
              <a:latin typeface="Raleway" pitchFamily="2" charset="0"/>
              <a:ea typeface="Calibri" panose="020F0502020204030204" pitchFamily="34" charset="0"/>
              <a:cs typeface="Arial" panose="020B0604020202020204" pitchFamily="34" charset="0"/>
            </a:endParaRPr>
          </a:p>
          <a:p>
            <a:pPr marL="342900" lvl="0" indent="-342900">
              <a:lnSpc>
                <a:spcPct val="107000"/>
              </a:lnSpc>
              <a:buFont typeface="Arial" panose="020B0604020202020204" pitchFamily="34" charset="0"/>
              <a:buChar char="•"/>
            </a:pPr>
            <a:endParaRPr lang="en-GB" sz="2800" kern="100" dirty="0">
              <a:latin typeface="Raleway" pitchFamily="2" charset="0"/>
              <a:ea typeface="Calibri" panose="020F0502020204030204" pitchFamily="34" charset="0"/>
              <a:cs typeface="Arial" panose="020B0604020202020204" pitchFamily="34" charset="0"/>
            </a:endParaRPr>
          </a:p>
          <a:p>
            <a:pPr marL="342900" lvl="0" indent="-342900">
              <a:lnSpc>
                <a:spcPct val="107000"/>
              </a:lnSpc>
              <a:buFont typeface="Arial" panose="020B0604020202020204" pitchFamily="34" charset="0"/>
              <a:buChar char="•"/>
            </a:pPr>
            <a:endParaRPr lang="en-GB" sz="2400" kern="100" dirty="0">
              <a:effectLst/>
              <a:latin typeface="Raleway" pitchFamily="2" charset="0"/>
              <a:ea typeface="Calibri" panose="020F0502020204030204" pitchFamily="34" charset="0"/>
              <a:cs typeface="Arial" panose="020B0604020202020204" pitchFamily="34" charset="0"/>
            </a:endParaRPr>
          </a:p>
          <a:p>
            <a:pPr marL="342900" lvl="0" indent="-342900">
              <a:lnSpc>
                <a:spcPct val="107000"/>
              </a:lnSpc>
              <a:buFont typeface="Arial" panose="020B0604020202020204" pitchFamily="34" charset="0"/>
              <a:buChar char="•"/>
            </a:pPr>
            <a:endParaRPr lang="en-GB" sz="2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4A6F3DB-2815-4CEF-D4DB-0410B10C19B6}"/>
              </a:ext>
            </a:extLst>
          </p:cNvPr>
          <p:cNvPicPr>
            <a:picLocks noChangeAspect="1"/>
          </p:cNvPicPr>
          <p:nvPr/>
        </p:nvPicPr>
        <p:blipFill>
          <a:blip r:embed="rId4"/>
          <a:stretch>
            <a:fillRect/>
          </a:stretch>
        </p:blipFill>
        <p:spPr>
          <a:xfrm>
            <a:off x="648929" y="1784871"/>
            <a:ext cx="5027662" cy="4710757"/>
          </a:xfrm>
          <a:prstGeom prst="rect">
            <a:avLst/>
          </a:prstGeom>
        </p:spPr>
      </p:pic>
    </p:spTree>
    <p:extLst>
      <p:ext uri="{BB962C8B-B14F-4D97-AF65-F5344CB8AC3E}">
        <p14:creationId xmlns:p14="http://schemas.microsoft.com/office/powerpoint/2010/main" val="3112364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77B25-A586-4EB9-B571-0D1B024C1B5F}"/>
              </a:ext>
            </a:extLst>
          </p:cNvPr>
          <p:cNvSpPr>
            <a:spLocks noGrp="1"/>
          </p:cNvSpPr>
          <p:nvPr>
            <p:ph type="title"/>
          </p:nvPr>
        </p:nvSpPr>
        <p:spPr>
          <a:xfrm>
            <a:off x="648929" y="557190"/>
            <a:ext cx="10773050" cy="976335"/>
          </a:xfrm>
          <a:solidFill>
            <a:srgbClr val="1C2243"/>
          </a:solidFill>
        </p:spPr>
        <p:txBody>
          <a:bodyPr>
            <a:normAutofit fontScale="90000"/>
          </a:bodyPr>
          <a:lstStyle/>
          <a:p>
            <a:r>
              <a:rPr lang="en-GB" sz="4000" b="1" dirty="0">
                <a:solidFill>
                  <a:schemeClr val="bg1"/>
                </a:solidFill>
                <a:latin typeface="Raleway" panose="020B0503030101060003" pitchFamily="34" charset="77"/>
              </a:rPr>
              <a:t>Secretary of State Bridget Phillipson commits to children’s social care reform  </a:t>
            </a:r>
            <a:endParaRPr lang="en-GB" sz="3600" b="1" dirty="0">
              <a:solidFill>
                <a:schemeClr val="bg1"/>
              </a:solidFill>
              <a:latin typeface="Raleway" panose="020B0503030101060003" pitchFamily="34" charset="77"/>
            </a:endParaRPr>
          </a:p>
        </p:txBody>
      </p:sp>
      <p:pic>
        <p:nvPicPr>
          <p:cNvPr id="14" name="Picture 13" descr="Logo&#10;&#10;Description automatically generated">
            <a:extLst>
              <a:ext uri="{FF2B5EF4-FFF2-40B4-BE49-F238E27FC236}">
                <a16:creationId xmlns:a16="http://schemas.microsoft.com/office/drawing/2014/main" id="{7A6C57F0-F727-D824-5C9F-71B4DA20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2760" y="5373834"/>
            <a:ext cx="1318437" cy="1318437"/>
          </a:xfrm>
          <a:prstGeom prst="rect">
            <a:avLst/>
          </a:prstGeom>
        </p:spPr>
      </p:pic>
      <p:sp>
        <p:nvSpPr>
          <p:cNvPr id="11" name="TextBox 10">
            <a:extLst>
              <a:ext uri="{FF2B5EF4-FFF2-40B4-BE49-F238E27FC236}">
                <a16:creationId xmlns:a16="http://schemas.microsoft.com/office/drawing/2014/main" id="{66A38770-BF04-4533-127C-D0471A469A48}"/>
              </a:ext>
            </a:extLst>
          </p:cNvPr>
          <p:cNvSpPr txBox="1"/>
          <p:nvPr/>
        </p:nvSpPr>
        <p:spPr>
          <a:xfrm>
            <a:off x="650325" y="1771619"/>
            <a:ext cx="6134788" cy="5937075"/>
          </a:xfrm>
          <a:prstGeom prst="rect">
            <a:avLst/>
          </a:prstGeom>
          <a:noFill/>
        </p:spPr>
        <p:txBody>
          <a:bodyPr wrap="square">
            <a:spAutoFit/>
          </a:bodyPr>
          <a:lstStyle/>
          <a:p>
            <a:pPr lvl="0">
              <a:lnSpc>
                <a:spcPct val="107000"/>
              </a:lnSpc>
            </a:pPr>
            <a:r>
              <a:rPr lang="en-GB" sz="2200" b="0" i="0" dirty="0">
                <a:solidFill>
                  <a:srgbClr val="212937"/>
                </a:solidFill>
                <a:effectLst/>
                <a:latin typeface="Arial" panose="020B0604020202020204" pitchFamily="34" charset="0"/>
              </a:rPr>
              <a:t>“…the greatest mission of this Labour government…will be to break down the barriers of opportunity which hold back too many of our children, which scar the life chances of too many of our young people.</a:t>
            </a:r>
            <a:r>
              <a:rPr lang="en-GB" sz="2200" dirty="0">
                <a:solidFill>
                  <a:srgbClr val="212937"/>
                </a:solidFill>
                <a:latin typeface="Arial" panose="020B0604020202020204" pitchFamily="34" charset="0"/>
              </a:rPr>
              <a:t>…t</a:t>
            </a:r>
            <a:r>
              <a:rPr lang="en-GB" sz="2200" b="0" i="0" dirty="0">
                <a:solidFill>
                  <a:srgbClr val="212937"/>
                </a:solidFill>
                <a:effectLst/>
                <a:latin typeface="Arial" panose="020B0604020202020204" pitchFamily="34" charset="0"/>
              </a:rPr>
              <a:t>he values that underpin that mission…will be at the heart of our approach as we </a:t>
            </a:r>
            <a:r>
              <a:rPr lang="en-GB" sz="2200" b="0" i="0" dirty="0">
                <a:solidFill>
                  <a:srgbClr val="212937"/>
                </a:solidFill>
                <a:effectLst/>
                <a:highlight>
                  <a:srgbClr val="FFFF00"/>
                </a:highlight>
                <a:latin typeface="Arial" panose="020B0604020202020204" pitchFamily="34" charset="0"/>
              </a:rPr>
              <a:t>tackle the issues that you all know well, but that have had rather less attention in recent weeks during the election campaign: the support and outcomes for children with SEND and their families, the need to bring reform to children’s social care and to build opportunities for our most vulnerable children…”</a:t>
            </a:r>
            <a:endParaRPr lang="en-GB" sz="2200" kern="100" dirty="0">
              <a:highlight>
                <a:srgbClr val="FFFF00"/>
              </a:highlight>
              <a:latin typeface="Raleway" pitchFamily="2" charset="0"/>
              <a:ea typeface="Calibri" panose="020F0502020204030204" pitchFamily="34" charset="0"/>
              <a:cs typeface="Arial" panose="020B0604020202020204" pitchFamily="34" charset="0"/>
            </a:endParaRPr>
          </a:p>
          <a:p>
            <a:pPr marL="342900" lvl="0" indent="-342900">
              <a:lnSpc>
                <a:spcPct val="107000"/>
              </a:lnSpc>
              <a:buFont typeface="Arial" panose="020B0604020202020204" pitchFamily="34" charset="0"/>
              <a:buChar char="•"/>
            </a:pPr>
            <a:endParaRPr lang="en-GB" sz="2400" kern="100" dirty="0">
              <a:effectLst/>
              <a:latin typeface="Raleway" pitchFamily="2" charset="0"/>
              <a:ea typeface="Calibri" panose="020F0502020204030204" pitchFamily="34" charset="0"/>
              <a:cs typeface="Arial" panose="020B0604020202020204" pitchFamily="34" charset="0"/>
            </a:endParaRPr>
          </a:p>
          <a:p>
            <a:pPr marL="342900" lvl="0" indent="-342900">
              <a:lnSpc>
                <a:spcPct val="107000"/>
              </a:lnSpc>
              <a:buFont typeface="Arial" panose="020B0604020202020204" pitchFamily="34" charset="0"/>
              <a:buChar char="•"/>
            </a:pPr>
            <a:endParaRPr lang="en-GB" sz="2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Content Placeholder 8">
            <a:extLst>
              <a:ext uri="{FF2B5EF4-FFF2-40B4-BE49-F238E27FC236}">
                <a16:creationId xmlns:a16="http://schemas.microsoft.com/office/drawing/2014/main" id="{9C58E93E-E104-D17C-58FA-EB45D5152300}"/>
              </a:ext>
            </a:extLst>
          </p:cNvPr>
          <p:cNvPicPr>
            <a:picLocks noGrp="1" noChangeAspect="1"/>
          </p:cNvPicPr>
          <p:nvPr>
            <p:ph idx="1"/>
          </p:nvPr>
        </p:nvPicPr>
        <p:blipFill>
          <a:blip r:embed="rId4"/>
          <a:stretch>
            <a:fillRect/>
          </a:stretch>
        </p:blipFill>
        <p:spPr>
          <a:xfrm>
            <a:off x="6633279" y="1771619"/>
            <a:ext cx="4788700" cy="3577488"/>
          </a:xfrm>
        </p:spPr>
      </p:pic>
    </p:spTree>
    <p:extLst>
      <p:ext uri="{BB962C8B-B14F-4D97-AF65-F5344CB8AC3E}">
        <p14:creationId xmlns:p14="http://schemas.microsoft.com/office/powerpoint/2010/main" val="377446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852D6C3-A0A2-C04D-A55E-99623D10345D}"/>
              </a:ext>
            </a:extLst>
          </p:cNvPr>
          <p:cNvPicPr>
            <a:picLocks noGrp="1" noChangeAspect="1"/>
          </p:cNvPicPr>
          <p:nvPr>
            <p:ph idx="1"/>
          </p:nvPr>
        </p:nvPicPr>
        <p:blipFill>
          <a:blip r:embed="rId2"/>
          <a:stretch>
            <a:fillRect/>
          </a:stretch>
        </p:blipFill>
        <p:spPr>
          <a:xfrm>
            <a:off x="9759161" y="165729"/>
            <a:ext cx="2274404" cy="3261845"/>
          </a:xfrm>
          <a:prstGeom prst="rect">
            <a:avLst/>
          </a:prstGeom>
          <a:ln>
            <a:solidFill>
              <a:schemeClr val="bg2">
                <a:lumMod val="85000"/>
              </a:schemeClr>
            </a:solidFill>
          </a:ln>
        </p:spPr>
      </p:pic>
      <p:sp>
        <p:nvSpPr>
          <p:cNvPr id="14" name="Title 13">
            <a:extLst>
              <a:ext uri="{FF2B5EF4-FFF2-40B4-BE49-F238E27FC236}">
                <a16:creationId xmlns:a16="http://schemas.microsoft.com/office/drawing/2014/main" id="{2DD0FC0D-EA33-19A8-D104-FE56349938DE}"/>
              </a:ext>
            </a:extLst>
          </p:cNvPr>
          <p:cNvSpPr>
            <a:spLocks noGrp="1"/>
          </p:cNvSpPr>
          <p:nvPr>
            <p:ph type="title"/>
          </p:nvPr>
        </p:nvSpPr>
        <p:spPr>
          <a:xfrm>
            <a:off x="819435" y="712305"/>
            <a:ext cx="8894408" cy="4431196"/>
          </a:xfrm>
        </p:spPr>
        <p:txBody>
          <a:bodyPr>
            <a:normAutofit/>
          </a:bodyPr>
          <a:lstStyle/>
          <a:p>
            <a:r>
              <a:rPr lang="en-GB" sz="3600" b="1" dirty="0"/>
              <a:t>Kinship Care Strategy - Vision </a:t>
            </a:r>
            <a:br>
              <a:rPr lang="en-GB" sz="3600" b="1" dirty="0"/>
            </a:br>
            <a:br>
              <a:rPr lang="en-GB" sz="3600" b="1" dirty="0"/>
            </a:br>
            <a:br>
              <a:rPr lang="en-GB" sz="3600" b="1" dirty="0"/>
            </a:br>
            <a:br>
              <a:rPr lang="en-GB" sz="3600" b="1" dirty="0"/>
            </a:br>
            <a:br>
              <a:rPr lang="en-GB" sz="3600" b="1" dirty="0"/>
            </a:br>
            <a:br>
              <a:rPr lang="en-GB" sz="3600" b="1" dirty="0"/>
            </a:br>
            <a:br>
              <a:rPr lang="en-GB" sz="3600" b="1" dirty="0"/>
            </a:br>
            <a:br>
              <a:rPr lang="en-GB" sz="3600" b="1" dirty="0"/>
            </a:br>
            <a:endParaRPr lang="en-GB" sz="3600" b="1" dirty="0"/>
          </a:p>
        </p:txBody>
      </p:sp>
      <p:sp>
        <p:nvSpPr>
          <p:cNvPr id="15" name="Rectangle: Rounded Corners 14">
            <a:extLst>
              <a:ext uri="{FF2B5EF4-FFF2-40B4-BE49-F238E27FC236}">
                <a16:creationId xmlns:a16="http://schemas.microsoft.com/office/drawing/2014/main" id="{FA03D9A7-A84A-8781-F443-DF6AB67A4767}"/>
              </a:ext>
            </a:extLst>
          </p:cNvPr>
          <p:cNvSpPr/>
          <p:nvPr/>
        </p:nvSpPr>
        <p:spPr>
          <a:xfrm>
            <a:off x="1779153" y="1953845"/>
            <a:ext cx="3211120" cy="1397977"/>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2C3C43"/>
                </a:solidFill>
                <a:effectLst/>
                <a:uLnTx/>
                <a:uFillTx/>
                <a:latin typeface="Trebuchet MS" panose="020B0603020202020204"/>
                <a:ea typeface="+mn-ea"/>
                <a:cs typeface="+mn-cs"/>
              </a:rPr>
              <a:t>Children will be supported to stay within their families, where possible. Families will receive the right help at the right time to ensure this.</a:t>
            </a:r>
          </a:p>
        </p:txBody>
      </p:sp>
      <p:sp>
        <p:nvSpPr>
          <p:cNvPr id="16" name="Rectangle: Rounded Corners 15">
            <a:extLst>
              <a:ext uri="{FF2B5EF4-FFF2-40B4-BE49-F238E27FC236}">
                <a16:creationId xmlns:a16="http://schemas.microsoft.com/office/drawing/2014/main" id="{BD1AAA9E-D16D-2867-B081-D56A824F62BC}"/>
              </a:ext>
            </a:extLst>
          </p:cNvPr>
          <p:cNvSpPr/>
          <p:nvPr/>
        </p:nvSpPr>
        <p:spPr>
          <a:xfrm>
            <a:off x="6377172" y="1876739"/>
            <a:ext cx="3211120" cy="1528657"/>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2C3C43"/>
                </a:solidFill>
                <a:effectLst/>
                <a:uLnTx/>
                <a:uFillTx/>
                <a:latin typeface="Trebuchet MS" panose="020B0603020202020204"/>
                <a:ea typeface="+mn-ea"/>
                <a:cs typeface="+mn-cs"/>
              </a:rPr>
              <a:t>When it is considered that a child is unable to remain living with their parents, family networks will be consulted and have their options explained to them clearly</a:t>
            </a:r>
          </a:p>
        </p:txBody>
      </p:sp>
      <p:sp>
        <p:nvSpPr>
          <p:cNvPr id="17" name="Rectangle: Rounded Corners 16">
            <a:extLst>
              <a:ext uri="{FF2B5EF4-FFF2-40B4-BE49-F238E27FC236}">
                <a16:creationId xmlns:a16="http://schemas.microsoft.com/office/drawing/2014/main" id="{9D478D3B-F6DE-BDA0-DE49-389CE9CA025D}"/>
              </a:ext>
            </a:extLst>
          </p:cNvPr>
          <p:cNvSpPr/>
          <p:nvPr/>
        </p:nvSpPr>
        <p:spPr>
          <a:xfrm>
            <a:off x="1740226" y="4009621"/>
            <a:ext cx="3276422" cy="1678729"/>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2C3C43"/>
                </a:solidFill>
                <a:effectLst/>
                <a:uLnTx/>
                <a:uFillTx/>
                <a:latin typeface="Trebuchet MS" panose="020B0603020202020204"/>
                <a:ea typeface="+mn-ea"/>
                <a:cs typeface="+mn-cs"/>
              </a:rPr>
              <a:t>When a kinship carer is formally assessed, the assessment process will be reasonable, proportionate and treat family members with trust, whilst prioritising the safety of the child</a:t>
            </a:r>
          </a:p>
        </p:txBody>
      </p:sp>
      <p:sp>
        <p:nvSpPr>
          <p:cNvPr id="18" name="Rectangle: Rounded Corners 17">
            <a:extLst>
              <a:ext uri="{FF2B5EF4-FFF2-40B4-BE49-F238E27FC236}">
                <a16:creationId xmlns:a16="http://schemas.microsoft.com/office/drawing/2014/main" id="{E5CCD2E3-EBA3-A11D-E2B2-6933B5D1F65A}"/>
              </a:ext>
            </a:extLst>
          </p:cNvPr>
          <p:cNvSpPr/>
          <p:nvPr/>
        </p:nvSpPr>
        <p:spPr>
          <a:xfrm>
            <a:off x="6454245" y="4084656"/>
            <a:ext cx="3056974" cy="1528658"/>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2C3C43"/>
                </a:solidFill>
                <a:effectLst/>
                <a:uLnTx/>
                <a:uFillTx/>
                <a:latin typeface="Trebuchet MS" panose="020B0603020202020204"/>
                <a:ea typeface="+mn-ea"/>
                <a:cs typeface="+mn-cs"/>
              </a:rPr>
              <a:t>Children in kinship care will be supported to thrive. Kinship families will be actively offered support that is tailored to their needs</a:t>
            </a:r>
          </a:p>
        </p:txBody>
      </p:sp>
      <p:pic>
        <p:nvPicPr>
          <p:cNvPr id="19" name="Graphic 18" descr="Family with girl with solid fill">
            <a:extLst>
              <a:ext uri="{FF2B5EF4-FFF2-40B4-BE49-F238E27FC236}">
                <a16:creationId xmlns:a16="http://schemas.microsoft.com/office/drawing/2014/main" id="{16A4EFEA-95D6-2D77-5677-C4B7FB03A9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435" y="2195633"/>
            <a:ext cx="914400" cy="914400"/>
          </a:xfrm>
          <a:prstGeom prst="rect">
            <a:avLst/>
          </a:prstGeom>
        </p:spPr>
      </p:pic>
      <p:pic>
        <p:nvPicPr>
          <p:cNvPr id="20" name="Graphic 19" descr="Document with solid fill">
            <a:extLst>
              <a:ext uri="{FF2B5EF4-FFF2-40B4-BE49-F238E27FC236}">
                <a16:creationId xmlns:a16="http://schemas.microsoft.com/office/drawing/2014/main" id="{A7D27C54-59DC-6810-8A7F-13744A6573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9435" y="4290373"/>
            <a:ext cx="914400" cy="914400"/>
          </a:xfrm>
          <a:prstGeom prst="rect">
            <a:avLst/>
          </a:prstGeom>
        </p:spPr>
      </p:pic>
      <p:pic>
        <p:nvPicPr>
          <p:cNvPr id="21" name="Graphic 20" descr="Weights Uneven with solid fill">
            <a:extLst>
              <a:ext uri="{FF2B5EF4-FFF2-40B4-BE49-F238E27FC236}">
                <a16:creationId xmlns:a16="http://schemas.microsoft.com/office/drawing/2014/main" id="{BA76A71E-B5AC-BFBF-092F-8E3C9F37F7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62772" y="2138994"/>
            <a:ext cx="914400" cy="914400"/>
          </a:xfrm>
          <a:prstGeom prst="rect">
            <a:avLst/>
          </a:prstGeom>
        </p:spPr>
      </p:pic>
      <p:pic>
        <p:nvPicPr>
          <p:cNvPr id="22" name="Graphic 21" descr="Open hand with solid fill">
            <a:extLst>
              <a:ext uri="{FF2B5EF4-FFF2-40B4-BE49-F238E27FC236}">
                <a16:creationId xmlns:a16="http://schemas.microsoft.com/office/drawing/2014/main" id="{9C77FC6D-2B94-D0A1-59EE-85D81B9256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62772" y="4290373"/>
            <a:ext cx="914400" cy="914400"/>
          </a:xfrm>
          <a:prstGeom prst="rect">
            <a:avLst/>
          </a:prstGeom>
        </p:spPr>
      </p:pic>
      <p:pic>
        <p:nvPicPr>
          <p:cNvPr id="23" name="Picture 22" descr="Logo&#10;&#10;Description automatically generated">
            <a:extLst>
              <a:ext uri="{FF2B5EF4-FFF2-40B4-BE49-F238E27FC236}">
                <a16:creationId xmlns:a16="http://schemas.microsoft.com/office/drawing/2014/main" id="{2AF87452-36EE-757B-12E7-99246D31F3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62760" y="5373834"/>
            <a:ext cx="1318437" cy="1318437"/>
          </a:xfrm>
          <a:prstGeom prst="rect">
            <a:avLst/>
          </a:prstGeom>
        </p:spPr>
      </p:pic>
    </p:spTree>
    <p:extLst>
      <p:ext uri="{BB962C8B-B14F-4D97-AF65-F5344CB8AC3E}">
        <p14:creationId xmlns:p14="http://schemas.microsoft.com/office/powerpoint/2010/main" val="145683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77B25-A586-4EB9-B571-0D1B024C1B5F}"/>
              </a:ext>
            </a:extLst>
          </p:cNvPr>
          <p:cNvSpPr>
            <a:spLocks noGrp="1"/>
          </p:cNvSpPr>
          <p:nvPr>
            <p:ph type="title"/>
          </p:nvPr>
        </p:nvSpPr>
        <p:spPr>
          <a:xfrm>
            <a:off x="616542" y="584301"/>
            <a:ext cx="10773050" cy="976335"/>
          </a:xfrm>
          <a:solidFill>
            <a:srgbClr val="1C2243"/>
          </a:solidFill>
        </p:spPr>
        <p:txBody>
          <a:bodyPr>
            <a:normAutofit/>
          </a:bodyPr>
          <a:lstStyle/>
          <a:p>
            <a:r>
              <a:rPr lang="en-GB" sz="3600" b="1" dirty="0">
                <a:solidFill>
                  <a:schemeClr val="bg1"/>
                </a:solidFill>
                <a:latin typeface="Raleway" panose="020B0503030101060003" pitchFamily="34" charset="77"/>
              </a:rPr>
              <a:t>Kinship Care Strategy - £20million investment</a:t>
            </a:r>
          </a:p>
        </p:txBody>
      </p:sp>
      <p:pic>
        <p:nvPicPr>
          <p:cNvPr id="14" name="Picture 13" descr="Logo&#10;&#10;Description automatically generated">
            <a:extLst>
              <a:ext uri="{FF2B5EF4-FFF2-40B4-BE49-F238E27FC236}">
                <a16:creationId xmlns:a16="http://schemas.microsoft.com/office/drawing/2014/main" id="{7A6C57F0-F727-D824-5C9F-71B4DA20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2760" y="5373834"/>
            <a:ext cx="1318437" cy="1318437"/>
          </a:xfrm>
          <a:prstGeom prst="rect">
            <a:avLst/>
          </a:prstGeom>
        </p:spPr>
      </p:pic>
      <p:sp>
        <p:nvSpPr>
          <p:cNvPr id="11" name="TextBox 10">
            <a:extLst>
              <a:ext uri="{FF2B5EF4-FFF2-40B4-BE49-F238E27FC236}">
                <a16:creationId xmlns:a16="http://schemas.microsoft.com/office/drawing/2014/main" id="{66A38770-BF04-4533-127C-D0471A469A48}"/>
              </a:ext>
            </a:extLst>
          </p:cNvPr>
          <p:cNvSpPr txBox="1"/>
          <p:nvPr/>
        </p:nvSpPr>
        <p:spPr>
          <a:xfrm>
            <a:off x="648929" y="1771619"/>
            <a:ext cx="6134788" cy="865173"/>
          </a:xfrm>
          <a:prstGeom prst="rect">
            <a:avLst/>
          </a:prstGeom>
          <a:noFill/>
        </p:spPr>
        <p:txBody>
          <a:bodyPr wrap="square">
            <a:spAutoFit/>
          </a:bodyPr>
          <a:lstStyle/>
          <a:p>
            <a:pPr marL="342900" lvl="0" indent="-342900">
              <a:lnSpc>
                <a:spcPct val="107000"/>
              </a:lnSpc>
              <a:buFont typeface="Arial" panose="020B0604020202020204" pitchFamily="34" charset="0"/>
              <a:buChar char="•"/>
            </a:pPr>
            <a:endParaRPr lang="en-GB" sz="2400" kern="100" dirty="0">
              <a:effectLst/>
              <a:latin typeface="Raleway" pitchFamily="2" charset="0"/>
              <a:ea typeface="Calibri" panose="020F0502020204030204" pitchFamily="34" charset="0"/>
              <a:cs typeface="Arial" panose="020B0604020202020204" pitchFamily="34" charset="0"/>
            </a:endParaRPr>
          </a:p>
          <a:p>
            <a:pPr marL="342900" lvl="0" indent="-342900">
              <a:lnSpc>
                <a:spcPct val="107000"/>
              </a:lnSpc>
              <a:buFont typeface="Arial" panose="020B0604020202020204" pitchFamily="34" charset="0"/>
              <a:buChar char="•"/>
            </a:pPr>
            <a:endParaRPr lang="en-GB" sz="24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3C49D593-ED4C-80EE-D7C4-3FFC4E6F9D7B}"/>
              </a:ext>
            </a:extLst>
          </p:cNvPr>
          <p:cNvSpPr>
            <a:spLocks noGrp="1"/>
          </p:cNvSpPr>
          <p:nvPr>
            <p:ph idx="1"/>
          </p:nvPr>
        </p:nvSpPr>
        <p:spPr>
          <a:xfrm>
            <a:off x="838200" y="1560636"/>
            <a:ext cx="10376411" cy="4616327"/>
          </a:xfrm>
        </p:spPr>
        <p:txBody>
          <a:bodyPr/>
          <a:lstStyle/>
          <a:p>
            <a:pPr marL="0" indent="0">
              <a:buNone/>
            </a:pPr>
            <a:r>
              <a:rPr lang="en-GB" dirty="0"/>
              <a:t> </a:t>
            </a:r>
          </a:p>
          <a:p>
            <a:pPr marL="0" indent="0">
              <a:buNone/>
            </a:pPr>
            <a:endParaRPr lang="en-GB" dirty="0"/>
          </a:p>
        </p:txBody>
      </p:sp>
      <p:sp>
        <p:nvSpPr>
          <p:cNvPr id="6" name="Rectangle: Rounded Corners 5">
            <a:extLst>
              <a:ext uri="{FF2B5EF4-FFF2-40B4-BE49-F238E27FC236}">
                <a16:creationId xmlns:a16="http://schemas.microsoft.com/office/drawing/2014/main" id="{E103E9A0-DAAE-9665-91D4-1623FE2104C0}"/>
              </a:ext>
            </a:extLst>
          </p:cNvPr>
          <p:cNvSpPr/>
          <p:nvPr/>
        </p:nvSpPr>
        <p:spPr>
          <a:xfrm>
            <a:off x="3281067" y="5339412"/>
            <a:ext cx="2549889" cy="1173043"/>
          </a:xfrm>
          <a:prstGeom prst="roundRect">
            <a:avLst/>
          </a:prstGeom>
          <a:solidFill>
            <a:schemeClr val="accent1">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2C3C43"/>
                </a:solidFill>
                <a:effectLst/>
                <a:uLnTx/>
                <a:uFillTx/>
                <a:latin typeface="Trebuchet MS" panose="020B0603020202020204" pitchFamily="34" charset="0"/>
                <a:ea typeface="+mn-ea"/>
                <a:cs typeface="+mn-cs"/>
              </a:rPr>
              <a:t>Publishing an updated version of the 2011 Family and Friends Care statutory guidance</a:t>
            </a:r>
          </a:p>
        </p:txBody>
      </p:sp>
      <p:sp>
        <p:nvSpPr>
          <p:cNvPr id="7" name="Rectangle: Rounded Corners 6">
            <a:extLst>
              <a:ext uri="{FF2B5EF4-FFF2-40B4-BE49-F238E27FC236}">
                <a16:creationId xmlns:a16="http://schemas.microsoft.com/office/drawing/2014/main" id="{71BD8D9F-44FF-3B2B-BE68-1419E3C2C4BC}"/>
              </a:ext>
            </a:extLst>
          </p:cNvPr>
          <p:cNvSpPr/>
          <p:nvPr/>
        </p:nvSpPr>
        <p:spPr>
          <a:xfrm>
            <a:off x="1280776" y="5362893"/>
            <a:ext cx="1683291" cy="1149562"/>
          </a:xfrm>
          <a:prstGeom prst="roundRect">
            <a:avLst/>
          </a:prstGeom>
          <a:solidFill>
            <a:schemeClr val="accent1">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2C3C43"/>
                </a:solidFill>
                <a:effectLst/>
                <a:uLnTx/>
                <a:uFillTx/>
                <a:latin typeface="Trebuchet MS" panose="020B0603020202020204" pitchFamily="34" charset="0"/>
                <a:ea typeface="+mn-ea"/>
                <a:cs typeface="+mn-cs"/>
              </a:rPr>
              <a:t>Introducing a new definition of kinship care</a:t>
            </a:r>
          </a:p>
        </p:txBody>
      </p:sp>
      <p:sp>
        <p:nvSpPr>
          <p:cNvPr id="8" name="Rectangle: Rounded Corners 7">
            <a:extLst>
              <a:ext uri="{FF2B5EF4-FFF2-40B4-BE49-F238E27FC236}">
                <a16:creationId xmlns:a16="http://schemas.microsoft.com/office/drawing/2014/main" id="{B2B30494-4BE7-FE00-0157-555B46980AEE}"/>
              </a:ext>
            </a:extLst>
          </p:cNvPr>
          <p:cNvSpPr/>
          <p:nvPr/>
        </p:nvSpPr>
        <p:spPr>
          <a:xfrm>
            <a:off x="6147955" y="5316490"/>
            <a:ext cx="2737627" cy="1195965"/>
          </a:xfrm>
          <a:prstGeom prst="roundRect">
            <a:avLst/>
          </a:prstGeom>
          <a:solidFill>
            <a:schemeClr val="accent1">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2C3C43"/>
                </a:solidFill>
                <a:effectLst/>
                <a:uLnTx/>
                <a:uFillTx/>
                <a:latin typeface="Trebuchet MS" panose="020B0603020202020204" pitchFamily="34" charset="0"/>
                <a:ea typeface="+mn-ea"/>
                <a:cs typeface="+mn-cs"/>
              </a:rPr>
              <a:t>Confirming the Law Commission will review legal orders and statuses for kinship carers</a:t>
            </a:r>
          </a:p>
        </p:txBody>
      </p:sp>
      <p:sp>
        <p:nvSpPr>
          <p:cNvPr id="9" name="Rectangle: Rounded Corners 8">
            <a:extLst>
              <a:ext uri="{FF2B5EF4-FFF2-40B4-BE49-F238E27FC236}">
                <a16:creationId xmlns:a16="http://schemas.microsoft.com/office/drawing/2014/main" id="{7E697819-83D7-9741-4252-8EAF76821D16}"/>
              </a:ext>
            </a:extLst>
          </p:cNvPr>
          <p:cNvSpPr/>
          <p:nvPr/>
        </p:nvSpPr>
        <p:spPr>
          <a:xfrm>
            <a:off x="977389" y="1993057"/>
            <a:ext cx="1721108" cy="1528658"/>
          </a:xfrm>
          <a:prstGeom prst="roundRect">
            <a:avLst/>
          </a:prstGeom>
          <a:solidFill>
            <a:schemeClr val="accent1">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2C3C43"/>
                </a:solidFill>
                <a:effectLst/>
                <a:uLnTx/>
                <a:uFillTx/>
                <a:latin typeface="Trebuchet MS" panose="020B0603020202020204" pitchFamily="34" charset="0"/>
                <a:ea typeface="+mn-ea"/>
                <a:cs typeface="+mn-cs"/>
              </a:rPr>
              <a:t>An SGO allowance ‘Pathfinder’ programme</a:t>
            </a:r>
          </a:p>
        </p:txBody>
      </p:sp>
      <p:sp>
        <p:nvSpPr>
          <p:cNvPr id="10" name="Rectangle: Rounded Corners 9">
            <a:extLst>
              <a:ext uri="{FF2B5EF4-FFF2-40B4-BE49-F238E27FC236}">
                <a16:creationId xmlns:a16="http://schemas.microsoft.com/office/drawing/2014/main" id="{FDAD9959-5976-F9D7-2B43-DC502FD5066C}"/>
              </a:ext>
            </a:extLst>
          </p:cNvPr>
          <p:cNvSpPr/>
          <p:nvPr/>
        </p:nvSpPr>
        <p:spPr>
          <a:xfrm>
            <a:off x="4990411" y="1993057"/>
            <a:ext cx="1916100" cy="1528658"/>
          </a:xfrm>
          <a:prstGeom prst="roundRect">
            <a:avLst/>
          </a:prstGeom>
          <a:solidFill>
            <a:schemeClr val="accent1">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2C3C43"/>
                </a:solidFill>
                <a:effectLst/>
                <a:uLnTx/>
                <a:uFillTx/>
                <a:latin typeface="Trebuchet MS" panose="020B0603020202020204" pitchFamily="34" charset="0"/>
                <a:ea typeface="+mn-ea"/>
                <a:cs typeface="+mn-cs"/>
              </a:rPr>
              <a:t>An expansion of the Virtual School Head’s role</a:t>
            </a:r>
          </a:p>
        </p:txBody>
      </p:sp>
      <p:sp>
        <p:nvSpPr>
          <p:cNvPr id="12" name="Rectangle: Rounded Corners 11">
            <a:extLst>
              <a:ext uri="{FF2B5EF4-FFF2-40B4-BE49-F238E27FC236}">
                <a16:creationId xmlns:a16="http://schemas.microsoft.com/office/drawing/2014/main" id="{8E924247-6C64-5179-2B5A-4FED849B13C1}"/>
              </a:ext>
            </a:extLst>
          </p:cNvPr>
          <p:cNvSpPr/>
          <p:nvPr/>
        </p:nvSpPr>
        <p:spPr>
          <a:xfrm>
            <a:off x="2951517" y="1974536"/>
            <a:ext cx="1916100" cy="1563632"/>
          </a:xfrm>
          <a:prstGeom prst="roundRect">
            <a:avLst/>
          </a:prstGeom>
          <a:solidFill>
            <a:schemeClr val="accent1">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2C3C43"/>
                </a:solidFill>
                <a:effectLst/>
                <a:uLnTx/>
                <a:uFillTx/>
                <a:latin typeface="Trebuchet MS" panose="020B0603020202020204" pitchFamily="34" charset="0"/>
                <a:ea typeface="+mn-ea"/>
                <a:cs typeface="+mn-cs"/>
              </a:rPr>
              <a:t>Guidance for employers on supporting kinship carers</a:t>
            </a:r>
          </a:p>
        </p:txBody>
      </p:sp>
      <p:sp>
        <p:nvSpPr>
          <p:cNvPr id="13" name="Rectangle: Rounded Corners 12">
            <a:extLst>
              <a:ext uri="{FF2B5EF4-FFF2-40B4-BE49-F238E27FC236}">
                <a16:creationId xmlns:a16="http://schemas.microsoft.com/office/drawing/2014/main" id="{2AB5CF09-7BA1-E73D-4339-740C4E9E723E}"/>
              </a:ext>
            </a:extLst>
          </p:cNvPr>
          <p:cNvSpPr/>
          <p:nvPr/>
        </p:nvSpPr>
        <p:spPr>
          <a:xfrm>
            <a:off x="2828012" y="3784493"/>
            <a:ext cx="1860269" cy="1308595"/>
          </a:xfrm>
          <a:prstGeom prst="roundRect">
            <a:avLst/>
          </a:prstGeom>
          <a:solidFill>
            <a:schemeClr val="accent1">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2C3C43"/>
                </a:solidFill>
                <a:effectLst/>
                <a:uLnTx/>
                <a:uFillTx/>
                <a:latin typeface="Trebuchet MS" panose="020B0603020202020204" pitchFamily="34" charset="0"/>
                <a:ea typeface="+mn-ea"/>
                <a:cs typeface="+mn-cs"/>
              </a:rPr>
              <a:t>Continuing kinship peer support groups</a:t>
            </a:r>
          </a:p>
        </p:txBody>
      </p:sp>
      <p:sp>
        <p:nvSpPr>
          <p:cNvPr id="15" name="Rectangle: Rounded Corners 14">
            <a:extLst>
              <a:ext uri="{FF2B5EF4-FFF2-40B4-BE49-F238E27FC236}">
                <a16:creationId xmlns:a16="http://schemas.microsoft.com/office/drawing/2014/main" id="{58F17B6A-1CEC-9EF0-3808-BC80241DA5FD}"/>
              </a:ext>
            </a:extLst>
          </p:cNvPr>
          <p:cNvSpPr/>
          <p:nvPr/>
        </p:nvSpPr>
        <p:spPr>
          <a:xfrm>
            <a:off x="713883" y="3784492"/>
            <a:ext cx="1954052" cy="1308596"/>
          </a:xfrm>
          <a:prstGeom prst="roundRect">
            <a:avLst/>
          </a:prstGeom>
          <a:solidFill>
            <a:schemeClr val="accent1">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2C3C43"/>
                </a:solidFill>
                <a:effectLst/>
                <a:uLnTx/>
                <a:uFillTx/>
                <a:latin typeface="Trebuchet MS" panose="020B0603020202020204" pitchFamily="34" charset="0"/>
                <a:ea typeface="+mn-ea"/>
                <a:cs typeface="+mn-cs"/>
              </a:rPr>
              <a:t>Establishing a kinship training, information and advice offer</a:t>
            </a:r>
          </a:p>
        </p:txBody>
      </p:sp>
      <p:sp>
        <p:nvSpPr>
          <p:cNvPr id="16" name="Rectangle: Rounded Corners 15">
            <a:extLst>
              <a:ext uri="{FF2B5EF4-FFF2-40B4-BE49-F238E27FC236}">
                <a16:creationId xmlns:a16="http://schemas.microsoft.com/office/drawing/2014/main" id="{3775754F-B804-BBD8-8F71-69EE1BDE56BD}"/>
              </a:ext>
            </a:extLst>
          </p:cNvPr>
          <p:cNvSpPr/>
          <p:nvPr/>
        </p:nvSpPr>
        <p:spPr>
          <a:xfrm>
            <a:off x="4870979" y="3784492"/>
            <a:ext cx="2264177" cy="1308596"/>
          </a:xfrm>
          <a:prstGeom prst="roundRect">
            <a:avLst/>
          </a:prstGeom>
          <a:solidFill>
            <a:schemeClr val="accent1">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2C3C43"/>
                </a:solidFill>
                <a:effectLst/>
                <a:uLnTx/>
                <a:uFillTx/>
                <a:latin typeface="Trebuchet MS" panose="020B0603020202020204" pitchFamily="34" charset="0"/>
                <a:ea typeface="+mn-ea"/>
                <a:cs typeface="+mn-cs"/>
              </a:rPr>
              <a:t>Improving awareness of the Adoption and Special Guardianship Support Fund</a:t>
            </a:r>
          </a:p>
        </p:txBody>
      </p:sp>
      <p:sp>
        <p:nvSpPr>
          <p:cNvPr id="17" name="Rectangle: Rounded Corners 16">
            <a:extLst>
              <a:ext uri="{FF2B5EF4-FFF2-40B4-BE49-F238E27FC236}">
                <a16:creationId xmlns:a16="http://schemas.microsoft.com/office/drawing/2014/main" id="{1FF8A582-C5C5-0E94-2154-CA72C05CB13D}"/>
              </a:ext>
            </a:extLst>
          </p:cNvPr>
          <p:cNvSpPr/>
          <p:nvPr/>
        </p:nvSpPr>
        <p:spPr>
          <a:xfrm>
            <a:off x="7094419" y="1956474"/>
            <a:ext cx="1916100" cy="1638854"/>
          </a:xfrm>
          <a:prstGeom prst="roundRect">
            <a:avLst/>
          </a:prstGeom>
          <a:solidFill>
            <a:schemeClr val="accent1">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2C3C43"/>
                </a:solidFill>
                <a:effectLst/>
                <a:uLnTx/>
                <a:uFillTx/>
                <a:latin typeface="Trebuchet MS" panose="020B0603020202020204" pitchFamily="34" charset="0"/>
                <a:ea typeface="+mn-ea"/>
                <a:cs typeface="+mn-cs"/>
              </a:rPr>
              <a:t>Appointing a new “Kinship Care Ambassador”</a:t>
            </a:r>
          </a:p>
        </p:txBody>
      </p:sp>
      <p:sp>
        <p:nvSpPr>
          <p:cNvPr id="18" name="Rectangle: Rounded Corners 17">
            <a:extLst>
              <a:ext uri="{FF2B5EF4-FFF2-40B4-BE49-F238E27FC236}">
                <a16:creationId xmlns:a16="http://schemas.microsoft.com/office/drawing/2014/main" id="{A9176F9D-C302-2F0A-082D-CA677C54CAD3}"/>
              </a:ext>
            </a:extLst>
          </p:cNvPr>
          <p:cNvSpPr/>
          <p:nvPr/>
        </p:nvSpPr>
        <p:spPr>
          <a:xfrm>
            <a:off x="7317854" y="3744558"/>
            <a:ext cx="2183834" cy="1308596"/>
          </a:xfrm>
          <a:prstGeom prst="roundRect">
            <a:avLst/>
          </a:prstGeom>
          <a:solidFill>
            <a:schemeClr val="accent1">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2C3C43"/>
                </a:solidFill>
                <a:effectLst/>
                <a:uLnTx/>
                <a:uFillTx/>
                <a:latin typeface="Trebuchet MS" panose="020B0603020202020204" pitchFamily="34" charset="0"/>
                <a:ea typeface="+mn-ea"/>
                <a:cs typeface="+mn-cs"/>
              </a:rPr>
              <a:t>Working towards national roll out of Family Group Conferencing</a:t>
            </a:r>
            <a:endParaRPr kumimoji="0" lang="en-GB" sz="1600" b="1" i="0" u="none" strike="noStrike" kern="1200" cap="none" spc="0" normalizeH="0" baseline="0" noProof="0">
              <a:ln>
                <a:noFill/>
              </a:ln>
              <a:solidFill>
                <a:srgbClr val="2C3C43"/>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115773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77B25-A586-4EB9-B571-0D1B024C1B5F}"/>
              </a:ext>
            </a:extLst>
          </p:cNvPr>
          <p:cNvSpPr>
            <a:spLocks noGrp="1"/>
          </p:cNvSpPr>
          <p:nvPr>
            <p:ph type="title"/>
          </p:nvPr>
        </p:nvSpPr>
        <p:spPr>
          <a:xfrm>
            <a:off x="648929" y="557190"/>
            <a:ext cx="10906968" cy="1006567"/>
          </a:xfrm>
          <a:solidFill>
            <a:srgbClr val="EC632F"/>
          </a:solidFill>
        </p:spPr>
        <p:txBody>
          <a:bodyPr>
            <a:normAutofit/>
          </a:bodyPr>
          <a:lstStyle/>
          <a:p>
            <a:r>
              <a:rPr lang="en-GB" sz="4000" b="1" dirty="0">
                <a:solidFill>
                  <a:schemeClr val="bg1"/>
                </a:solidFill>
                <a:latin typeface="Raleway" panose="020B0503030101060003" pitchFamily="34" charset="77"/>
              </a:rPr>
              <a:t>Training, information, advice and support </a:t>
            </a:r>
          </a:p>
        </p:txBody>
      </p:sp>
      <p:pic>
        <p:nvPicPr>
          <p:cNvPr id="3" name="Picture 2" descr="Logo&#10;&#10;Description automatically generated">
            <a:extLst>
              <a:ext uri="{FF2B5EF4-FFF2-40B4-BE49-F238E27FC236}">
                <a16:creationId xmlns:a16="http://schemas.microsoft.com/office/drawing/2014/main" id="{DB5444B2-73FD-F948-765A-E39B44B20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2760" y="5373834"/>
            <a:ext cx="1318437" cy="1318437"/>
          </a:xfrm>
          <a:prstGeom prst="rect">
            <a:avLst/>
          </a:prstGeom>
        </p:spPr>
      </p:pic>
      <p:sp>
        <p:nvSpPr>
          <p:cNvPr id="5" name="Content Placeholder 4">
            <a:extLst>
              <a:ext uri="{FF2B5EF4-FFF2-40B4-BE49-F238E27FC236}">
                <a16:creationId xmlns:a16="http://schemas.microsoft.com/office/drawing/2014/main" id="{7642697A-ACDD-5105-2C24-C7523CC1FF63}"/>
              </a:ext>
            </a:extLst>
          </p:cNvPr>
          <p:cNvSpPr>
            <a:spLocks noGrp="1"/>
          </p:cNvSpPr>
          <p:nvPr>
            <p:ph idx="1"/>
          </p:nvPr>
        </p:nvSpPr>
        <p:spPr>
          <a:xfrm>
            <a:off x="648929" y="1775792"/>
            <a:ext cx="6508598" cy="4704522"/>
          </a:xfrm>
        </p:spPr>
        <p:txBody>
          <a:bodyPr>
            <a:normAutofit fontScale="62500" lnSpcReduction="20000"/>
          </a:bodyPr>
          <a:lstStyle/>
          <a:p>
            <a:pPr marL="0" indent="0">
              <a:buNone/>
            </a:pPr>
            <a:r>
              <a:rPr lang="en-GB" sz="3100" dirty="0">
                <a:highlight>
                  <a:srgbClr val="FFFF00"/>
                </a:highlight>
              </a:rPr>
              <a:t>Roadshows</a:t>
            </a:r>
            <a:r>
              <a:rPr lang="en-GB" sz="3100" dirty="0"/>
              <a:t> –in-person regional events (workshops, peer support, market place)</a:t>
            </a:r>
          </a:p>
          <a:p>
            <a:r>
              <a:rPr lang="en-GB" sz="3100" dirty="0"/>
              <a:t>Portsmouth – Wednesday 18 September </a:t>
            </a:r>
          </a:p>
          <a:p>
            <a:r>
              <a:rPr lang="en-GB" sz="3100" dirty="0"/>
              <a:t>London – Wednesday 15 January</a:t>
            </a:r>
          </a:p>
          <a:p>
            <a:pPr marL="0" indent="0">
              <a:buNone/>
            </a:pPr>
            <a:endParaRPr lang="en-GB" sz="3100" dirty="0">
              <a:highlight>
                <a:srgbClr val="FFFF00"/>
              </a:highlight>
            </a:endParaRPr>
          </a:p>
          <a:p>
            <a:pPr marL="0" indent="0">
              <a:buNone/>
            </a:pPr>
            <a:r>
              <a:rPr lang="en-GB" sz="3100" dirty="0">
                <a:highlight>
                  <a:srgbClr val="FFFF00"/>
                </a:highlight>
              </a:rPr>
              <a:t>Introduction to kinship care workshops</a:t>
            </a:r>
            <a:r>
              <a:rPr lang="en-GB" sz="3100" dirty="0"/>
              <a:t> – online</a:t>
            </a:r>
          </a:p>
          <a:p>
            <a:pPr marL="0" indent="0">
              <a:buNone/>
            </a:pPr>
            <a:endParaRPr lang="en-GB" sz="3100" dirty="0">
              <a:highlight>
                <a:srgbClr val="FFFF00"/>
              </a:highlight>
            </a:endParaRPr>
          </a:p>
          <a:p>
            <a:pPr marL="0" indent="0">
              <a:buNone/>
            </a:pPr>
            <a:r>
              <a:rPr lang="en-GB" sz="3100" dirty="0">
                <a:highlight>
                  <a:srgbClr val="FFFF00"/>
                </a:highlight>
              </a:rPr>
              <a:t>Advanced workshops</a:t>
            </a:r>
            <a:r>
              <a:rPr lang="en-GB" sz="3100" dirty="0"/>
              <a:t> – online </a:t>
            </a:r>
          </a:p>
          <a:p>
            <a:pPr marL="0" indent="0">
              <a:buNone/>
            </a:pPr>
            <a:endParaRPr lang="en-GB" sz="3100" dirty="0"/>
          </a:p>
          <a:p>
            <a:pPr marL="0" indent="0">
              <a:buNone/>
            </a:pPr>
            <a:r>
              <a:rPr lang="en-GB" sz="3100" dirty="0">
                <a:highlight>
                  <a:srgbClr val="FFFF00"/>
                </a:highlight>
              </a:rPr>
              <a:t>Peer support</a:t>
            </a:r>
            <a:r>
              <a:rPr lang="en-GB" sz="3100" dirty="0"/>
              <a:t> – in-person and online (local and specialist) </a:t>
            </a:r>
          </a:p>
          <a:p>
            <a:pPr marL="0" indent="0">
              <a:buNone/>
            </a:pPr>
            <a:r>
              <a:rPr lang="en-GB" sz="3100" dirty="0">
                <a:highlight>
                  <a:srgbClr val="FFFF00"/>
                </a:highlight>
              </a:rPr>
              <a:t>Advice and information</a:t>
            </a:r>
            <a:r>
              <a:rPr lang="en-GB" sz="3100" dirty="0"/>
              <a:t> – online, by phone and by email </a:t>
            </a:r>
          </a:p>
          <a:p>
            <a:pPr marL="0" indent="0">
              <a:buNone/>
            </a:pPr>
            <a:endParaRPr lang="en-GB" dirty="0">
              <a:highlight>
                <a:srgbClr val="FFFF00"/>
              </a:highlight>
            </a:endParaRPr>
          </a:p>
          <a:p>
            <a:pPr marL="0" indent="0">
              <a:buNone/>
            </a:pPr>
            <a:endParaRPr lang="en-GB" dirty="0"/>
          </a:p>
          <a:p>
            <a:pPr marL="0" indent="0">
              <a:buNone/>
            </a:pPr>
            <a:endParaRPr lang="en-GB" dirty="0"/>
          </a:p>
        </p:txBody>
      </p:sp>
      <p:pic>
        <p:nvPicPr>
          <p:cNvPr id="6" name="Content Placeholder 8" descr="A person and child reading a book&#10;&#10;Description automatically generated">
            <a:extLst>
              <a:ext uri="{FF2B5EF4-FFF2-40B4-BE49-F238E27FC236}">
                <a16:creationId xmlns:a16="http://schemas.microsoft.com/office/drawing/2014/main" id="{FDCEC677-861F-BA2F-8965-7D1369FF2989}"/>
              </a:ext>
            </a:extLst>
          </p:cNvPr>
          <p:cNvPicPr>
            <a:picLocks noChangeAspect="1"/>
          </p:cNvPicPr>
          <p:nvPr/>
        </p:nvPicPr>
        <p:blipFill>
          <a:blip r:embed="rId4"/>
          <a:stretch>
            <a:fillRect/>
          </a:stretch>
        </p:blipFill>
        <p:spPr>
          <a:xfrm>
            <a:off x="7157526" y="1861167"/>
            <a:ext cx="4398371" cy="2525301"/>
          </a:xfrm>
          <a:prstGeom prst="rect">
            <a:avLst/>
          </a:prstGeom>
        </p:spPr>
      </p:pic>
    </p:spTree>
    <p:extLst>
      <p:ext uri="{BB962C8B-B14F-4D97-AF65-F5344CB8AC3E}">
        <p14:creationId xmlns:p14="http://schemas.microsoft.com/office/powerpoint/2010/main" val="2559739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F517E7-5BA6-C685-3585-5095B273EFBF}"/>
              </a:ext>
            </a:extLst>
          </p:cNvPr>
          <p:cNvSpPr/>
          <p:nvPr/>
        </p:nvSpPr>
        <p:spPr>
          <a:xfrm>
            <a:off x="539971" y="399297"/>
            <a:ext cx="5367534" cy="116975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b="1">
                <a:solidFill>
                  <a:schemeClr val="tx1"/>
                </a:solidFill>
                <a:latin typeface="Raleway" pitchFamily="2" charset="0"/>
              </a:rPr>
              <a:t>Strategy summary</a:t>
            </a:r>
          </a:p>
          <a:p>
            <a:pPr algn="ctr"/>
            <a:r>
              <a:rPr lang="en-GB" b="1" i="1">
                <a:solidFill>
                  <a:schemeClr val="tx1"/>
                </a:solidFill>
                <a:latin typeface="Raleway" pitchFamily="2" charset="0"/>
              </a:rPr>
              <a:t>“I’ve got 3 mins!”</a:t>
            </a:r>
            <a:endParaRPr lang="en-GB" sz="1600" b="1" i="1">
              <a:solidFill>
                <a:schemeClr val="tx1"/>
              </a:solidFill>
              <a:latin typeface="Raleway" pitchFamily="2" charset="0"/>
            </a:endParaRPr>
          </a:p>
        </p:txBody>
      </p:sp>
      <p:sp>
        <p:nvSpPr>
          <p:cNvPr id="5" name="Rectangle 4">
            <a:extLst>
              <a:ext uri="{FF2B5EF4-FFF2-40B4-BE49-F238E27FC236}">
                <a16:creationId xmlns:a16="http://schemas.microsoft.com/office/drawing/2014/main" id="{B42C320D-4A7A-C463-416C-9655138CFC65}"/>
              </a:ext>
            </a:extLst>
          </p:cNvPr>
          <p:cNvSpPr/>
          <p:nvPr/>
        </p:nvSpPr>
        <p:spPr>
          <a:xfrm>
            <a:off x="6284495" y="399297"/>
            <a:ext cx="5367534" cy="1169758"/>
          </a:xfrm>
          <a:prstGeom prst="rect">
            <a:avLst/>
          </a:prstGeom>
          <a:solidFill>
            <a:srgbClr val="1597B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b="1" dirty="0">
                <a:solidFill>
                  <a:schemeClr val="bg1"/>
                </a:solidFill>
                <a:latin typeface="Raleway" pitchFamily="2" charset="0"/>
              </a:rPr>
              <a:t>Kinship care policy tracker</a:t>
            </a:r>
          </a:p>
          <a:p>
            <a:pPr algn="ctr"/>
            <a:r>
              <a:rPr lang="en-GB" b="1" i="1" dirty="0">
                <a:solidFill>
                  <a:schemeClr val="bg1"/>
                </a:solidFill>
                <a:latin typeface="Raleway" pitchFamily="2" charset="0"/>
              </a:rPr>
              <a:t>“Give me the detail!”</a:t>
            </a:r>
          </a:p>
        </p:txBody>
      </p:sp>
      <p:pic>
        <p:nvPicPr>
          <p:cNvPr id="9" name="Picture 8">
            <a:extLst>
              <a:ext uri="{FF2B5EF4-FFF2-40B4-BE49-F238E27FC236}">
                <a16:creationId xmlns:a16="http://schemas.microsoft.com/office/drawing/2014/main" id="{A9C346E3-B373-EB12-BA19-0430E497DDBD}"/>
              </a:ext>
            </a:extLst>
          </p:cNvPr>
          <p:cNvPicPr>
            <a:picLocks noChangeAspect="1"/>
          </p:cNvPicPr>
          <p:nvPr/>
        </p:nvPicPr>
        <p:blipFill>
          <a:blip r:embed="rId3"/>
          <a:stretch>
            <a:fillRect/>
          </a:stretch>
        </p:blipFill>
        <p:spPr>
          <a:xfrm>
            <a:off x="7225180" y="1732547"/>
            <a:ext cx="3472980" cy="4157311"/>
          </a:xfrm>
          <a:prstGeom prst="rect">
            <a:avLst/>
          </a:prstGeom>
        </p:spPr>
      </p:pic>
      <p:sp>
        <p:nvSpPr>
          <p:cNvPr id="11" name="TextBox 10">
            <a:extLst>
              <a:ext uri="{FF2B5EF4-FFF2-40B4-BE49-F238E27FC236}">
                <a16:creationId xmlns:a16="http://schemas.microsoft.com/office/drawing/2014/main" id="{7313074D-D1E2-3768-4716-B6BAF3DD191B}"/>
              </a:ext>
            </a:extLst>
          </p:cNvPr>
          <p:cNvSpPr txBox="1"/>
          <p:nvPr/>
        </p:nvSpPr>
        <p:spPr>
          <a:xfrm>
            <a:off x="5341728" y="5983169"/>
            <a:ext cx="4929940" cy="307777"/>
          </a:xfrm>
          <a:prstGeom prst="rect">
            <a:avLst/>
          </a:prstGeom>
          <a:noFill/>
        </p:spPr>
        <p:txBody>
          <a:bodyPr wrap="square">
            <a:spAutoFit/>
          </a:bodyPr>
          <a:lstStyle/>
          <a:p>
            <a:pPr algn="ctr"/>
            <a:r>
              <a:rPr lang="en-GB" sz="1400" b="1" dirty="0">
                <a:latin typeface="Raleway" pitchFamily="2" charset="0"/>
              </a:rPr>
              <a:t>kinship.org.uk/kinship-care-policy-tracker</a:t>
            </a:r>
          </a:p>
        </p:txBody>
      </p:sp>
      <p:sp>
        <p:nvSpPr>
          <p:cNvPr id="12" name="TextBox 11">
            <a:extLst>
              <a:ext uri="{FF2B5EF4-FFF2-40B4-BE49-F238E27FC236}">
                <a16:creationId xmlns:a16="http://schemas.microsoft.com/office/drawing/2014/main" id="{8E24CE70-6402-E66E-6C2D-12F0494FCE6F}"/>
              </a:ext>
            </a:extLst>
          </p:cNvPr>
          <p:cNvSpPr txBox="1"/>
          <p:nvPr/>
        </p:nvSpPr>
        <p:spPr>
          <a:xfrm>
            <a:off x="347188" y="5889858"/>
            <a:ext cx="4929940" cy="523220"/>
          </a:xfrm>
          <a:prstGeom prst="rect">
            <a:avLst/>
          </a:prstGeom>
          <a:noFill/>
        </p:spPr>
        <p:txBody>
          <a:bodyPr wrap="square">
            <a:spAutoFit/>
          </a:bodyPr>
          <a:lstStyle/>
          <a:p>
            <a:pPr algn="ctr"/>
            <a:r>
              <a:rPr lang="en-GB" sz="1400" b="1" dirty="0">
                <a:latin typeface="Raleway" pitchFamily="2" charset="0"/>
              </a:rPr>
              <a:t>kinship.org.uk/national-kinship-care-strategy/strategy-summary/</a:t>
            </a:r>
          </a:p>
        </p:txBody>
      </p:sp>
      <p:pic>
        <p:nvPicPr>
          <p:cNvPr id="3" name="Picture 2">
            <a:extLst>
              <a:ext uri="{FF2B5EF4-FFF2-40B4-BE49-F238E27FC236}">
                <a16:creationId xmlns:a16="http://schemas.microsoft.com/office/drawing/2014/main" id="{A556AC22-99D8-06AD-45E0-B9EF40FBAB84}"/>
              </a:ext>
            </a:extLst>
          </p:cNvPr>
          <p:cNvPicPr>
            <a:picLocks noChangeAspect="1"/>
          </p:cNvPicPr>
          <p:nvPr/>
        </p:nvPicPr>
        <p:blipFill rotWithShape="1">
          <a:blip r:embed="rId4"/>
          <a:srcRect t="14117"/>
          <a:stretch/>
        </p:blipFill>
        <p:spPr>
          <a:xfrm>
            <a:off x="1196962" y="1732547"/>
            <a:ext cx="3769859" cy="4064000"/>
          </a:xfrm>
          <a:prstGeom prst="rect">
            <a:avLst/>
          </a:prstGeom>
        </p:spPr>
      </p:pic>
      <p:pic>
        <p:nvPicPr>
          <p:cNvPr id="7" name="Picture 6" descr="Logo&#10;&#10;Description automatically generated">
            <a:extLst>
              <a:ext uri="{FF2B5EF4-FFF2-40B4-BE49-F238E27FC236}">
                <a16:creationId xmlns:a16="http://schemas.microsoft.com/office/drawing/2014/main" id="{B3CD0E6B-6DAA-EF70-6107-46B76127F2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2760" y="5373834"/>
            <a:ext cx="1318437" cy="1318437"/>
          </a:xfrm>
          <a:prstGeom prst="rect">
            <a:avLst/>
          </a:prstGeom>
        </p:spPr>
      </p:pic>
    </p:spTree>
    <p:extLst>
      <p:ext uri="{BB962C8B-B14F-4D97-AF65-F5344CB8AC3E}">
        <p14:creationId xmlns:p14="http://schemas.microsoft.com/office/powerpoint/2010/main" val="1490556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77B25-A586-4EB9-B571-0D1B024C1B5F}"/>
              </a:ext>
            </a:extLst>
          </p:cNvPr>
          <p:cNvSpPr>
            <a:spLocks noGrp="1"/>
          </p:cNvSpPr>
          <p:nvPr>
            <p:ph type="title"/>
          </p:nvPr>
        </p:nvSpPr>
        <p:spPr>
          <a:xfrm>
            <a:off x="648929" y="557190"/>
            <a:ext cx="10773050" cy="976335"/>
          </a:xfrm>
          <a:solidFill>
            <a:srgbClr val="1C2243"/>
          </a:solidFill>
        </p:spPr>
        <p:txBody>
          <a:bodyPr>
            <a:normAutofit fontScale="90000"/>
          </a:bodyPr>
          <a:lstStyle/>
          <a:p>
            <a:r>
              <a:rPr lang="en-GB" sz="4000" b="1" dirty="0">
                <a:solidFill>
                  <a:schemeClr val="bg1"/>
                </a:solidFill>
                <a:latin typeface="Raleway" panose="020B0503030101060003" pitchFamily="34" charset="77"/>
              </a:rPr>
              <a:t>Ask the new Government to support kinship families</a:t>
            </a:r>
          </a:p>
        </p:txBody>
      </p:sp>
      <p:sp>
        <p:nvSpPr>
          <p:cNvPr id="3" name="Content Placeholder 2">
            <a:extLst>
              <a:ext uri="{FF2B5EF4-FFF2-40B4-BE49-F238E27FC236}">
                <a16:creationId xmlns:a16="http://schemas.microsoft.com/office/drawing/2014/main" id="{3E51727D-723A-455E-BFD9-7C24CD1D0D06}"/>
              </a:ext>
            </a:extLst>
          </p:cNvPr>
          <p:cNvSpPr>
            <a:spLocks noGrp="1"/>
          </p:cNvSpPr>
          <p:nvPr>
            <p:ph idx="1"/>
          </p:nvPr>
        </p:nvSpPr>
        <p:spPr>
          <a:xfrm>
            <a:off x="648929" y="1787816"/>
            <a:ext cx="6225568" cy="2752099"/>
          </a:xfrm>
        </p:spPr>
        <p:txBody>
          <a:bodyPr>
            <a:noAutofit/>
          </a:bodyPr>
          <a:lstStyle/>
          <a:p>
            <a:pPr marL="457200" indent="-457200">
              <a:lnSpc>
                <a:spcPct val="100000"/>
              </a:lnSpc>
              <a:spcBef>
                <a:spcPts val="0"/>
              </a:spcBef>
              <a:spcAft>
                <a:spcPts val="600"/>
              </a:spcAft>
              <a:buAutoNum type="arabicPeriod"/>
            </a:pPr>
            <a:r>
              <a:rPr lang="en-US" sz="2000" dirty="0" err="1">
                <a:latin typeface="Raleway" panose="020B0803030101060003"/>
              </a:rPr>
              <a:t>Equalise</a:t>
            </a:r>
            <a:r>
              <a:rPr lang="en-US" sz="2000" dirty="0">
                <a:latin typeface="Raleway" panose="020B0803030101060003"/>
              </a:rPr>
              <a:t> </a:t>
            </a:r>
            <a:r>
              <a:rPr lang="en-US" sz="2000" b="1" dirty="0">
                <a:latin typeface="Raleway" panose="020B0803030101060003"/>
              </a:rPr>
              <a:t>financial allowances </a:t>
            </a:r>
            <a:r>
              <a:rPr lang="en-US" sz="2000" dirty="0">
                <a:latin typeface="Raleway" panose="020B0803030101060003"/>
              </a:rPr>
              <a:t>between foster and kinship families.</a:t>
            </a:r>
          </a:p>
          <a:p>
            <a:pPr marL="457200" indent="-457200">
              <a:lnSpc>
                <a:spcPct val="100000"/>
              </a:lnSpc>
              <a:spcBef>
                <a:spcPts val="0"/>
              </a:spcBef>
              <a:spcAft>
                <a:spcPts val="600"/>
              </a:spcAft>
              <a:buAutoNum type="arabicPeriod"/>
            </a:pPr>
            <a:r>
              <a:rPr lang="en-US" sz="2000" dirty="0" err="1">
                <a:latin typeface="Raleway" panose="020B0803030101060003"/>
              </a:rPr>
              <a:t>Equalise</a:t>
            </a:r>
            <a:r>
              <a:rPr lang="en-US" sz="2000" dirty="0">
                <a:latin typeface="Raleway" panose="020B0803030101060003"/>
              </a:rPr>
              <a:t> </a:t>
            </a:r>
            <a:r>
              <a:rPr lang="en-US" sz="2000" b="1" dirty="0">
                <a:latin typeface="Raleway" panose="020B0803030101060003"/>
              </a:rPr>
              <a:t>access to training and support </a:t>
            </a:r>
            <a:r>
              <a:rPr lang="en-US" sz="2000" dirty="0">
                <a:latin typeface="Raleway" panose="020B0803030101060003"/>
              </a:rPr>
              <a:t>between kinship carers and foster carers.</a:t>
            </a:r>
          </a:p>
          <a:p>
            <a:pPr marL="457200" indent="-457200">
              <a:lnSpc>
                <a:spcPct val="100000"/>
              </a:lnSpc>
              <a:spcBef>
                <a:spcPts val="0"/>
              </a:spcBef>
              <a:spcAft>
                <a:spcPts val="600"/>
              </a:spcAft>
              <a:buAutoNum type="arabicPeriod"/>
            </a:pPr>
            <a:r>
              <a:rPr lang="en-US" sz="2000" dirty="0" err="1">
                <a:latin typeface="Raleway" panose="020B0803030101060003"/>
              </a:rPr>
              <a:t>Equalise</a:t>
            </a:r>
            <a:r>
              <a:rPr lang="en-US" sz="2000" dirty="0">
                <a:latin typeface="Raleway" panose="020B0803030101060003"/>
              </a:rPr>
              <a:t> </a:t>
            </a:r>
            <a:r>
              <a:rPr lang="en-US" sz="2000" b="1" dirty="0">
                <a:latin typeface="Raleway" panose="020B0803030101060003"/>
              </a:rPr>
              <a:t>leave</a:t>
            </a:r>
            <a:r>
              <a:rPr lang="en-US" sz="2000" dirty="0">
                <a:latin typeface="Raleway" panose="020B0803030101060003"/>
              </a:rPr>
              <a:t> between adoptive and kinship families.</a:t>
            </a:r>
          </a:p>
          <a:p>
            <a:pPr marL="457200" indent="-457200">
              <a:lnSpc>
                <a:spcPct val="100000"/>
              </a:lnSpc>
              <a:spcBef>
                <a:spcPts val="0"/>
              </a:spcBef>
              <a:spcAft>
                <a:spcPts val="600"/>
              </a:spcAft>
              <a:buAutoNum type="arabicPeriod"/>
            </a:pPr>
            <a:r>
              <a:rPr lang="en-US" sz="2000" dirty="0" err="1">
                <a:latin typeface="Raleway" panose="020B0803030101060003"/>
              </a:rPr>
              <a:t>Equalise</a:t>
            </a:r>
            <a:r>
              <a:rPr lang="en-US" sz="2000" dirty="0">
                <a:latin typeface="Raleway" panose="020B0803030101060003"/>
              </a:rPr>
              <a:t> support between </a:t>
            </a:r>
            <a:r>
              <a:rPr lang="en-US" sz="2000" b="1" dirty="0">
                <a:latin typeface="Raleway" panose="020B0803030101060003"/>
              </a:rPr>
              <a:t>children in kinship care </a:t>
            </a:r>
            <a:r>
              <a:rPr lang="en-US" sz="2000" dirty="0">
                <a:latin typeface="Raleway" panose="020B0803030101060003"/>
              </a:rPr>
              <a:t>and those in care.</a:t>
            </a:r>
          </a:p>
        </p:txBody>
      </p:sp>
      <p:pic>
        <p:nvPicPr>
          <p:cNvPr id="14" name="Picture 13" descr="Logo&#10;&#10;Description automatically generated">
            <a:extLst>
              <a:ext uri="{FF2B5EF4-FFF2-40B4-BE49-F238E27FC236}">
                <a16:creationId xmlns:a16="http://schemas.microsoft.com/office/drawing/2014/main" id="{7A6C57F0-F727-D824-5C9F-71B4DA20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8358" y="5360582"/>
            <a:ext cx="1318437" cy="1318437"/>
          </a:xfrm>
          <a:prstGeom prst="rect">
            <a:avLst/>
          </a:prstGeom>
        </p:spPr>
      </p:pic>
      <p:sp>
        <p:nvSpPr>
          <p:cNvPr id="6" name="Content Placeholder 2">
            <a:extLst>
              <a:ext uri="{FF2B5EF4-FFF2-40B4-BE49-F238E27FC236}">
                <a16:creationId xmlns:a16="http://schemas.microsoft.com/office/drawing/2014/main" id="{E8DFCE90-139C-2FBF-4328-00C68AF249FB}"/>
              </a:ext>
            </a:extLst>
          </p:cNvPr>
          <p:cNvSpPr txBox="1">
            <a:spLocks/>
          </p:cNvSpPr>
          <p:nvPr/>
        </p:nvSpPr>
        <p:spPr>
          <a:xfrm>
            <a:off x="648929" y="4794206"/>
            <a:ext cx="5992503" cy="13184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2000" dirty="0">
                <a:latin typeface="Raleway" panose="020B0803030101060003"/>
              </a:rPr>
              <a:t>Sign our petition, write to your MP, and learn more about kinship families in your local area at </a:t>
            </a:r>
            <a:r>
              <a:rPr lang="en-US" sz="2000" b="1" dirty="0">
                <a:solidFill>
                  <a:srgbClr val="EC632F"/>
                </a:solidFill>
                <a:latin typeface="Raleway" panose="020B0803030101060003"/>
              </a:rPr>
              <a:t>valueourlove.kinship.org.uk.</a:t>
            </a:r>
            <a:endParaRPr lang="en-US" sz="2000" dirty="0">
              <a:solidFill>
                <a:srgbClr val="EC632F"/>
              </a:solidFill>
              <a:latin typeface="Raleway" panose="020B0803030101060003"/>
            </a:endParaRPr>
          </a:p>
        </p:txBody>
      </p:sp>
      <p:pic>
        <p:nvPicPr>
          <p:cNvPr id="9" name="Picture 8">
            <a:extLst>
              <a:ext uri="{FF2B5EF4-FFF2-40B4-BE49-F238E27FC236}">
                <a16:creationId xmlns:a16="http://schemas.microsoft.com/office/drawing/2014/main" id="{28EF7940-8946-9685-2430-C6BF4EC64F07}"/>
              </a:ext>
            </a:extLst>
          </p:cNvPr>
          <p:cNvPicPr>
            <a:picLocks noChangeAspect="1"/>
          </p:cNvPicPr>
          <p:nvPr/>
        </p:nvPicPr>
        <p:blipFill>
          <a:blip r:embed="rId4"/>
          <a:stretch>
            <a:fillRect/>
          </a:stretch>
        </p:blipFill>
        <p:spPr>
          <a:xfrm>
            <a:off x="7214789" y="1928624"/>
            <a:ext cx="4165361" cy="3160734"/>
          </a:xfrm>
          <a:prstGeom prst="rect">
            <a:avLst/>
          </a:prstGeom>
        </p:spPr>
      </p:pic>
    </p:spTree>
    <p:extLst>
      <p:ext uri="{BB962C8B-B14F-4D97-AF65-F5344CB8AC3E}">
        <p14:creationId xmlns:p14="http://schemas.microsoft.com/office/powerpoint/2010/main" val="4121050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97CC878E-F380-D218-646D-BEDFABEC1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E6EBC99-8B6E-9150-73E1-53531AFF4CC2}"/>
              </a:ext>
            </a:extLst>
          </p:cNvPr>
          <p:cNvSpPr txBox="1"/>
          <p:nvPr/>
        </p:nvSpPr>
        <p:spPr>
          <a:xfrm>
            <a:off x="388324" y="410817"/>
            <a:ext cx="9217185" cy="3383811"/>
          </a:xfrm>
          <a:prstGeom prst="rect">
            <a:avLst/>
          </a:prstGeom>
          <a:noFill/>
        </p:spPr>
        <p:txBody>
          <a:bodyPr wrap="square" lIns="91440" tIns="45720" rIns="91440" bIns="45720" rtlCol="0" anchor="t">
            <a:spAutoFit/>
          </a:bodyPr>
          <a:lstStyle/>
          <a:p>
            <a:pPr>
              <a:lnSpc>
                <a:spcPts val="6500"/>
              </a:lnSpc>
            </a:pPr>
            <a:r>
              <a:rPr lang="en-US" sz="4400" dirty="0">
                <a:solidFill>
                  <a:schemeClr val="bg1"/>
                </a:solidFill>
                <a:latin typeface="Raleway ExtraBold" pitchFamily="2" charset="0"/>
                <a:ea typeface="+mn-lt"/>
                <a:cs typeface="+mn-lt"/>
              </a:rPr>
              <a:t>Visit our stand and stay in touch</a:t>
            </a:r>
          </a:p>
          <a:p>
            <a:pPr>
              <a:lnSpc>
                <a:spcPts val="6500"/>
              </a:lnSpc>
            </a:pPr>
            <a:endParaRPr lang="en-US" sz="4400" dirty="0">
              <a:solidFill>
                <a:schemeClr val="bg1"/>
              </a:solidFill>
              <a:latin typeface="Raleway ExtraBold" pitchFamily="2" charset="0"/>
              <a:ea typeface="+mn-lt"/>
              <a:cs typeface="+mn-lt"/>
            </a:endParaRPr>
          </a:p>
          <a:p>
            <a:pPr>
              <a:lnSpc>
                <a:spcPts val="6500"/>
              </a:lnSpc>
            </a:pPr>
            <a:endParaRPr lang="en-US" sz="4400" dirty="0">
              <a:solidFill>
                <a:schemeClr val="bg1"/>
              </a:solidFill>
              <a:latin typeface="Raleway ExtraBold" pitchFamily="2" charset="0"/>
              <a:ea typeface="+mn-lt"/>
              <a:cs typeface="+mn-lt"/>
            </a:endParaRPr>
          </a:p>
          <a:p>
            <a:pPr>
              <a:lnSpc>
                <a:spcPts val="6500"/>
              </a:lnSpc>
            </a:pPr>
            <a:endParaRPr lang="en-US" sz="5400" dirty="0">
              <a:solidFill>
                <a:schemeClr val="bg1"/>
              </a:solidFill>
              <a:latin typeface="Raleway ExtraBold" pitchFamily="2" charset="0"/>
              <a:ea typeface="+mn-lt"/>
              <a:cs typeface="+mn-lt"/>
            </a:endParaRPr>
          </a:p>
        </p:txBody>
      </p:sp>
      <p:sp>
        <p:nvSpPr>
          <p:cNvPr id="6" name="TextBox 5">
            <a:extLst>
              <a:ext uri="{FF2B5EF4-FFF2-40B4-BE49-F238E27FC236}">
                <a16:creationId xmlns:a16="http://schemas.microsoft.com/office/drawing/2014/main" id="{71401246-E100-0354-EA7D-A5D65F6BAAB5}"/>
              </a:ext>
            </a:extLst>
          </p:cNvPr>
          <p:cNvSpPr txBox="1"/>
          <p:nvPr/>
        </p:nvSpPr>
        <p:spPr>
          <a:xfrm>
            <a:off x="291548" y="1895060"/>
            <a:ext cx="11494862" cy="6986528"/>
          </a:xfrm>
          <a:prstGeom prst="rect">
            <a:avLst/>
          </a:prstGeom>
          <a:noFill/>
        </p:spPr>
        <p:txBody>
          <a:bodyPr wrap="square" lIns="91440" tIns="45720" rIns="91440" bIns="45720" rtlCol="0" anchor="t">
            <a:spAutoFit/>
          </a:bodyPr>
          <a:lstStyle/>
          <a:p>
            <a:endParaRPr lang="en-US" sz="3200" b="1" dirty="0">
              <a:solidFill>
                <a:schemeClr val="bg1"/>
              </a:solidFill>
              <a:latin typeface="Raleway Medium" pitchFamily="2" charset="0"/>
              <a:ea typeface="+mn-lt"/>
              <a:cs typeface="+mn-lt"/>
            </a:endParaRPr>
          </a:p>
          <a:p>
            <a:r>
              <a:rPr lang="en-US" sz="3200" b="1" dirty="0">
                <a:solidFill>
                  <a:schemeClr val="bg1"/>
                </a:solidFill>
                <a:latin typeface="Raleway Medium" pitchFamily="2" charset="0"/>
                <a:ea typeface="+mn-lt"/>
                <a:cs typeface="+mn-lt"/>
              </a:rPr>
              <a:t>Tom Bucher, Head of Network Development (lead contact for local authorities and virtual schools in the South East)</a:t>
            </a:r>
          </a:p>
          <a:p>
            <a:r>
              <a:rPr lang="en-US" sz="3200" b="1" dirty="0">
                <a:solidFill>
                  <a:schemeClr val="bg1"/>
                </a:solidFill>
                <a:latin typeface="Raleway Medium" pitchFamily="2" charset="0"/>
                <a:ea typeface="+mn-lt"/>
                <a:cs typeface="+mn-lt"/>
                <a:hlinkClick r:id="rId4">
                  <a:extLst>
                    <a:ext uri="{A12FA001-AC4F-418D-AE19-62706E023703}">
                      <ahyp:hlinkClr xmlns:ahyp="http://schemas.microsoft.com/office/drawing/2018/hyperlinkcolor" val="tx"/>
                    </a:ext>
                  </a:extLst>
                </a:hlinkClick>
              </a:rPr>
              <a:t>tom.bucher@kinship.org.uk</a:t>
            </a:r>
            <a:r>
              <a:rPr lang="en-US" sz="3200" b="1" dirty="0">
                <a:solidFill>
                  <a:schemeClr val="bg1"/>
                </a:solidFill>
                <a:latin typeface="Raleway Medium" pitchFamily="2" charset="0"/>
                <a:ea typeface="+mn-lt"/>
                <a:cs typeface="+mn-lt"/>
              </a:rPr>
              <a:t> </a:t>
            </a:r>
          </a:p>
          <a:p>
            <a:endParaRPr lang="en-US" sz="3200" b="1" dirty="0">
              <a:solidFill>
                <a:schemeClr val="bg1"/>
              </a:solidFill>
              <a:latin typeface="Raleway Medium" pitchFamily="2" charset="0"/>
              <a:ea typeface="+mn-lt"/>
              <a:cs typeface="+mn-lt"/>
            </a:endParaRPr>
          </a:p>
          <a:p>
            <a:r>
              <a:rPr lang="en-US" sz="3200" b="1" dirty="0">
                <a:solidFill>
                  <a:schemeClr val="bg1"/>
                </a:solidFill>
                <a:latin typeface="Raleway Medium" pitchFamily="2" charset="0"/>
                <a:ea typeface="+mn-lt"/>
                <a:cs typeface="+mn-lt"/>
              </a:rPr>
              <a:t>Fiona Summers, Head of Programmes (lead contact for commissioned </a:t>
            </a:r>
            <a:r>
              <a:rPr lang="en-US" sz="3200" b="1" dirty="0" err="1">
                <a:solidFill>
                  <a:schemeClr val="bg1"/>
                </a:solidFill>
                <a:latin typeface="Raleway Medium" pitchFamily="2" charset="0"/>
                <a:ea typeface="+mn-lt"/>
                <a:cs typeface="+mn-lt"/>
              </a:rPr>
              <a:t>programmes</a:t>
            </a:r>
            <a:r>
              <a:rPr lang="en-US" sz="3200" b="1" dirty="0">
                <a:solidFill>
                  <a:schemeClr val="bg1"/>
                </a:solidFill>
                <a:latin typeface="Raleway Medium" pitchFamily="2" charset="0"/>
                <a:ea typeface="+mn-lt"/>
                <a:cs typeface="+mn-lt"/>
              </a:rPr>
              <a:t>) </a:t>
            </a:r>
            <a:r>
              <a:rPr lang="en-US" sz="3200" b="1" dirty="0">
                <a:solidFill>
                  <a:schemeClr val="bg1"/>
                </a:solidFill>
                <a:latin typeface="Raleway Medium" pitchFamily="2" charset="0"/>
                <a:ea typeface="+mn-lt"/>
                <a:cs typeface="+mn-lt"/>
                <a:hlinkClick r:id="rId5">
                  <a:extLst>
                    <a:ext uri="{A12FA001-AC4F-418D-AE19-62706E023703}">
                      <ahyp:hlinkClr xmlns:ahyp="http://schemas.microsoft.com/office/drawing/2018/hyperlinkcolor" val="tx"/>
                    </a:ext>
                  </a:extLst>
                </a:hlinkClick>
              </a:rPr>
              <a:t>Fiona.summers@kinship.org.uk</a:t>
            </a:r>
            <a:r>
              <a:rPr lang="en-US" sz="3200" b="1" dirty="0">
                <a:solidFill>
                  <a:schemeClr val="bg1"/>
                </a:solidFill>
                <a:latin typeface="Raleway Medium" pitchFamily="2" charset="0"/>
                <a:ea typeface="+mn-lt"/>
                <a:cs typeface="+mn-lt"/>
              </a:rPr>
              <a:t> </a:t>
            </a:r>
          </a:p>
          <a:p>
            <a:endParaRPr lang="en-US" sz="3200" b="1" dirty="0">
              <a:solidFill>
                <a:schemeClr val="bg1"/>
              </a:solidFill>
              <a:latin typeface="Raleway Medium" pitchFamily="2" charset="0"/>
              <a:ea typeface="+mn-lt"/>
              <a:cs typeface="+mn-lt"/>
            </a:endParaRPr>
          </a:p>
          <a:p>
            <a:r>
              <a:rPr lang="en-US" sz="3200" b="1" dirty="0">
                <a:solidFill>
                  <a:schemeClr val="bg1"/>
                </a:solidFill>
                <a:latin typeface="Raleway Medium" pitchFamily="2" charset="0"/>
                <a:ea typeface="+mn-lt"/>
                <a:cs typeface="+mn-lt"/>
              </a:rPr>
              <a:t>Lucy Peake, CEO </a:t>
            </a:r>
            <a:r>
              <a:rPr lang="en-US" sz="3200" b="1" dirty="0">
                <a:solidFill>
                  <a:schemeClr val="bg1"/>
                </a:solidFill>
                <a:latin typeface="Raleway Medium" pitchFamily="2" charset="0"/>
                <a:ea typeface="+mn-lt"/>
                <a:cs typeface="+mn-lt"/>
                <a:hlinkClick r:id="rId6">
                  <a:extLst>
                    <a:ext uri="{A12FA001-AC4F-418D-AE19-62706E023703}">
                      <ahyp:hlinkClr xmlns:ahyp="http://schemas.microsoft.com/office/drawing/2018/hyperlinkcolor" val="tx"/>
                    </a:ext>
                  </a:extLst>
                </a:hlinkClick>
              </a:rPr>
              <a:t>lucy.peake@kinship.org.uk</a:t>
            </a:r>
            <a:endParaRPr lang="en-US" sz="3200" b="1" dirty="0">
              <a:solidFill>
                <a:schemeClr val="bg1"/>
              </a:solidFill>
              <a:latin typeface="Raleway Medium" pitchFamily="2" charset="0"/>
              <a:ea typeface="+mn-lt"/>
              <a:cs typeface="+mn-lt"/>
            </a:endParaRPr>
          </a:p>
          <a:p>
            <a:r>
              <a:rPr lang="en-US" sz="3200" b="1" dirty="0">
                <a:solidFill>
                  <a:schemeClr val="bg1"/>
                </a:solidFill>
                <a:latin typeface="Raleway Medium" pitchFamily="2" charset="0"/>
                <a:ea typeface="+mn-lt"/>
                <a:cs typeface="+mn-lt"/>
              </a:rPr>
              <a:t> </a:t>
            </a:r>
          </a:p>
          <a:p>
            <a:endParaRPr lang="en-US" sz="3200" b="1" dirty="0">
              <a:solidFill>
                <a:schemeClr val="bg1"/>
              </a:solidFill>
              <a:latin typeface="Raleway Medium" pitchFamily="2" charset="0"/>
              <a:ea typeface="+mn-lt"/>
              <a:cs typeface="+mn-lt"/>
            </a:endParaRPr>
          </a:p>
          <a:p>
            <a:r>
              <a:rPr lang="en-US" sz="3200" b="1" dirty="0">
                <a:solidFill>
                  <a:schemeClr val="bg1"/>
                </a:solidFill>
                <a:latin typeface="Raleway Medium" pitchFamily="2" charset="0"/>
                <a:ea typeface="+mn-lt"/>
                <a:cs typeface="+mn-lt"/>
              </a:rPr>
              <a:t> </a:t>
            </a:r>
          </a:p>
          <a:p>
            <a:endParaRPr lang="en-US" sz="3200" b="1" dirty="0">
              <a:solidFill>
                <a:schemeClr val="bg1"/>
              </a:solidFill>
              <a:latin typeface="Raleway Medium" pitchFamily="2" charset="0"/>
              <a:ea typeface="+mn-lt"/>
              <a:cs typeface="+mn-lt"/>
            </a:endParaRPr>
          </a:p>
        </p:txBody>
      </p:sp>
      <p:pic>
        <p:nvPicPr>
          <p:cNvPr id="7" name="Picture 6" descr="Logo&#10;&#10;Description automatically generated">
            <a:extLst>
              <a:ext uri="{FF2B5EF4-FFF2-40B4-BE49-F238E27FC236}">
                <a16:creationId xmlns:a16="http://schemas.microsoft.com/office/drawing/2014/main" id="{A0297574-33E3-67FF-FB44-201DAEB249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5510" y="245529"/>
            <a:ext cx="2198165" cy="2198165"/>
          </a:xfrm>
          <a:prstGeom prst="rect">
            <a:avLst/>
          </a:prstGeom>
        </p:spPr>
      </p:pic>
    </p:spTree>
    <p:extLst>
      <p:ext uri="{BB962C8B-B14F-4D97-AF65-F5344CB8AC3E}">
        <p14:creationId xmlns:p14="http://schemas.microsoft.com/office/powerpoint/2010/main" val="1582553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BAC657-79D1-40BA-84E5-F5C06CED4C2A}"/>
              </a:ext>
            </a:extLst>
          </p:cNvPr>
          <p:cNvSpPr>
            <a:spLocks noGrp="1"/>
          </p:cNvSpPr>
          <p:nvPr>
            <p:ph type="title"/>
          </p:nvPr>
        </p:nvSpPr>
        <p:spPr>
          <a:xfrm>
            <a:off x="190493" y="3666017"/>
            <a:ext cx="5747320" cy="1569660"/>
          </a:xfrm>
        </p:spPr>
        <p:txBody>
          <a:bodyPr/>
          <a:lstStyle/>
          <a:p>
            <a:r>
              <a:rPr lang="en-GB" sz="3200" dirty="0">
                <a:latin typeface="Arial" panose="020B0604020202020204" pitchFamily="34" charset="0"/>
                <a:cs typeface="Arial" panose="020B0604020202020204" pitchFamily="34" charset="0"/>
              </a:rPr>
              <a:t>Adoption and Special Guardianship Support Fund </a:t>
            </a:r>
          </a:p>
        </p:txBody>
      </p:sp>
      <p:sp>
        <p:nvSpPr>
          <p:cNvPr id="11" name="Subtitle 10">
            <a:extLst>
              <a:ext uri="{FF2B5EF4-FFF2-40B4-BE49-F238E27FC236}">
                <a16:creationId xmlns:a16="http://schemas.microsoft.com/office/drawing/2014/main" id="{41789886-586E-4192-8A92-A7B3D396BCC2}"/>
              </a:ext>
            </a:extLst>
          </p:cNvPr>
          <p:cNvSpPr>
            <a:spLocks noGrp="1"/>
          </p:cNvSpPr>
          <p:nvPr>
            <p:ph type="subTitle" idx="1"/>
          </p:nvPr>
        </p:nvSpPr>
        <p:spPr>
          <a:xfrm>
            <a:off x="190493" y="5373182"/>
            <a:ext cx="5087807" cy="1107996"/>
          </a:xfrm>
        </p:spPr>
        <p:txBody>
          <a:bodyPr/>
          <a:lstStyle/>
          <a:p>
            <a:r>
              <a:rPr lang="en-GB" dirty="0">
                <a:latin typeface="Arial" panose="020B0604020202020204" pitchFamily="34" charset="0"/>
                <a:cs typeface="Arial" panose="020B0604020202020204" pitchFamily="34" charset="0"/>
              </a:rPr>
              <a:t>Duncan Clark</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July 2024</a:t>
            </a:r>
          </a:p>
        </p:txBody>
      </p:sp>
      <p:pic>
        <p:nvPicPr>
          <p:cNvPr id="1028" name="Picture 4">
            <a:extLst>
              <a:ext uri="{FF2B5EF4-FFF2-40B4-BE49-F238E27FC236}">
                <a16:creationId xmlns:a16="http://schemas.microsoft.com/office/drawing/2014/main" id="{905434CE-9015-EE09-ADE5-4BE85F28ABB4}"/>
              </a:ext>
            </a:extLst>
          </p:cNvPr>
          <p:cNvPicPr>
            <a:picLocks noGrp="1" noChangeAspect="1" noChangeArrowheads="1"/>
          </p:cNvPicPr>
          <p:nvPr>
            <p:ph type="pic" sz="quarter" idx="12"/>
          </p:nvPr>
        </p:nvPicPr>
        <p:blipFill>
          <a:blip r:embed="rId4">
            <a:extLst>
              <a:ext uri="{28A0092B-C50C-407E-A947-70E740481C1C}">
                <a14:useLocalDpi xmlns:a14="http://schemas.microsoft.com/office/drawing/2010/main" val="0"/>
              </a:ext>
            </a:extLst>
          </a:blip>
          <a:srcRect t="26" b="2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7418666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Shape 752"/>
          <p:cNvSpPr>
            <a:spLocks/>
          </p:cNvSpPr>
          <p:nvPr/>
        </p:nvSpPr>
        <p:spPr>
          <a:xfrm>
            <a:off x="4103173" y="4134"/>
            <a:ext cx="1617308" cy="68497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676" y="2657"/>
                  <a:pt x="21600" y="6619"/>
                  <a:pt x="21600" y="10800"/>
                </a:cubicBezTo>
                <a:cubicBezTo>
                  <a:pt x="21600" y="14981"/>
                  <a:pt x="13676" y="18943"/>
                  <a:pt x="0" y="21600"/>
                </a:cubicBezTo>
              </a:path>
            </a:pathLst>
          </a:custGeom>
          <a:ln w="12700">
            <a:solidFill>
              <a:schemeClr val="tx2"/>
            </a:solidFill>
            <a:miter lim="400000"/>
            <a:headEnd type="none" w="med" len="med"/>
            <a:tailEnd type="none" w="med" len="med"/>
          </a:ln>
        </p:spPr>
        <p:txBody>
          <a:bodyPr lIns="25393" tIns="25393" rIns="25393" bIns="25393" anchor="ctr"/>
          <a:lstStyle/>
          <a:p>
            <a:pPr>
              <a:defRPr sz="3200"/>
            </a:pPr>
            <a:endParaRPr sz="1600"/>
          </a:p>
        </p:txBody>
      </p:sp>
      <p:grpSp>
        <p:nvGrpSpPr>
          <p:cNvPr id="12" name="Group 11">
            <a:extLst>
              <a:ext uri="{FF2B5EF4-FFF2-40B4-BE49-F238E27FC236}">
                <a16:creationId xmlns:a16="http://schemas.microsoft.com/office/drawing/2014/main" id="{2AA687A1-0C88-44B8-A466-ED32E4473759}"/>
              </a:ext>
            </a:extLst>
          </p:cNvPr>
          <p:cNvGrpSpPr>
            <a:grpSpLocks/>
          </p:cNvGrpSpPr>
          <p:nvPr/>
        </p:nvGrpSpPr>
        <p:grpSpPr>
          <a:xfrm>
            <a:off x="4654196" y="611032"/>
            <a:ext cx="6675170" cy="430887"/>
            <a:chOff x="4986605" y="1279249"/>
            <a:chExt cx="6675170" cy="430887"/>
          </a:xfrm>
        </p:grpSpPr>
        <p:sp>
          <p:nvSpPr>
            <p:cNvPr id="13" name="Shape 766">
              <a:extLst>
                <a:ext uri="{FF2B5EF4-FFF2-40B4-BE49-F238E27FC236}">
                  <a16:creationId xmlns:a16="http://schemas.microsoft.com/office/drawing/2014/main" id="{6D0A4878-B093-4090-B2D1-46938D691351}"/>
                </a:ext>
              </a:extLst>
            </p:cNvPr>
            <p:cNvSpPr/>
            <p:nvPr/>
          </p:nvSpPr>
          <p:spPr>
            <a:xfrm>
              <a:off x="4986605" y="1304242"/>
              <a:ext cx="380901" cy="380901"/>
            </a:xfrm>
            <a:prstGeom prst="ellipse">
              <a:avLst/>
            </a:prstGeom>
            <a:solidFill>
              <a:schemeClr val="accent2"/>
            </a:solidFill>
            <a:ln w="12700">
              <a:solidFill>
                <a:schemeClr val="accent1"/>
              </a:solidFill>
              <a:miter lim="400000"/>
            </a:ln>
          </p:spPr>
          <p:txBody>
            <a:bodyPr lIns="0" tIns="0" rIns="0" bIns="0" anchor="ctr"/>
            <a:lstStyle/>
            <a:p>
              <a:pPr algn="ctr">
                <a:defRPr sz="3200">
                  <a:solidFill>
                    <a:srgbClr val="FFFFFF"/>
                  </a:solidFill>
                </a:defRPr>
              </a:pPr>
              <a:r>
                <a:rPr lang="en-US" sz="1600" b="1"/>
                <a:t>1</a:t>
              </a:r>
              <a:endParaRPr sz="1600" b="1"/>
            </a:p>
          </p:txBody>
        </p:sp>
        <p:sp>
          <p:nvSpPr>
            <p:cNvPr id="14" name="Rectangle 13">
              <a:extLst>
                <a:ext uri="{FF2B5EF4-FFF2-40B4-BE49-F238E27FC236}">
                  <a16:creationId xmlns:a16="http://schemas.microsoft.com/office/drawing/2014/main" id="{8237D1EC-0FC4-463A-94E8-7648E914F0EB}"/>
                </a:ext>
              </a:extLst>
            </p:cNvPr>
            <p:cNvSpPr/>
            <p:nvPr/>
          </p:nvSpPr>
          <p:spPr>
            <a:xfrm>
              <a:off x="5595117" y="1279249"/>
              <a:ext cx="6066658" cy="430887"/>
            </a:xfrm>
            <a:prstGeom prst="rect">
              <a:avLst/>
            </a:prstGeom>
          </p:spPr>
          <p:txBody>
            <a:bodyPr wrap="square" lIns="0" tIns="0" rIns="0" bIns="0" anchor="ctr">
              <a:spAutoFit/>
            </a:bodyPr>
            <a:lstStyle/>
            <a:p>
              <a:pPr algn="l"/>
              <a:r>
                <a:rPr lang="en-US" sz="1400" dirty="0">
                  <a:latin typeface="Arial" panose="020B0604020202020204" pitchFamily="34" charset="0"/>
                  <a:cs typeface="Arial" panose="020B0604020202020204" pitchFamily="34" charset="0"/>
                </a:rPr>
                <a:t>Background to the Adoption and Special Guardianship Support Fund (ASGSF)</a:t>
              </a:r>
            </a:p>
          </p:txBody>
        </p:sp>
      </p:grpSp>
      <p:grpSp>
        <p:nvGrpSpPr>
          <p:cNvPr id="15" name="Group 14">
            <a:extLst>
              <a:ext uri="{FF2B5EF4-FFF2-40B4-BE49-F238E27FC236}">
                <a16:creationId xmlns:a16="http://schemas.microsoft.com/office/drawing/2014/main" id="{F3B9D43F-0174-4B8E-AF69-EABB3339A4DB}"/>
              </a:ext>
            </a:extLst>
          </p:cNvPr>
          <p:cNvGrpSpPr>
            <a:grpSpLocks/>
          </p:cNvGrpSpPr>
          <p:nvPr/>
        </p:nvGrpSpPr>
        <p:grpSpPr>
          <a:xfrm>
            <a:off x="5100491" y="5092410"/>
            <a:ext cx="6609776" cy="380901"/>
            <a:chOff x="4986605" y="5172857"/>
            <a:chExt cx="6609776" cy="380901"/>
          </a:xfrm>
        </p:grpSpPr>
        <p:sp>
          <p:nvSpPr>
            <p:cNvPr id="16" name="Rectangle 15">
              <a:extLst>
                <a:ext uri="{FF2B5EF4-FFF2-40B4-BE49-F238E27FC236}">
                  <a16:creationId xmlns:a16="http://schemas.microsoft.com/office/drawing/2014/main" id="{EDE63550-34A2-4512-9C44-05E44AB296A8}"/>
                </a:ext>
              </a:extLst>
            </p:cNvPr>
            <p:cNvSpPr/>
            <p:nvPr/>
          </p:nvSpPr>
          <p:spPr>
            <a:xfrm>
              <a:off x="5529723" y="5255585"/>
              <a:ext cx="6066658" cy="215444"/>
            </a:xfrm>
            <a:prstGeom prst="rect">
              <a:avLst/>
            </a:prstGeom>
          </p:spPr>
          <p:txBody>
            <a:bodyPr wrap="square" lIns="0" tIns="0" rIns="0" bIns="0" anchor="ctr">
              <a:spAutoFit/>
            </a:bodyPr>
            <a:lstStyle/>
            <a:p>
              <a:pPr algn="l"/>
              <a:r>
                <a:rPr lang="en-GB" sz="1400" dirty="0">
                  <a:latin typeface="Arial" panose="020B0604020202020204" pitchFamily="34" charset="0"/>
                  <a:cs typeface="Arial" panose="020B0604020202020204" pitchFamily="34" charset="0"/>
                </a:rPr>
                <a:t>What can &amp; can’t funding be used for?</a:t>
              </a:r>
              <a:endParaRPr lang="en-US" sz="1400" dirty="0">
                <a:latin typeface="Arial" panose="020B0604020202020204" pitchFamily="34" charset="0"/>
                <a:cs typeface="Arial" panose="020B0604020202020204" pitchFamily="34" charset="0"/>
              </a:endParaRPr>
            </a:p>
          </p:txBody>
        </p:sp>
        <p:sp>
          <p:nvSpPr>
            <p:cNvPr id="17" name="Shape 766">
              <a:extLst>
                <a:ext uri="{FF2B5EF4-FFF2-40B4-BE49-F238E27FC236}">
                  <a16:creationId xmlns:a16="http://schemas.microsoft.com/office/drawing/2014/main" id="{4C25DA64-EAB8-49E1-9586-12FBC1689C82}"/>
                </a:ext>
              </a:extLst>
            </p:cNvPr>
            <p:cNvSpPr/>
            <p:nvPr/>
          </p:nvSpPr>
          <p:spPr>
            <a:xfrm>
              <a:off x="4986605" y="5172857"/>
              <a:ext cx="380901" cy="380901"/>
            </a:xfrm>
            <a:prstGeom prst="ellipse">
              <a:avLst/>
            </a:prstGeom>
            <a:solidFill>
              <a:schemeClr val="accent2"/>
            </a:solidFill>
            <a:ln w="12700">
              <a:solidFill>
                <a:schemeClr val="accent1"/>
              </a:solidFill>
              <a:miter lim="400000"/>
            </a:ln>
          </p:spPr>
          <p:txBody>
            <a:bodyPr lIns="0" tIns="0" rIns="0" bIns="0" anchor="ctr"/>
            <a:lstStyle/>
            <a:p>
              <a:pPr algn="ctr">
                <a:defRPr sz="3200">
                  <a:solidFill>
                    <a:srgbClr val="FFFFFF"/>
                  </a:solidFill>
                </a:defRPr>
              </a:pPr>
              <a:r>
                <a:rPr lang="en-US" sz="1600" b="1"/>
                <a:t>6</a:t>
              </a:r>
              <a:endParaRPr sz="1600" b="1"/>
            </a:p>
          </p:txBody>
        </p:sp>
      </p:grpSp>
      <p:grpSp>
        <p:nvGrpSpPr>
          <p:cNvPr id="18" name="Group 17">
            <a:extLst>
              <a:ext uri="{FF2B5EF4-FFF2-40B4-BE49-F238E27FC236}">
                <a16:creationId xmlns:a16="http://schemas.microsoft.com/office/drawing/2014/main" id="{AB348FD3-2213-4AE1-A4D1-853605EA740C}"/>
              </a:ext>
            </a:extLst>
          </p:cNvPr>
          <p:cNvGrpSpPr>
            <a:grpSpLocks/>
          </p:cNvGrpSpPr>
          <p:nvPr/>
        </p:nvGrpSpPr>
        <p:grpSpPr>
          <a:xfrm>
            <a:off x="5452819" y="3284719"/>
            <a:ext cx="6182800" cy="380901"/>
            <a:chOff x="5478974" y="4205704"/>
            <a:chExt cx="6182800" cy="380901"/>
          </a:xfrm>
        </p:grpSpPr>
        <p:sp>
          <p:nvSpPr>
            <p:cNvPr id="19" name="Shape 766">
              <a:extLst>
                <a:ext uri="{FF2B5EF4-FFF2-40B4-BE49-F238E27FC236}">
                  <a16:creationId xmlns:a16="http://schemas.microsoft.com/office/drawing/2014/main" id="{C83CB3FB-0981-47DF-AB3B-24AB75B3CC8A}"/>
                </a:ext>
              </a:extLst>
            </p:cNvPr>
            <p:cNvSpPr/>
            <p:nvPr/>
          </p:nvSpPr>
          <p:spPr>
            <a:xfrm>
              <a:off x="5478974" y="4205704"/>
              <a:ext cx="380901" cy="380901"/>
            </a:xfrm>
            <a:prstGeom prst="ellipse">
              <a:avLst/>
            </a:prstGeom>
            <a:solidFill>
              <a:schemeClr val="accent2"/>
            </a:solidFill>
            <a:ln w="12700">
              <a:solidFill>
                <a:schemeClr val="accent1"/>
              </a:solidFill>
              <a:miter lim="400000"/>
            </a:ln>
          </p:spPr>
          <p:txBody>
            <a:bodyPr lIns="0" tIns="0" rIns="0" bIns="0" anchor="ctr"/>
            <a:lstStyle/>
            <a:p>
              <a:pPr algn="ctr">
                <a:defRPr sz="3200">
                  <a:solidFill>
                    <a:srgbClr val="FFFFFF"/>
                  </a:solidFill>
                </a:defRPr>
              </a:pPr>
              <a:r>
                <a:rPr lang="en-US" sz="1600" b="1"/>
                <a:t>4</a:t>
              </a:r>
              <a:endParaRPr sz="1600" b="1"/>
            </a:p>
          </p:txBody>
        </p:sp>
        <p:sp>
          <p:nvSpPr>
            <p:cNvPr id="20" name="Rectangle 19">
              <a:extLst>
                <a:ext uri="{FF2B5EF4-FFF2-40B4-BE49-F238E27FC236}">
                  <a16:creationId xmlns:a16="http://schemas.microsoft.com/office/drawing/2014/main" id="{FEE6B700-D77B-4491-8B0F-E85B8ECF6E94}"/>
                </a:ext>
              </a:extLst>
            </p:cNvPr>
            <p:cNvSpPr/>
            <p:nvPr/>
          </p:nvSpPr>
          <p:spPr>
            <a:xfrm>
              <a:off x="6087485" y="4288432"/>
              <a:ext cx="5574289" cy="215444"/>
            </a:xfrm>
            <a:prstGeom prst="rect">
              <a:avLst/>
            </a:prstGeom>
          </p:spPr>
          <p:txBody>
            <a:bodyPr wrap="square" lIns="0" tIns="0" rIns="0" bIns="0" anchor="ctr">
              <a:spAutoFit/>
            </a:bodyPr>
            <a:lstStyle/>
            <a:p>
              <a:r>
                <a:rPr lang="en-US" sz="1400" dirty="0">
                  <a:latin typeface="Arial" panose="020B0604020202020204" pitchFamily="34" charset="0"/>
                  <a:cs typeface="Arial" panose="020B0604020202020204" pitchFamily="34" charset="0"/>
                </a:rPr>
                <a:t>How does the ASGSF work?</a:t>
              </a:r>
            </a:p>
          </p:txBody>
        </p:sp>
      </p:grpSp>
      <p:grpSp>
        <p:nvGrpSpPr>
          <p:cNvPr id="21" name="Group 20">
            <a:extLst>
              <a:ext uri="{FF2B5EF4-FFF2-40B4-BE49-F238E27FC236}">
                <a16:creationId xmlns:a16="http://schemas.microsoft.com/office/drawing/2014/main" id="{C332A68E-74A0-4825-816D-C244CEE9BD1B}"/>
              </a:ext>
            </a:extLst>
          </p:cNvPr>
          <p:cNvGrpSpPr>
            <a:grpSpLocks/>
          </p:cNvGrpSpPr>
          <p:nvPr/>
        </p:nvGrpSpPr>
        <p:grpSpPr>
          <a:xfrm>
            <a:off x="5102482" y="1505402"/>
            <a:ext cx="6182800" cy="380901"/>
            <a:chOff x="5478974" y="2271396"/>
            <a:chExt cx="6182800" cy="380901"/>
          </a:xfrm>
        </p:grpSpPr>
        <p:sp>
          <p:nvSpPr>
            <p:cNvPr id="22" name="Rectangle 21">
              <a:extLst>
                <a:ext uri="{FF2B5EF4-FFF2-40B4-BE49-F238E27FC236}">
                  <a16:creationId xmlns:a16="http://schemas.microsoft.com/office/drawing/2014/main" id="{67A87C71-4154-40FC-8D70-44FDE6F0BD63}"/>
                </a:ext>
              </a:extLst>
            </p:cNvPr>
            <p:cNvSpPr/>
            <p:nvPr/>
          </p:nvSpPr>
          <p:spPr>
            <a:xfrm>
              <a:off x="6087485" y="2354124"/>
              <a:ext cx="5574289" cy="215444"/>
            </a:xfrm>
            <a:prstGeom prst="rect">
              <a:avLst/>
            </a:prstGeom>
          </p:spPr>
          <p:txBody>
            <a:bodyPr wrap="square" lIns="0" tIns="0" rIns="0" bIns="0" anchor="ctr">
              <a:spAutoFit/>
            </a:bodyPr>
            <a:lstStyle/>
            <a:p>
              <a:pPr algn="l"/>
              <a:r>
                <a:rPr lang="en-US" sz="1400" dirty="0">
                  <a:latin typeface="Arial" panose="020B0604020202020204" pitchFamily="34" charset="0"/>
                  <a:cs typeface="Arial" panose="020B0604020202020204" pitchFamily="34" charset="0"/>
                </a:rPr>
                <a:t>The ASGSF Journey </a:t>
              </a:r>
            </a:p>
          </p:txBody>
        </p:sp>
        <p:sp>
          <p:nvSpPr>
            <p:cNvPr id="23" name="Shape 766">
              <a:extLst>
                <a:ext uri="{FF2B5EF4-FFF2-40B4-BE49-F238E27FC236}">
                  <a16:creationId xmlns:a16="http://schemas.microsoft.com/office/drawing/2014/main" id="{E8A800DB-4663-47A7-B51E-0A376BA04714}"/>
                </a:ext>
              </a:extLst>
            </p:cNvPr>
            <p:cNvSpPr/>
            <p:nvPr/>
          </p:nvSpPr>
          <p:spPr>
            <a:xfrm>
              <a:off x="5478974" y="2271396"/>
              <a:ext cx="380901" cy="380901"/>
            </a:xfrm>
            <a:prstGeom prst="ellipse">
              <a:avLst/>
            </a:prstGeom>
            <a:solidFill>
              <a:schemeClr val="accent2"/>
            </a:solidFill>
            <a:ln w="12700">
              <a:solidFill>
                <a:schemeClr val="accent1"/>
              </a:solidFill>
              <a:miter lim="400000"/>
            </a:ln>
          </p:spPr>
          <p:txBody>
            <a:bodyPr lIns="0" tIns="0" rIns="0" bIns="0" anchor="ctr"/>
            <a:lstStyle/>
            <a:p>
              <a:pPr algn="ctr">
                <a:defRPr sz="3200">
                  <a:solidFill>
                    <a:srgbClr val="FFFFFF"/>
                  </a:solidFill>
                </a:defRPr>
              </a:pPr>
              <a:r>
                <a:rPr lang="en-US" sz="1600" b="1" dirty="0"/>
                <a:t>2</a:t>
              </a:r>
              <a:endParaRPr sz="1600" b="1" dirty="0"/>
            </a:p>
          </p:txBody>
        </p:sp>
      </p:grpSp>
      <p:grpSp>
        <p:nvGrpSpPr>
          <p:cNvPr id="24" name="Group 23">
            <a:extLst>
              <a:ext uri="{FF2B5EF4-FFF2-40B4-BE49-F238E27FC236}">
                <a16:creationId xmlns:a16="http://schemas.microsoft.com/office/drawing/2014/main" id="{B15BFC49-C450-498A-A650-FECA4AF3CBAA}"/>
              </a:ext>
            </a:extLst>
          </p:cNvPr>
          <p:cNvGrpSpPr>
            <a:grpSpLocks/>
          </p:cNvGrpSpPr>
          <p:nvPr/>
        </p:nvGrpSpPr>
        <p:grpSpPr>
          <a:xfrm>
            <a:off x="5399179" y="2383928"/>
            <a:ext cx="6066656" cy="380901"/>
            <a:chOff x="5595117" y="3238550"/>
            <a:chExt cx="6066656" cy="380901"/>
          </a:xfrm>
        </p:grpSpPr>
        <p:sp>
          <p:nvSpPr>
            <p:cNvPr id="25" name="Rectangle 24">
              <a:extLst>
                <a:ext uri="{FF2B5EF4-FFF2-40B4-BE49-F238E27FC236}">
                  <a16:creationId xmlns:a16="http://schemas.microsoft.com/office/drawing/2014/main" id="{C4C58ACD-65F5-4DDF-B9A6-7D7D6D986C3B}"/>
                </a:ext>
              </a:extLst>
            </p:cNvPr>
            <p:cNvSpPr/>
            <p:nvPr/>
          </p:nvSpPr>
          <p:spPr>
            <a:xfrm>
              <a:off x="6203628" y="3321278"/>
              <a:ext cx="5458145" cy="215444"/>
            </a:xfrm>
            <a:prstGeom prst="rect">
              <a:avLst/>
            </a:prstGeom>
          </p:spPr>
          <p:txBody>
            <a:bodyPr wrap="square" lIns="0" tIns="0" rIns="0" bIns="0" anchor="ctr">
              <a:spAutoFit/>
            </a:bodyPr>
            <a:lstStyle/>
            <a:p>
              <a:pPr algn="l"/>
              <a:r>
                <a:rPr lang="en-US" sz="1400" dirty="0">
                  <a:latin typeface="Arial" panose="020B0604020202020204" pitchFamily="34" charset="0"/>
                  <a:cs typeface="Arial" panose="020B0604020202020204" pitchFamily="34" charset="0"/>
                </a:rPr>
                <a:t>The ASGSF so far </a:t>
              </a:r>
            </a:p>
          </p:txBody>
        </p:sp>
        <p:sp>
          <p:nvSpPr>
            <p:cNvPr id="26" name="Shape 766">
              <a:extLst>
                <a:ext uri="{FF2B5EF4-FFF2-40B4-BE49-F238E27FC236}">
                  <a16:creationId xmlns:a16="http://schemas.microsoft.com/office/drawing/2014/main" id="{0D3119E4-3CB4-4FAC-9FAB-AF08817544BF}"/>
                </a:ext>
              </a:extLst>
            </p:cNvPr>
            <p:cNvSpPr/>
            <p:nvPr/>
          </p:nvSpPr>
          <p:spPr>
            <a:xfrm>
              <a:off x="5595117" y="3238550"/>
              <a:ext cx="380901" cy="380901"/>
            </a:xfrm>
            <a:prstGeom prst="ellipse">
              <a:avLst/>
            </a:prstGeom>
            <a:solidFill>
              <a:schemeClr val="accent2"/>
            </a:solidFill>
            <a:ln w="12700">
              <a:solidFill>
                <a:schemeClr val="accent1"/>
              </a:solidFill>
              <a:miter lim="400000"/>
            </a:ln>
          </p:spPr>
          <p:txBody>
            <a:bodyPr lIns="0" tIns="0" rIns="0" bIns="0" anchor="ctr"/>
            <a:lstStyle/>
            <a:p>
              <a:pPr algn="ctr">
                <a:defRPr sz="3200">
                  <a:solidFill>
                    <a:srgbClr val="FFFFFF"/>
                  </a:solidFill>
                </a:defRPr>
              </a:pPr>
              <a:r>
                <a:rPr lang="en-US" sz="1600" b="1"/>
                <a:t>3</a:t>
              </a:r>
              <a:endParaRPr sz="1600" b="1"/>
            </a:p>
          </p:txBody>
        </p:sp>
      </p:grpSp>
      <p:sp>
        <p:nvSpPr>
          <p:cNvPr id="27" name="Shape 755">
            <a:extLst>
              <a:ext uri="{FF2B5EF4-FFF2-40B4-BE49-F238E27FC236}">
                <a16:creationId xmlns:a16="http://schemas.microsoft.com/office/drawing/2014/main" id="{7669E800-7F6A-42BE-9173-470D5A949365}"/>
              </a:ext>
            </a:extLst>
          </p:cNvPr>
          <p:cNvSpPr>
            <a:spLocks/>
          </p:cNvSpPr>
          <p:nvPr/>
        </p:nvSpPr>
        <p:spPr>
          <a:xfrm>
            <a:off x="1419054" y="2162515"/>
            <a:ext cx="2259606" cy="2259606"/>
          </a:xfrm>
          <a:prstGeom prst="ellipse">
            <a:avLst/>
          </a:prstGeom>
          <a:solidFill>
            <a:schemeClr val="accent2"/>
          </a:solidFill>
          <a:ln w="12700" cap="flat">
            <a:noFill/>
            <a:miter lim="400000"/>
          </a:ln>
          <a:effectLst/>
        </p:spPr>
        <p:txBody>
          <a:bodyPr wrap="square" lIns="25393" tIns="25393" rIns="25393" bIns="25393" numCol="1" anchor="ctr">
            <a:noAutofit/>
          </a:bodyPr>
          <a:lstStyle/>
          <a:p>
            <a:pPr lvl="0" algn="ctr"/>
            <a:r>
              <a:rPr lang="en-US" sz="2749" dirty="0">
                <a:solidFill>
                  <a:schemeClr val="bg1"/>
                </a:solidFill>
                <a:latin typeface="Arial" panose="020B0604020202020204" pitchFamily="34" charset="0"/>
                <a:cs typeface="Arial" panose="020B0604020202020204" pitchFamily="34" charset="0"/>
              </a:rPr>
              <a:t>Agenda</a:t>
            </a:r>
          </a:p>
        </p:txBody>
      </p:sp>
      <p:grpSp>
        <p:nvGrpSpPr>
          <p:cNvPr id="2" name="Group 1">
            <a:extLst>
              <a:ext uri="{FF2B5EF4-FFF2-40B4-BE49-F238E27FC236}">
                <a16:creationId xmlns:a16="http://schemas.microsoft.com/office/drawing/2014/main" id="{B1BEA76D-D9CE-65FD-BF00-D07626991C53}"/>
              </a:ext>
            </a:extLst>
          </p:cNvPr>
          <p:cNvGrpSpPr>
            <a:grpSpLocks/>
          </p:cNvGrpSpPr>
          <p:nvPr/>
        </p:nvGrpSpPr>
        <p:grpSpPr>
          <a:xfrm>
            <a:off x="5452819" y="4248617"/>
            <a:ext cx="6675169" cy="380901"/>
            <a:chOff x="4986605" y="5172857"/>
            <a:chExt cx="6675169" cy="380901"/>
          </a:xfrm>
        </p:grpSpPr>
        <p:sp>
          <p:nvSpPr>
            <p:cNvPr id="3" name="Rectangle 2">
              <a:extLst>
                <a:ext uri="{FF2B5EF4-FFF2-40B4-BE49-F238E27FC236}">
                  <a16:creationId xmlns:a16="http://schemas.microsoft.com/office/drawing/2014/main" id="{BB65F36C-558D-2B94-6DD9-55BD0A65D478}"/>
                </a:ext>
              </a:extLst>
            </p:cNvPr>
            <p:cNvSpPr/>
            <p:nvPr/>
          </p:nvSpPr>
          <p:spPr>
            <a:xfrm>
              <a:off x="5595116" y="5255585"/>
              <a:ext cx="6066658" cy="215444"/>
            </a:xfrm>
            <a:prstGeom prst="rect">
              <a:avLst/>
            </a:prstGeom>
          </p:spPr>
          <p:txBody>
            <a:bodyPr wrap="square" lIns="0" tIns="0" rIns="0" bIns="0" anchor="ctr">
              <a:spAutoFit/>
            </a:bodyPr>
            <a:lstStyle/>
            <a:p>
              <a:pPr algn="l"/>
              <a:r>
                <a:rPr lang="en-US" sz="1400" dirty="0">
                  <a:latin typeface="Arial" panose="020B0604020202020204" pitchFamily="34" charset="0"/>
                  <a:cs typeface="Arial" panose="020B0604020202020204" pitchFamily="34" charset="0"/>
                </a:rPr>
                <a:t>ASGSF Criteria and Eligibility</a:t>
              </a:r>
            </a:p>
          </p:txBody>
        </p:sp>
        <p:sp>
          <p:nvSpPr>
            <p:cNvPr id="4" name="Shape 766">
              <a:extLst>
                <a:ext uri="{FF2B5EF4-FFF2-40B4-BE49-F238E27FC236}">
                  <a16:creationId xmlns:a16="http://schemas.microsoft.com/office/drawing/2014/main" id="{3DA46D53-3D3B-DAB2-A2B7-94D184B7D0C1}"/>
                </a:ext>
              </a:extLst>
            </p:cNvPr>
            <p:cNvSpPr/>
            <p:nvPr/>
          </p:nvSpPr>
          <p:spPr>
            <a:xfrm>
              <a:off x="4986605" y="5172857"/>
              <a:ext cx="380901" cy="380901"/>
            </a:xfrm>
            <a:prstGeom prst="ellipse">
              <a:avLst/>
            </a:prstGeom>
            <a:solidFill>
              <a:schemeClr val="accent2"/>
            </a:solidFill>
            <a:ln w="12700">
              <a:solidFill>
                <a:schemeClr val="accent1"/>
              </a:solidFill>
              <a:miter lim="400000"/>
            </a:ln>
          </p:spPr>
          <p:txBody>
            <a:bodyPr lIns="0" tIns="0" rIns="0" bIns="0" anchor="ctr"/>
            <a:lstStyle/>
            <a:p>
              <a:pPr algn="ctr">
                <a:defRPr sz="3200">
                  <a:solidFill>
                    <a:srgbClr val="FFFFFF"/>
                  </a:solidFill>
                </a:defRPr>
              </a:pPr>
              <a:r>
                <a:rPr lang="en-US" sz="1600" b="1"/>
                <a:t>5</a:t>
              </a:r>
              <a:endParaRPr sz="1600" b="1"/>
            </a:p>
          </p:txBody>
        </p:sp>
      </p:grpSp>
      <p:grpSp>
        <p:nvGrpSpPr>
          <p:cNvPr id="5" name="Group 4">
            <a:extLst>
              <a:ext uri="{FF2B5EF4-FFF2-40B4-BE49-F238E27FC236}">
                <a16:creationId xmlns:a16="http://schemas.microsoft.com/office/drawing/2014/main" id="{6DFCC309-C638-6482-4E92-093219F7E1CB}"/>
              </a:ext>
            </a:extLst>
          </p:cNvPr>
          <p:cNvGrpSpPr>
            <a:grpSpLocks/>
          </p:cNvGrpSpPr>
          <p:nvPr/>
        </p:nvGrpSpPr>
        <p:grpSpPr>
          <a:xfrm>
            <a:off x="4719590" y="5897860"/>
            <a:ext cx="6609776" cy="380901"/>
            <a:chOff x="4986605" y="5172857"/>
            <a:chExt cx="6609776" cy="380901"/>
          </a:xfrm>
        </p:grpSpPr>
        <p:sp>
          <p:nvSpPr>
            <p:cNvPr id="6" name="Rectangle 5">
              <a:extLst>
                <a:ext uri="{FF2B5EF4-FFF2-40B4-BE49-F238E27FC236}">
                  <a16:creationId xmlns:a16="http://schemas.microsoft.com/office/drawing/2014/main" id="{19298EAA-0EFC-C91D-0258-49432B791AF6}"/>
                </a:ext>
              </a:extLst>
            </p:cNvPr>
            <p:cNvSpPr/>
            <p:nvPr/>
          </p:nvSpPr>
          <p:spPr>
            <a:xfrm>
              <a:off x="5529723" y="5255585"/>
              <a:ext cx="6066658" cy="215444"/>
            </a:xfrm>
            <a:prstGeom prst="rect">
              <a:avLst/>
            </a:prstGeom>
          </p:spPr>
          <p:txBody>
            <a:bodyPr wrap="square" lIns="0" tIns="0" rIns="0" bIns="0" anchor="ctr">
              <a:spAutoFit/>
            </a:bodyPr>
            <a:lstStyle/>
            <a:p>
              <a:pPr algn="l"/>
              <a:r>
                <a:rPr lang="en-GB" sz="1400" dirty="0">
                  <a:latin typeface="Arial" panose="020B0604020202020204" pitchFamily="34" charset="0"/>
                  <a:cs typeface="Arial" panose="020B0604020202020204" pitchFamily="34" charset="0"/>
                </a:rPr>
                <a:t>Resources &amp; useful information </a:t>
              </a:r>
              <a:endParaRPr lang="en-US" sz="1400" dirty="0">
                <a:latin typeface="Arial" panose="020B0604020202020204" pitchFamily="34" charset="0"/>
                <a:cs typeface="Arial" panose="020B0604020202020204" pitchFamily="34" charset="0"/>
              </a:endParaRPr>
            </a:p>
          </p:txBody>
        </p:sp>
        <p:sp>
          <p:nvSpPr>
            <p:cNvPr id="7" name="Shape 766">
              <a:extLst>
                <a:ext uri="{FF2B5EF4-FFF2-40B4-BE49-F238E27FC236}">
                  <a16:creationId xmlns:a16="http://schemas.microsoft.com/office/drawing/2014/main" id="{69932611-EFE6-50A3-22A5-209FDDA202A8}"/>
                </a:ext>
              </a:extLst>
            </p:cNvPr>
            <p:cNvSpPr/>
            <p:nvPr/>
          </p:nvSpPr>
          <p:spPr>
            <a:xfrm>
              <a:off x="4986605" y="5172857"/>
              <a:ext cx="380901" cy="380901"/>
            </a:xfrm>
            <a:prstGeom prst="ellipse">
              <a:avLst/>
            </a:prstGeom>
            <a:solidFill>
              <a:schemeClr val="accent2"/>
            </a:solidFill>
            <a:ln w="12700">
              <a:solidFill>
                <a:schemeClr val="accent1"/>
              </a:solidFill>
              <a:miter lim="400000"/>
            </a:ln>
          </p:spPr>
          <p:txBody>
            <a:bodyPr lIns="0" tIns="0" rIns="0" bIns="0" anchor="ctr"/>
            <a:lstStyle/>
            <a:p>
              <a:pPr algn="ctr">
                <a:defRPr sz="3200">
                  <a:solidFill>
                    <a:srgbClr val="FFFFFF"/>
                  </a:solidFill>
                </a:defRPr>
              </a:pPr>
              <a:r>
                <a:rPr lang="en-US" sz="1600" b="1" dirty="0"/>
                <a:t>7</a:t>
              </a:r>
              <a:endParaRPr sz="1600" b="1" dirty="0"/>
            </a:p>
          </p:txBody>
        </p:sp>
      </p:grpSp>
    </p:spTree>
    <p:custDataLst>
      <p:tags r:id="rId1"/>
    </p:custDataLst>
    <p:extLst>
      <p:ext uri="{BB962C8B-B14F-4D97-AF65-F5344CB8AC3E}">
        <p14:creationId xmlns:p14="http://schemas.microsoft.com/office/powerpoint/2010/main" val="6435147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52"/>
                                        </p:tgtEl>
                                        <p:attrNameLst>
                                          <p:attrName>style.visibility</p:attrName>
                                        </p:attrNameLst>
                                      </p:cBhvr>
                                      <p:to>
                                        <p:strVal val="visible"/>
                                      </p:to>
                                    </p:set>
                                    <p:animEffect transition="in" filter="fade">
                                      <p:cBhvr>
                                        <p:cTn id="7" dur="250"/>
                                        <p:tgtEl>
                                          <p:spTgt spid="752"/>
                                        </p:tgtEl>
                                      </p:cBhvr>
                                    </p:animEffect>
                                  </p:childTnLst>
                                </p:cTn>
                              </p:par>
                              <p:par>
                                <p:cTn id="8" presetID="10" presetClass="entr" presetSubtype="0" fill="hold"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5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75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10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12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2" presetClass="entr" presetSubtype="8" accel="18000" decel="8200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1000" fill="hold"/>
                                        <p:tgtEl>
                                          <p:spTgt spid="27"/>
                                        </p:tgtEl>
                                        <p:attrNameLst>
                                          <p:attrName>ppt_x</p:attrName>
                                        </p:attrNameLst>
                                      </p:cBhvr>
                                      <p:tavLst>
                                        <p:tav tm="0">
                                          <p:val>
                                            <p:strVal val="0-#ppt_w/2"/>
                                          </p:val>
                                        </p:tav>
                                        <p:tav tm="100000">
                                          <p:val>
                                            <p:strVal val="#ppt_x"/>
                                          </p:val>
                                        </p:tav>
                                      </p:tavLst>
                                    </p:anim>
                                    <p:anim calcmode="lin" valueType="num">
                                      <p:cBhvr additive="base">
                                        <p:cTn id="26" dur="1000" fill="hold"/>
                                        <p:tgtEl>
                                          <p:spTgt spid="27"/>
                                        </p:tgtEl>
                                        <p:attrNameLst>
                                          <p:attrName>ppt_y</p:attrName>
                                        </p:attrNameLst>
                                      </p:cBhvr>
                                      <p:tavLst>
                                        <p:tav tm="0">
                                          <p:val>
                                            <p:strVal val="#ppt_y"/>
                                          </p:val>
                                        </p:tav>
                                        <p:tav tm="100000">
                                          <p:val>
                                            <p:strVal val="#ppt_y"/>
                                          </p:val>
                                        </p:tav>
                                      </p:tavLst>
                                    </p:anim>
                                  </p:childTnLst>
                                </p:cTn>
                              </p:par>
                              <p:par>
                                <p:cTn id="27" presetID="10" presetClass="entr" presetSubtype="0" fill="hold" nodeType="withEffect">
                                  <p:stCondLst>
                                    <p:cond delay="125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10" presetClass="entr" presetSubtype="0" fill="hold" nodeType="withEffect">
                                  <p:stCondLst>
                                    <p:cond delay="125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5C7758-A534-4E49-B168-F2EF459E52AE}"/>
              </a:ext>
            </a:extLst>
          </p:cNvPr>
          <p:cNvSpPr>
            <a:spLocks noGrp="1"/>
          </p:cNvSpPr>
          <p:nvPr>
            <p:ph type="title"/>
          </p:nvPr>
        </p:nvSpPr>
        <p:spPr/>
        <p:txBody>
          <a:bodyPr/>
          <a:lstStyle/>
          <a:p>
            <a:r>
              <a:rPr lang="en-GB" dirty="0"/>
              <a:t>Agenda</a:t>
            </a:r>
          </a:p>
        </p:txBody>
      </p:sp>
      <p:sp>
        <p:nvSpPr>
          <p:cNvPr id="4" name="Footer Placeholder 3">
            <a:extLst>
              <a:ext uri="{FF2B5EF4-FFF2-40B4-BE49-F238E27FC236}">
                <a16:creationId xmlns:a16="http://schemas.microsoft.com/office/drawing/2014/main" id="{5E0D14AE-CBB1-D8B5-CED2-5AB3364D236A}"/>
              </a:ext>
            </a:extLst>
          </p:cNvPr>
          <p:cNvSpPr>
            <a:spLocks noGrp="1"/>
          </p:cNvSpPr>
          <p:nvPr>
            <p:ph type="ftr" sz="quarter" idx="11"/>
          </p:nvPr>
        </p:nvSpPr>
        <p:spPr/>
        <p:txBody>
          <a:bodyPr/>
          <a:lstStyle/>
          <a:p>
            <a:r>
              <a:rPr lang="en-US"/>
              <a:t>www.seslip.co.uk</a:t>
            </a:r>
            <a:endParaRPr lang="en-GB" dirty="0"/>
          </a:p>
        </p:txBody>
      </p:sp>
      <p:graphicFrame>
        <p:nvGraphicFramePr>
          <p:cNvPr id="2" name="Table 2">
            <a:extLst>
              <a:ext uri="{FF2B5EF4-FFF2-40B4-BE49-F238E27FC236}">
                <a16:creationId xmlns:a16="http://schemas.microsoft.com/office/drawing/2014/main" id="{2024CC27-BFFB-9094-3737-02F2A42EE8E8}"/>
              </a:ext>
            </a:extLst>
          </p:cNvPr>
          <p:cNvGraphicFramePr>
            <a:graphicFrameLocks noGrp="1"/>
          </p:cNvGraphicFramePr>
          <p:nvPr>
            <p:extLst>
              <p:ext uri="{D42A27DB-BD31-4B8C-83A1-F6EECF244321}">
                <p14:modId xmlns:p14="http://schemas.microsoft.com/office/powerpoint/2010/main" val="216238134"/>
              </p:ext>
            </p:extLst>
          </p:nvPr>
        </p:nvGraphicFramePr>
        <p:xfrm>
          <a:off x="1262063" y="1673860"/>
          <a:ext cx="8562975" cy="4246880"/>
        </p:xfrm>
        <a:graphic>
          <a:graphicData uri="http://schemas.openxmlformats.org/drawingml/2006/table">
            <a:tbl>
              <a:tblPr firstRow="1" bandRow="1">
                <a:tableStyleId>{5C22544A-7EE6-4342-B048-85BDC9FD1C3A}</a:tableStyleId>
              </a:tblPr>
              <a:tblGrid>
                <a:gridCol w="3543300">
                  <a:extLst>
                    <a:ext uri="{9D8B030D-6E8A-4147-A177-3AD203B41FA5}">
                      <a16:colId xmlns:a16="http://schemas.microsoft.com/office/drawing/2014/main" val="830274868"/>
                    </a:ext>
                  </a:extLst>
                </a:gridCol>
                <a:gridCol w="5019675">
                  <a:extLst>
                    <a:ext uri="{9D8B030D-6E8A-4147-A177-3AD203B41FA5}">
                      <a16:colId xmlns:a16="http://schemas.microsoft.com/office/drawing/2014/main" val="4159969268"/>
                    </a:ext>
                  </a:extLst>
                </a:gridCol>
              </a:tblGrid>
              <a:tr h="370840">
                <a:tc>
                  <a:txBody>
                    <a:bodyPr/>
                    <a:lstStyle/>
                    <a:p>
                      <a:r>
                        <a:rPr lang="en-GB" dirty="0"/>
                        <a:t>Item</a:t>
                      </a:r>
                    </a:p>
                  </a:txBody>
                  <a:tcPr/>
                </a:tc>
                <a:tc>
                  <a:txBody>
                    <a:bodyPr/>
                    <a:lstStyle/>
                    <a:p>
                      <a:r>
                        <a:rPr lang="en-GB" dirty="0"/>
                        <a:t>Presenters</a:t>
                      </a:r>
                    </a:p>
                  </a:txBody>
                  <a:tcPr/>
                </a:tc>
                <a:extLst>
                  <a:ext uri="{0D108BD9-81ED-4DB2-BD59-A6C34878D82A}">
                    <a16:rowId xmlns:a16="http://schemas.microsoft.com/office/drawing/2014/main" val="2724114295"/>
                  </a:ext>
                </a:extLst>
              </a:tr>
              <a:tr h="370840">
                <a:tc>
                  <a:txBody>
                    <a:bodyPr/>
                    <a:lstStyle/>
                    <a:p>
                      <a:r>
                        <a:rPr lang="en-GB" dirty="0"/>
                        <a:t>Agenda and housekeeping</a:t>
                      </a:r>
                    </a:p>
                  </a:txBody>
                  <a:tcPr/>
                </a:tc>
                <a:tc>
                  <a:txBody>
                    <a:bodyPr/>
                    <a:lstStyle/>
                    <a:p>
                      <a:r>
                        <a:rPr lang="en-GB" dirty="0"/>
                        <a:t>Rebecca Eligon (SESLIP)</a:t>
                      </a:r>
                    </a:p>
                  </a:txBody>
                  <a:tcPr/>
                </a:tc>
                <a:extLst>
                  <a:ext uri="{0D108BD9-81ED-4DB2-BD59-A6C34878D82A}">
                    <a16:rowId xmlns:a16="http://schemas.microsoft.com/office/drawing/2014/main" val="1845676115"/>
                  </a:ext>
                </a:extLst>
              </a:tr>
              <a:tr h="370840">
                <a:tc>
                  <a:txBody>
                    <a:bodyPr/>
                    <a:lstStyle/>
                    <a:p>
                      <a:r>
                        <a:rPr lang="en-GB" sz="1800" dirty="0"/>
                        <a:t>Welcome</a:t>
                      </a:r>
                      <a:endParaRPr lang="en-GB" dirty="0"/>
                    </a:p>
                  </a:txBody>
                  <a:tcPr/>
                </a:tc>
                <a:tc>
                  <a:txBody>
                    <a:bodyPr/>
                    <a:lstStyle/>
                    <a:p>
                      <a:r>
                        <a:rPr lang="en-GB" dirty="0"/>
                        <a:t>Dr Mac Heath (DCS Milton Keynes and Chair)</a:t>
                      </a:r>
                    </a:p>
                  </a:txBody>
                  <a:tcPr/>
                </a:tc>
                <a:extLst>
                  <a:ext uri="{0D108BD9-81ED-4DB2-BD59-A6C34878D82A}">
                    <a16:rowId xmlns:a16="http://schemas.microsoft.com/office/drawing/2014/main" val="1444146081"/>
                  </a:ext>
                </a:extLst>
              </a:tr>
              <a:tr h="370840">
                <a:tc>
                  <a:txBody>
                    <a:bodyPr/>
                    <a:lstStyle/>
                    <a:p>
                      <a:r>
                        <a:rPr lang="en-GB" sz="1800" dirty="0"/>
                        <a:t>Reflections of kinship care</a:t>
                      </a:r>
                      <a:endParaRPr lang="en-GB" dirty="0"/>
                    </a:p>
                  </a:txBody>
                  <a:tcPr/>
                </a:tc>
                <a:tc>
                  <a:txBody>
                    <a:bodyPr/>
                    <a:lstStyle/>
                    <a:p>
                      <a:r>
                        <a:rPr lang="en-GB" dirty="0"/>
                        <a:t>Sarah Crowley (Kinship carer)</a:t>
                      </a:r>
                    </a:p>
                  </a:txBody>
                  <a:tcPr/>
                </a:tc>
                <a:extLst>
                  <a:ext uri="{0D108BD9-81ED-4DB2-BD59-A6C34878D82A}">
                    <a16:rowId xmlns:a16="http://schemas.microsoft.com/office/drawing/2014/main" val="842504310"/>
                  </a:ext>
                </a:extLst>
              </a:tr>
              <a:tr h="370840">
                <a:tc>
                  <a:txBody>
                    <a:bodyPr/>
                    <a:lstStyle/>
                    <a:p>
                      <a:r>
                        <a:rPr lang="en-GB" dirty="0"/>
                        <a:t>National kinship strategy</a:t>
                      </a:r>
                    </a:p>
                  </a:txBody>
                  <a:tcPr/>
                </a:tc>
                <a:tc>
                  <a:txBody>
                    <a:bodyPr/>
                    <a:lstStyle/>
                    <a:p>
                      <a:r>
                        <a:rPr lang="en-GB" dirty="0"/>
                        <a:t>Lucy Peake (CEO Kinship and deputy chair)</a:t>
                      </a:r>
                    </a:p>
                  </a:txBody>
                  <a:tcPr/>
                </a:tc>
                <a:extLst>
                  <a:ext uri="{0D108BD9-81ED-4DB2-BD59-A6C34878D82A}">
                    <a16:rowId xmlns:a16="http://schemas.microsoft.com/office/drawing/2014/main" val="1585945816"/>
                  </a:ext>
                </a:extLst>
              </a:tr>
              <a:tr h="370840">
                <a:tc>
                  <a:txBody>
                    <a:bodyPr/>
                    <a:lstStyle/>
                    <a:p>
                      <a:r>
                        <a:rPr lang="en-GB" dirty="0"/>
                        <a:t>Adoption and special guardianship support fund</a:t>
                      </a:r>
                    </a:p>
                  </a:txBody>
                  <a:tcPr/>
                </a:tc>
                <a:tc>
                  <a:txBody>
                    <a:bodyPr/>
                    <a:lstStyle/>
                    <a:p>
                      <a:r>
                        <a:rPr lang="en-GB" dirty="0"/>
                        <a:t>Duncan Clark (Mott McDonald)</a:t>
                      </a:r>
                    </a:p>
                  </a:txBody>
                  <a:tcPr/>
                </a:tc>
                <a:extLst>
                  <a:ext uri="{0D108BD9-81ED-4DB2-BD59-A6C34878D82A}">
                    <a16:rowId xmlns:a16="http://schemas.microsoft.com/office/drawing/2014/main" val="2935309632"/>
                  </a:ext>
                </a:extLst>
              </a:tr>
              <a:tr h="370840">
                <a:tc>
                  <a:txBody>
                    <a:bodyPr/>
                    <a:lstStyle/>
                    <a:p>
                      <a:r>
                        <a:rPr lang="en-GB" dirty="0"/>
                        <a:t>New responsibilities for virtual school heads re: Kinship</a:t>
                      </a:r>
                    </a:p>
                  </a:txBody>
                  <a:tcPr/>
                </a:tc>
                <a:tc>
                  <a:txBody>
                    <a:bodyPr/>
                    <a:lstStyle/>
                    <a:p>
                      <a:r>
                        <a:rPr lang="en-GB" dirty="0"/>
                        <a:t>Michelle Nye (Virtual School Head, Hampshire</a:t>
                      </a:r>
                    </a:p>
                  </a:txBody>
                  <a:tcPr/>
                </a:tc>
                <a:extLst>
                  <a:ext uri="{0D108BD9-81ED-4DB2-BD59-A6C34878D82A}">
                    <a16:rowId xmlns:a16="http://schemas.microsoft.com/office/drawing/2014/main" val="1322212488"/>
                  </a:ext>
                </a:extLst>
              </a:tr>
              <a:tr h="370840">
                <a:tc>
                  <a:txBody>
                    <a:bodyPr/>
                    <a:lstStyle/>
                    <a:p>
                      <a:r>
                        <a:rPr lang="en-GB" dirty="0"/>
                        <a:t>BREAK</a:t>
                      </a:r>
                    </a:p>
                  </a:txBody>
                  <a:tcPr/>
                </a:tc>
                <a:tc>
                  <a:txBody>
                    <a:bodyPr/>
                    <a:lstStyle/>
                    <a:p>
                      <a:endParaRPr lang="en-GB" dirty="0"/>
                    </a:p>
                  </a:txBody>
                  <a:tcPr/>
                </a:tc>
                <a:extLst>
                  <a:ext uri="{0D108BD9-81ED-4DB2-BD59-A6C34878D82A}">
                    <a16:rowId xmlns:a16="http://schemas.microsoft.com/office/drawing/2014/main" val="3904892904"/>
                  </a:ext>
                </a:extLst>
              </a:tr>
              <a:tr h="370840">
                <a:tc>
                  <a:txBody>
                    <a:bodyPr/>
                    <a:lstStyle/>
                    <a:p>
                      <a:r>
                        <a:rPr lang="en-GB" dirty="0"/>
                        <a:t>Mapping practice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Rebecca Eligon (SESLIP)</a:t>
                      </a:r>
                    </a:p>
                  </a:txBody>
                  <a:tcPr/>
                </a:tc>
                <a:extLst>
                  <a:ext uri="{0D108BD9-81ED-4DB2-BD59-A6C34878D82A}">
                    <a16:rowId xmlns:a16="http://schemas.microsoft.com/office/drawing/2014/main" val="2812880947"/>
                  </a:ext>
                </a:extLst>
              </a:tr>
              <a:tr h="370840">
                <a:tc>
                  <a:txBody>
                    <a:bodyPr/>
                    <a:lstStyle/>
                    <a:p>
                      <a:r>
                        <a:rPr lang="en-GB" dirty="0"/>
                        <a:t>Resetting regional priorities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Rebecca Eligon (SESLIP)</a:t>
                      </a:r>
                    </a:p>
                  </a:txBody>
                  <a:tcPr/>
                </a:tc>
                <a:extLst>
                  <a:ext uri="{0D108BD9-81ED-4DB2-BD59-A6C34878D82A}">
                    <a16:rowId xmlns:a16="http://schemas.microsoft.com/office/drawing/2014/main" val="3153122306"/>
                  </a:ext>
                </a:extLst>
              </a:tr>
            </a:tbl>
          </a:graphicData>
        </a:graphic>
      </p:graphicFrame>
      <p:sp>
        <p:nvSpPr>
          <p:cNvPr id="3" name="Rectangle: Rounded Corners 2">
            <a:extLst>
              <a:ext uri="{FF2B5EF4-FFF2-40B4-BE49-F238E27FC236}">
                <a16:creationId xmlns:a16="http://schemas.microsoft.com/office/drawing/2014/main" id="{67EB6874-67CB-4E31-49B2-0F2B2315377F}"/>
              </a:ext>
            </a:extLst>
          </p:cNvPr>
          <p:cNvSpPr/>
          <p:nvPr/>
        </p:nvSpPr>
        <p:spPr>
          <a:xfrm>
            <a:off x="10177670" y="745434"/>
            <a:ext cx="1898373" cy="41153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43 participants from across the South East attended</a:t>
            </a:r>
          </a:p>
          <a:p>
            <a:pPr algn="ctr"/>
            <a:endParaRPr lang="en-GB" dirty="0"/>
          </a:p>
          <a:p>
            <a:pPr algn="ctr"/>
            <a:r>
              <a:rPr lang="en-GB" dirty="0"/>
              <a:t>96% of attendees said they thought the conference was a good use of their time</a:t>
            </a:r>
          </a:p>
        </p:txBody>
      </p:sp>
    </p:spTree>
    <p:extLst>
      <p:ext uri="{BB962C8B-B14F-4D97-AF65-F5344CB8AC3E}">
        <p14:creationId xmlns:p14="http://schemas.microsoft.com/office/powerpoint/2010/main" val="1041981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82A09EE-516C-4CD3-BE26-8780EC74B46B}"/>
              </a:ext>
            </a:extLst>
          </p:cNvPr>
          <p:cNvSpPr>
            <a:spLocks noGrp="1"/>
          </p:cNvSpPr>
          <p:nvPr>
            <p:ph idx="1"/>
          </p:nvPr>
        </p:nvSpPr>
        <p:spPr>
          <a:xfrm>
            <a:off x="527052" y="1771649"/>
            <a:ext cx="7651751" cy="4127999"/>
          </a:xfrm>
        </p:spPr>
        <p:txBody>
          <a:bodyPr>
            <a:noAutofit/>
          </a:bodyPr>
          <a:lstStyle/>
          <a:p>
            <a:pPr>
              <a:spcAft>
                <a:spcPts val="1200"/>
              </a:spcAft>
            </a:pPr>
            <a:r>
              <a:rPr lang="en-GB" sz="2400" dirty="0">
                <a:cs typeface="Arial" panose="020B0604020202020204" pitchFamily="34" charset="0"/>
              </a:rPr>
              <a:t>The Fund has provided much-needed, life-changing therapeutic support since its inception in 2015. </a:t>
            </a:r>
          </a:p>
          <a:p>
            <a:pPr>
              <a:spcAft>
                <a:spcPts val="1200"/>
              </a:spcAft>
            </a:pPr>
            <a:r>
              <a:rPr lang="en-GB" sz="2400" dirty="0">
                <a:effectLst/>
                <a:ea typeface="Calibri" panose="020F0502020204030204" pitchFamily="34" charset="0"/>
                <a:cs typeface="Arial" panose="020B0604020202020204" pitchFamily="34" charset="0"/>
              </a:rPr>
              <a:t>The need for the fund emerged out of recognition of the challenges faced by adoptive families and the resulting trauma requiring comprehensive support.  </a:t>
            </a:r>
          </a:p>
          <a:p>
            <a:pPr>
              <a:spcAft>
                <a:spcPts val="1200"/>
              </a:spcAft>
            </a:pPr>
            <a:r>
              <a:rPr lang="en-GB" sz="2400" dirty="0">
                <a:effectLst/>
                <a:ea typeface="Calibri" panose="020F0502020204030204" pitchFamily="34" charset="0"/>
                <a:cs typeface="Arial" panose="020B0604020202020204" pitchFamily="34" charset="0"/>
              </a:rPr>
              <a:t>The fund provides one element of this support and has had a transformative impact for many families; preventing the risk of disruption and providing a consistent support offer for families across England.</a:t>
            </a:r>
          </a:p>
          <a:p>
            <a:pPr>
              <a:spcAft>
                <a:spcPts val="1200"/>
              </a:spcAft>
            </a:pPr>
            <a:r>
              <a:rPr lang="en-GB" sz="2400" dirty="0">
                <a:effectLst/>
                <a:ea typeface="Calibri" panose="020F0502020204030204" pitchFamily="34" charset="0"/>
                <a:cs typeface="Arial" panose="020B0604020202020204" pitchFamily="34" charset="0"/>
              </a:rPr>
              <a:t>The fund is aimed at improving the lives of children and young people both now and into the future. </a:t>
            </a:r>
            <a:endParaRPr lang="en-US" sz="1800" dirty="0"/>
          </a:p>
        </p:txBody>
      </p:sp>
      <p:sp>
        <p:nvSpPr>
          <p:cNvPr id="5" name="Title 4">
            <a:extLst>
              <a:ext uri="{FF2B5EF4-FFF2-40B4-BE49-F238E27FC236}">
                <a16:creationId xmlns:a16="http://schemas.microsoft.com/office/drawing/2014/main" id="{28B6976F-8F7C-43C6-B446-689C2AC702FA}"/>
              </a:ext>
            </a:extLst>
          </p:cNvPr>
          <p:cNvSpPr>
            <a:spLocks noGrp="1"/>
          </p:cNvSpPr>
          <p:nvPr>
            <p:ph type="title"/>
          </p:nvPr>
        </p:nvSpPr>
        <p:spPr>
          <a:xfrm>
            <a:off x="838200" y="324348"/>
            <a:ext cx="10515600" cy="1325563"/>
          </a:xfrm>
        </p:spPr>
        <p:txBody>
          <a:bodyPr/>
          <a:lstStyle/>
          <a:p>
            <a:r>
              <a:rPr lang="en-US" b="1" dirty="0">
                <a:latin typeface="+mn-lt"/>
                <a:cs typeface="Arial" panose="020B0604020202020204" pitchFamily="34" charset="0"/>
              </a:rPr>
              <a:t>Background to the ASGSF</a:t>
            </a:r>
            <a:endParaRPr lang="en-US" b="1" dirty="0">
              <a:latin typeface="+mn-lt"/>
            </a:endParaRPr>
          </a:p>
        </p:txBody>
      </p:sp>
      <p:sp>
        <p:nvSpPr>
          <p:cNvPr id="6" name="Freeform: Shape 5">
            <a:extLst>
              <a:ext uri="{FF2B5EF4-FFF2-40B4-BE49-F238E27FC236}">
                <a16:creationId xmlns:a16="http://schemas.microsoft.com/office/drawing/2014/main" id="{08DAFB5A-5CCA-4BEE-B527-04A5B10B5021}"/>
              </a:ext>
            </a:extLst>
          </p:cNvPr>
          <p:cNvSpPr>
            <a:spLocks/>
          </p:cNvSpPr>
          <p:nvPr/>
        </p:nvSpPr>
        <p:spPr>
          <a:xfrm>
            <a:off x="8180389" y="1528174"/>
            <a:ext cx="4010025" cy="5329826"/>
          </a:xfrm>
          <a:custGeom>
            <a:avLst/>
            <a:gdLst>
              <a:gd name="connsiteX0" fmla="*/ 4010025 w 4010025"/>
              <a:gd name="connsiteY0" fmla="*/ 0 h 5329826"/>
              <a:gd name="connsiteX1" fmla="*/ 4010025 w 4010025"/>
              <a:gd name="connsiteY1" fmla="*/ 3345850 h 5329826"/>
              <a:gd name="connsiteX2" fmla="*/ 3796708 w 4010025"/>
              <a:gd name="connsiteY2" fmla="*/ 3378407 h 5329826"/>
              <a:gd name="connsiteX3" fmla="*/ 1994352 w 4010025"/>
              <a:gd name="connsiteY3" fmla="*/ 5226396 h 5329826"/>
              <a:gd name="connsiteX4" fmla="*/ 1980556 w 4010025"/>
              <a:gd name="connsiteY4" fmla="*/ 5329826 h 5329826"/>
              <a:gd name="connsiteX5" fmla="*/ 140603 w 4010025"/>
              <a:gd name="connsiteY5" fmla="*/ 5329826 h 5329826"/>
              <a:gd name="connsiteX6" fmla="*/ 76288 w 4010025"/>
              <a:gd name="connsiteY6" fmla="*/ 5062497 h 5329826"/>
              <a:gd name="connsiteX7" fmla="*/ 0 w 4010025"/>
              <a:gd name="connsiteY7" fmla="*/ 4255399 h 5329826"/>
              <a:gd name="connsiteX8" fmla="*/ 3827618 w 4010025"/>
              <a:gd name="connsiteY8" fmla="*/ 13871 h 53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0025" h="5329826">
                <a:moveTo>
                  <a:pt x="4010025" y="0"/>
                </a:moveTo>
                <a:lnTo>
                  <a:pt x="4010025" y="3345850"/>
                </a:lnTo>
                <a:lnTo>
                  <a:pt x="3796708" y="3378407"/>
                </a:lnTo>
                <a:cubicBezTo>
                  <a:pt x="2878724" y="3566254"/>
                  <a:pt x="2159751" y="4300437"/>
                  <a:pt x="1994352" y="5226396"/>
                </a:cubicBezTo>
                <a:lnTo>
                  <a:pt x="1980556" y="5329826"/>
                </a:lnTo>
                <a:lnTo>
                  <a:pt x="140603" y="5329826"/>
                </a:lnTo>
                <a:lnTo>
                  <a:pt x="76288" y="5062497"/>
                </a:lnTo>
                <a:cubicBezTo>
                  <a:pt x="26215" y="4801156"/>
                  <a:pt x="0" y="4531339"/>
                  <a:pt x="0" y="4255399"/>
                </a:cubicBezTo>
                <a:cubicBezTo>
                  <a:pt x="0" y="2047878"/>
                  <a:pt x="1677701" y="232206"/>
                  <a:pt x="3827618" y="1387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reeform: Shape 1">
            <a:extLst>
              <a:ext uri="{FF2B5EF4-FFF2-40B4-BE49-F238E27FC236}">
                <a16:creationId xmlns:a16="http://schemas.microsoft.com/office/drawing/2014/main" id="{47DE0DB8-E586-30DE-C8D1-088D43A8E93B}"/>
              </a:ext>
            </a:extLst>
          </p:cNvPr>
          <p:cNvSpPr>
            <a:spLocks/>
          </p:cNvSpPr>
          <p:nvPr/>
        </p:nvSpPr>
        <p:spPr>
          <a:xfrm>
            <a:off x="8181975" y="1528174"/>
            <a:ext cx="4010025" cy="5329826"/>
          </a:xfrm>
          <a:custGeom>
            <a:avLst/>
            <a:gdLst>
              <a:gd name="connsiteX0" fmla="*/ 4010025 w 4010025"/>
              <a:gd name="connsiteY0" fmla="*/ 0 h 5329826"/>
              <a:gd name="connsiteX1" fmla="*/ 4010025 w 4010025"/>
              <a:gd name="connsiteY1" fmla="*/ 3345850 h 5329826"/>
              <a:gd name="connsiteX2" fmla="*/ 3796708 w 4010025"/>
              <a:gd name="connsiteY2" fmla="*/ 3378407 h 5329826"/>
              <a:gd name="connsiteX3" fmla="*/ 1994352 w 4010025"/>
              <a:gd name="connsiteY3" fmla="*/ 5226396 h 5329826"/>
              <a:gd name="connsiteX4" fmla="*/ 1980556 w 4010025"/>
              <a:gd name="connsiteY4" fmla="*/ 5329826 h 5329826"/>
              <a:gd name="connsiteX5" fmla="*/ 140603 w 4010025"/>
              <a:gd name="connsiteY5" fmla="*/ 5329826 h 5329826"/>
              <a:gd name="connsiteX6" fmla="*/ 76288 w 4010025"/>
              <a:gd name="connsiteY6" fmla="*/ 5062497 h 5329826"/>
              <a:gd name="connsiteX7" fmla="*/ 0 w 4010025"/>
              <a:gd name="connsiteY7" fmla="*/ 4255399 h 5329826"/>
              <a:gd name="connsiteX8" fmla="*/ 3827618 w 4010025"/>
              <a:gd name="connsiteY8" fmla="*/ 13871 h 53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0025" h="5329826">
                <a:moveTo>
                  <a:pt x="4010025" y="0"/>
                </a:moveTo>
                <a:lnTo>
                  <a:pt x="4010025" y="3345850"/>
                </a:lnTo>
                <a:lnTo>
                  <a:pt x="3796708" y="3378407"/>
                </a:lnTo>
                <a:cubicBezTo>
                  <a:pt x="2878724" y="3566254"/>
                  <a:pt x="2159751" y="4300437"/>
                  <a:pt x="1994352" y="5226396"/>
                </a:cubicBezTo>
                <a:lnTo>
                  <a:pt x="1980556" y="5329826"/>
                </a:lnTo>
                <a:lnTo>
                  <a:pt x="140603" y="5329826"/>
                </a:lnTo>
                <a:lnTo>
                  <a:pt x="76288" y="5062497"/>
                </a:lnTo>
                <a:cubicBezTo>
                  <a:pt x="26215" y="4801156"/>
                  <a:pt x="0" y="4531339"/>
                  <a:pt x="0" y="4255399"/>
                </a:cubicBezTo>
                <a:cubicBezTo>
                  <a:pt x="0" y="2047878"/>
                  <a:pt x="1677701" y="232206"/>
                  <a:pt x="3827618" y="1387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9439004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9F3D60-8568-4792-BA5D-36DDDF79D821}"/>
              </a:ext>
            </a:extLst>
          </p:cNvPr>
          <p:cNvSpPr>
            <a:spLocks noGrp="1"/>
          </p:cNvSpPr>
          <p:nvPr>
            <p:ph type="title"/>
          </p:nvPr>
        </p:nvSpPr>
        <p:spPr/>
        <p:txBody>
          <a:bodyPr/>
          <a:lstStyle/>
          <a:p>
            <a:r>
              <a:rPr lang="en-US" dirty="0">
                <a:cs typeface="Arial" panose="020B0604020202020204" pitchFamily="34" charset="0"/>
              </a:rPr>
              <a:t>The ASGSF Journey </a:t>
            </a:r>
          </a:p>
        </p:txBody>
      </p:sp>
      <p:sp>
        <p:nvSpPr>
          <p:cNvPr id="2" name="Rectangle 1">
            <a:extLst>
              <a:ext uri="{FF2B5EF4-FFF2-40B4-BE49-F238E27FC236}">
                <a16:creationId xmlns:a16="http://schemas.microsoft.com/office/drawing/2014/main" id="{62E0A2B4-D735-F6B9-5A4E-A25460BB23B6}"/>
              </a:ext>
            </a:extLst>
          </p:cNvPr>
          <p:cNvSpPr>
            <a:spLocks/>
          </p:cNvSpPr>
          <p:nvPr/>
        </p:nvSpPr>
        <p:spPr>
          <a:xfrm>
            <a:off x="528639" y="1622066"/>
            <a:ext cx="2592224" cy="20152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defTabSz="913942">
              <a:spcAft>
                <a:spcPts val="1333"/>
              </a:spcAft>
            </a:pPr>
            <a:r>
              <a:rPr lang="en-GB" sz="1600" b="1" dirty="0">
                <a:solidFill>
                  <a:schemeClr val="bg1"/>
                </a:solidFill>
                <a:cs typeface="Arial" panose="020B0604020202020204" pitchFamily="34" charset="0"/>
              </a:rPr>
              <a:t>2013 – Further Action on Adoption</a:t>
            </a:r>
          </a:p>
          <a:p>
            <a:pPr defTabSz="913942">
              <a:spcAft>
                <a:spcPts val="1333"/>
              </a:spcAft>
            </a:pPr>
            <a:r>
              <a:rPr lang="en-GB" sz="1400" dirty="0">
                <a:solidFill>
                  <a:schemeClr val="bg1"/>
                </a:solidFill>
                <a:cs typeface="Arial" panose="020B0604020202020204" pitchFamily="34" charset="0"/>
              </a:rPr>
              <a:t>DfE report published setting out proposal to attract adopters and improve support available to adoptive families. </a:t>
            </a:r>
            <a:endParaRPr lang="en-GB" sz="1600" dirty="0">
              <a:solidFill>
                <a:schemeClr val="bg1"/>
              </a:solidFill>
              <a:cs typeface="Arial" panose="020B0604020202020204" pitchFamily="34" charset="0"/>
            </a:endParaRPr>
          </a:p>
        </p:txBody>
      </p:sp>
      <p:sp>
        <p:nvSpPr>
          <p:cNvPr id="3" name="Rectangle 2">
            <a:extLst>
              <a:ext uri="{FF2B5EF4-FFF2-40B4-BE49-F238E27FC236}">
                <a16:creationId xmlns:a16="http://schemas.microsoft.com/office/drawing/2014/main" id="{B199D27C-B0BE-3086-477C-12BD4699AF0D}"/>
              </a:ext>
            </a:extLst>
          </p:cNvPr>
          <p:cNvSpPr>
            <a:spLocks/>
          </p:cNvSpPr>
          <p:nvPr/>
        </p:nvSpPr>
        <p:spPr>
          <a:xfrm>
            <a:off x="3392713" y="1622066"/>
            <a:ext cx="2570655" cy="20152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defTabSz="913942">
              <a:spcAft>
                <a:spcPts val="1333"/>
              </a:spcAft>
            </a:pPr>
            <a:r>
              <a:rPr lang="en-GB" sz="1600" b="1" dirty="0">
                <a:solidFill>
                  <a:schemeClr val="bg1"/>
                </a:solidFill>
                <a:cs typeface="Arial" panose="020B0604020202020204" pitchFamily="34" charset="0"/>
              </a:rPr>
              <a:t>2014 – ASGSF Pilot</a:t>
            </a:r>
          </a:p>
          <a:p>
            <a:pPr defTabSz="913942">
              <a:spcAft>
                <a:spcPts val="1333"/>
              </a:spcAft>
            </a:pPr>
            <a:r>
              <a:rPr lang="en-GB" sz="1400" dirty="0">
                <a:solidFill>
                  <a:schemeClr val="bg1"/>
                </a:solidFill>
                <a:cs typeface="Arial" panose="020B0604020202020204" pitchFamily="34" charset="0"/>
              </a:rPr>
              <a:t>The then ‘Adoption Support Fund’ (ASF) was operationalised initially with 10 pilot local authorities. </a:t>
            </a:r>
          </a:p>
        </p:txBody>
      </p:sp>
      <p:sp>
        <p:nvSpPr>
          <p:cNvPr id="6" name="Rectangle 5">
            <a:extLst>
              <a:ext uri="{FF2B5EF4-FFF2-40B4-BE49-F238E27FC236}">
                <a16:creationId xmlns:a16="http://schemas.microsoft.com/office/drawing/2014/main" id="{76BA26AA-8FDB-454E-4551-997255BE4CB3}"/>
              </a:ext>
            </a:extLst>
          </p:cNvPr>
          <p:cNvSpPr>
            <a:spLocks/>
          </p:cNvSpPr>
          <p:nvPr/>
        </p:nvSpPr>
        <p:spPr>
          <a:xfrm>
            <a:off x="6218764" y="1622066"/>
            <a:ext cx="2408402" cy="201521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defTabSz="913942">
              <a:spcAft>
                <a:spcPts val="1333"/>
              </a:spcAft>
            </a:pPr>
            <a:r>
              <a:rPr lang="en-GB" sz="1600" b="1" dirty="0">
                <a:solidFill>
                  <a:schemeClr val="bg1"/>
                </a:solidFill>
                <a:cs typeface="Arial" panose="020B0604020202020204" pitchFamily="34" charset="0"/>
              </a:rPr>
              <a:t>2015 – National ASGSF</a:t>
            </a:r>
          </a:p>
          <a:p>
            <a:pPr defTabSz="913942">
              <a:spcAft>
                <a:spcPts val="1333"/>
              </a:spcAft>
            </a:pPr>
            <a:r>
              <a:rPr lang="en-GB" sz="1400" dirty="0">
                <a:solidFill>
                  <a:schemeClr val="bg1"/>
                </a:solidFill>
                <a:cs typeface="Arial" panose="020B0604020202020204" pitchFamily="34" charset="0"/>
              </a:rPr>
              <a:t>1</a:t>
            </a:r>
            <a:r>
              <a:rPr lang="en-GB" sz="1400" baseline="30000" dirty="0">
                <a:solidFill>
                  <a:schemeClr val="bg1"/>
                </a:solidFill>
                <a:cs typeface="Arial" panose="020B0604020202020204" pitchFamily="34" charset="0"/>
              </a:rPr>
              <a:t>st</a:t>
            </a:r>
            <a:r>
              <a:rPr lang="en-GB" sz="1400" dirty="0">
                <a:solidFill>
                  <a:schemeClr val="bg1"/>
                </a:solidFill>
                <a:cs typeface="Arial" panose="020B0604020202020204" pitchFamily="34" charset="0"/>
              </a:rPr>
              <a:t> May 2015 the ASGSF was opened to all 152 LAs in England.</a:t>
            </a:r>
          </a:p>
        </p:txBody>
      </p:sp>
      <p:sp>
        <p:nvSpPr>
          <p:cNvPr id="7" name="Rectangle 6">
            <a:extLst>
              <a:ext uri="{FF2B5EF4-FFF2-40B4-BE49-F238E27FC236}">
                <a16:creationId xmlns:a16="http://schemas.microsoft.com/office/drawing/2014/main" id="{0CE20B05-CBEA-BB19-9B14-4D14B7337B2A}"/>
              </a:ext>
            </a:extLst>
          </p:cNvPr>
          <p:cNvSpPr>
            <a:spLocks/>
          </p:cNvSpPr>
          <p:nvPr/>
        </p:nvSpPr>
        <p:spPr>
          <a:xfrm>
            <a:off x="9071139" y="1622066"/>
            <a:ext cx="2538057" cy="20152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defTabSz="913942">
              <a:spcAft>
                <a:spcPts val="1333"/>
              </a:spcAft>
            </a:pPr>
            <a:r>
              <a:rPr lang="en-GB" sz="1600" b="1" dirty="0">
                <a:solidFill>
                  <a:schemeClr val="bg1"/>
                </a:solidFill>
                <a:cs typeface="Arial" panose="020B0604020202020204" pitchFamily="34" charset="0"/>
              </a:rPr>
              <a:t>2016 – Programme Extension</a:t>
            </a:r>
          </a:p>
          <a:p>
            <a:pPr defTabSz="913942">
              <a:spcAft>
                <a:spcPts val="1333"/>
              </a:spcAft>
            </a:pPr>
            <a:r>
              <a:rPr lang="en-GB" sz="1400" dirty="0">
                <a:solidFill>
                  <a:schemeClr val="bg1"/>
                </a:solidFill>
                <a:cs typeface="Arial" panose="020B0604020202020204" pitchFamily="34" charset="0"/>
              </a:rPr>
              <a:t>1</a:t>
            </a:r>
            <a:r>
              <a:rPr lang="en-GB" sz="1400" baseline="30000" dirty="0">
                <a:solidFill>
                  <a:schemeClr val="bg1"/>
                </a:solidFill>
                <a:cs typeface="Arial" panose="020B0604020202020204" pitchFamily="34" charset="0"/>
              </a:rPr>
              <a:t>st</a:t>
            </a:r>
            <a:r>
              <a:rPr lang="en-GB" sz="1400" dirty="0">
                <a:solidFill>
                  <a:schemeClr val="bg1"/>
                </a:solidFill>
                <a:cs typeface="Arial" panose="020B0604020202020204" pitchFamily="34" charset="0"/>
              </a:rPr>
              <a:t> April - ASGSF extended to cover children that left care through SGO or ICA.</a:t>
            </a:r>
          </a:p>
        </p:txBody>
      </p:sp>
      <p:sp>
        <p:nvSpPr>
          <p:cNvPr id="8" name="Rectangle 7">
            <a:extLst>
              <a:ext uri="{FF2B5EF4-FFF2-40B4-BE49-F238E27FC236}">
                <a16:creationId xmlns:a16="http://schemas.microsoft.com/office/drawing/2014/main" id="{C1C9DF89-9FA6-81AE-EDF5-34A86A2438CA}"/>
              </a:ext>
            </a:extLst>
          </p:cNvPr>
          <p:cNvSpPr>
            <a:spLocks/>
          </p:cNvSpPr>
          <p:nvPr/>
        </p:nvSpPr>
        <p:spPr>
          <a:xfrm>
            <a:off x="527322" y="3900100"/>
            <a:ext cx="2596981" cy="24052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defTabSz="913942">
              <a:spcAft>
                <a:spcPts val="1333"/>
              </a:spcAft>
            </a:pPr>
            <a:r>
              <a:rPr lang="en-GB" sz="1600" b="1" dirty="0">
                <a:solidFill>
                  <a:schemeClr val="bg1"/>
                </a:solidFill>
                <a:cs typeface="Arial" panose="020B0604020202020204" pitchFamily="34" charset="0"/>
              </a:rPr>
              <a:t>2016 – Fair Access Limit</a:t>
            </a:r>
          </a:p>
          <a:p>
            <a:pPr defTabSz="913942">
              <a:spcAft>
                <a:spcPts val="1333"/>
              </a:spcAft>
            </a:pPr>
            <a:r>
              <a:rPr lang="en-GB" sz="1400" dirty="0">
                <a:solidFill>
                  <a:schemeClr val="bg1"/>
                </a:solidFill>
                <a:cs typeface="Arial" panose="020B0604020202020204" pitchFamily="34" charset="0"/>
              </a:rPr>
              <a:t>6 October saw the introduction of the £5k FAL to manage demand and sustainability of the Fund. </a:t>
            </a:r>
          </a:p>
        </p:txBody>
      </p:sp>
      <p:sp>
        <p:nvSpPr>
          <p:cNvPr id="9" name="Rectangle 8">
            <a:extLst>
              <a:ext uri="{FF2B5EF4-FFF2-40B4-BE49-F238E27FC236}">
                <a16:creationId xmlns:a16="http://schemas.microsoft.com/office/drawing/2014/main" id="{4BDF25A8-2A8A-A5AE-3411-7A34FA0468F2}"/>
              </a:ext>
            </a:extLst>
          </p:cNvPr>
          <p:cNvSpPr>
            <a:spLocks/>
          </p:cNvSpPr>
          <p:nvPr/>
        </p:nvSpPr>
        <p:spPr>
          <a:xfrm>
            <a:off x="3389837" y="3900100"/>
            <a:ext cx="2596981" cy="24052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defTabSz="913942">
              <a:spcAft>
                <a:spcPts val="1333"/>
              </a:spcAft>
            </a:pPr>
            <a:r>
              <a:rPr lang="en-GB" sz="1600" b="1" dirty="0">
                <a:solidFill>
                  <a:schemeClr val="bg1"/>
                </a:solidFill>
                <a:cs typeface="Arial" panose="020B0604020202020204" pitchFamily="34" charset="0"/>
              </a:rPr>
              <a:t>2017 – Fair Access Limit</a:t>
            </a:r>
          </a:p>
          <a:p>
            <a:pPr defTabSz="913942">
              <a:spcAft>
                <a:spcPts val="1333"/>
              </a:spcAft>
            </a:pPr>
            <a:r>
              <a:rPr lang="en-GB" sz="1400" dirty="0">
                <a:solidFill>
                  <a:schemeClr val="bg1"/>
                </a:solidFill>
                <a:cs typeface="Arial" panose="020B0604020202020204" pitchFamily="34" charset="0"/>
              </a:rPr>
              <a:t>Existing FAL of £5k continued with a separate £2.5k specialist assessment FAL was launched. </a:t>
            </a:r>
          </a:p>
          <a:p>
            <a:pPr defTabSz="913942">
              <a:spcAft>
                <a:spcPts val="1333"/>
              </a:spcAft>
            </a:pPr>
            <a:r>
              <a:rPr lang="en-GB" sz="1400" dirty="0">
                <a:solidFill>
                  <a:schemeClr val="bg1"/>
                </a:solidFill>
                <a:cs typeface="Arial" panose="020B0604020202020204" pitchFamily="34" charset="0"/>
              </a:rPr>
              <a:t>Focus on RAA development</a:t>
            </a:r>
            <a:r>
              <a:rPr lang="en-GB" sz="1400" dirty="0">
                <a:solidFill>
                  <a:schemeClr val="bg1"/>
                </a:solidFill>
              </a:rPr>
              <a:t>	</a:t>
            </a:r>
          </a:p>
        </p:txBody>
      </p:sp>
      <p:sp>
        <p:nvSpPr>
          <p:cNvPr id="10" name="Rectangle 9">
            <a:extLst>
              <a:ext uri="{FF2B5EF4-FFF2-40B4-BE49-F238E27FC236}">
                <a16:creationId xmlns:a16="http://schemas.microsoft.com/office/drawing/2014/main" id="{ED5A0871-33CF-2A7E-7047-BCFF8838EAE0}"/>
              </a:ext>
            </a:extLst>
          </p:cNvPr>
          <p:cNvSpPr>
            <a:spLocks/>
          </p:cNvSpPr>
          <p:nvPr/>
        </p:nvSpPr>
        <p:spPr>
          <a:xfrm>
            <a:off x="6224765" y="3900100"/>
            <a:ext cx="2596981" cy="24052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defTabSz="913942">
              <a:spcAft>
                <a:spcPts val="1333"/>
              </a:spcAft>
            </a:pPr>
            <a:r>
              <a:rPr lang="en-GB" sz="1600" b="1" dirty="0">
                <a:solidFill>
                  <a:schemeClr val="bg1"/>
                </a:solidFill>
                <a:cs typeface="Arial" panose="020B0604020202020204" pitchFamily="34" charset="0"/>
              </a:rPr>
              <a:t>2020 –  Emergency Covid-19 funding scheme</a:t>
            </a:r>
          </a:p>
          <a:p>
            <a:pPr defTabSz="913942">
              <a:spcAft>
                <a:spcPts val="1333"/>
              </a:spcAft>
            </a:pPr>
            <a:r>
              <a:rPr lang="en-GB" sz="1400" dirty="0">
                <a:solidFill>
                  <a:schemeClr val="bg1"/>
                </a:solidFill>
                <a:cs typeface="Arial" panose="020B0604020202020204" pitchFamily="34" charset="0"/>
              </a:rPr>
              <a:t>£8m was committed to fund immediate therapeutic support arising from the impact of the Covid- pandemic.</a:t>
            </a:r>
          </a:p>
        </p:txBody>
      </p:sp>
      <p:sp>
        <p:nvSpPr>
          <p:cNvPr id="11" name="Rectangle 10">
            <a:extLst>
              <a:ext uri="{FF2B5EF4-FFF2-40B4-BE49-F238E27FC236}">
                <a16:creationId xmlns:a16="http://schemas.microsoft.com/office/drawing/2014/main" id="{CA489A5B-18E8-4267-FCC8-C7C8CC8C336B}"/>
              </a:ext>
            </a:extLst>
          </p:cNvPr>
          <p:cNvSpPr>
            <a:spLocks/>
          </p:cNvSpPr>
          <p:nvPr/>
        </p:nvSpPr>
        <p:spPr>
          <a:xfrm>
            <a:off x="9077141" y="3900100"/>
            <a:ext cx="2596981" cy="24052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defTabSz="913942">
              <a:spcAft>
                <a:spcPts val="1333"/>
              </a:spcAft>
            </a:pPr>
            <a:r>
              <a:rPr lang="en-GB" sz="1600" b="1" dirty="0">
                <a:solidFill>
                  <a:schemeClr val="bg1"/>
                </a:solidFill>
                <a:cs typeface="Arial" panose="020B0604020202020204" pitchFamily="34" charset="0"/>
              </a:rPr>
              <a:t>2023 – Kinship Care Strategy</a:t>
            </a:r>
          </a:p>
          <a:p>
            <a:pPr defTabSz="913942">
              <a:spcAft>
                <a:spcPts val="1333"/>
              </a:spcAft>
            </a:pPr>
            <a:r>
              <a:rPr lang="en-GB" sz="1400" dirty="0">
                <a:solidFill>
                  <a:schemeClr val="bg1"/>
                </a:solidFill>
                <a:cs typeface="Arial" panose="020B0604020202020204" pitchFamily="34" charset="0"/>
              </a:rPr>
              <a:t>To minimise the barriers kinship carers face and ensure more carers are aware of the fund it was renamed to Adoption and Special Guardianship Support Fund (ASGSF).</a:t>
            </a:r>
          </a:p>
        </p:txBody>
      </p:sp>
    </p:spTree>
    <p:custDataLst>
      <p:tags r:id="rId1"/>
    </p:custDataLst>
    <p:extLst>
      <p:ext uri="{BB962C8B-B14F-4D97-AF65-F5344CB8AC3E}">
        <p14:creationId xmlns:p14="http://schemas.microsoft.com/office/powerpoint/2010/main" val="2585892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C8984C-3257-E74D-576F-77EBCD47E8F2}"/>
              </a:ext>
            </a:extLst>
          </p:cNvPr>
          <p:cNvSpPr>
            <a:spLocks noGrp="1"/>
          </p:cNvSpPr>
          <p:nvPr>
            <p:ph type="title"/>
          </p:nvPr>
        </p:nvSpPr>
        <p:spPr>
          <a:xfrm>
            <a:off x="527053" y="325600"/>
            <a:ext cx="10515600" cy="937490"/>
          </a:xfrm>
        </p:spPr>
        <p:txBody>
          <a:bodyPr>
            <a:normAutofit/>
          </a:bodyPr>
          <a:lstStyle/>
          <a:p>
            <a:r>
              <a:rPr lang="en-GB" dirty="0">
                <a:cs typeface="Arial" panose="020B0604020202020204" pitchFamily="34" charset="0"/>
              </a:rPr>
              <a:t>The ASGSF so far</a:t>
            </a:r>
          </a:p>
        </p:txBody>
      </p:sp>
      <p:sp>
        <p:nvSpPr>
          <p:cNvPr id="7" name="bk object 36">
            <a:extLst>
              <a:ext uri="{FF2B5EF4-FFF2-40B4-BE49-F238E27FC236}">
                <a16:creationId xmlns:a16="http://schemas.microsoft.com/office/drawing/2014/main" id="{E994AE8B-09D1-58E6-83C3-5D0D13552A95}"/>
              </a:ext>
            </a:extLst>
          </p:cNvPr>
          <p:cNvSpPr/>
          <p:nvPr/>
        </p:nvSpPr>
        <p:spPr>
          <a:xfrm flipH="1" flipV="1">
            <a:off x="7247964" y="2393492"/>
            <a:ext cx="4940860" cy="4464508"/>
          </a:xfrm>
          <a:custGeom>
            <a:avLst/>
            <a:gdLst/>
            <a:ahLst/>
            <a:cxnLst/>
            <a:rect l="l" t="t" r="r" b="b"/>
            <a:pathLst>
              <a:path w="2184400" h="1625600">
                <a:moveTo>
                  <a:pt x="2183777" y="0"/>
                </a:moveTo>
                <a:lnTo>
                  <a:pt x="0" y="0"/>
                </a:lnTo>
                <a:lnTo>
                  <a:pt x="0" y="1625599"/>
                </a:lnTo>
                <a:lnTo>
                  <a:pt x="558177" y="1625599"/>
                </a:lnTo>
                <a:lnTo>
                  <a:pt x="1080719" y="1103058"/>
                </a:lnTo>
                <a:lnTo>
                  <a:pt x="539305" y="1103058"/>
                </a:lnTo>
                <a:lnTo>
                  <a:pt x="539305" y="534034"/>
                </a:lnTo>
                <a:lnTo>
                  <a:pt x="1649742" y="534034"/>
                </a:lnTo>
                <a:lnTo>
                  <a:pt x="2183777" y="0"/>
                </a:lnTo>
                <a:close/>
              </a:path>
            </a:pathLst>
          </a:custGeom>
          <a:solidFill>
            <a:schemeClr val="accent1"/>
          </a:solidFill>
        </p:spPr>
        <p:txBody>
          <a:bodyPr wrap="square" lIns="0" tIns="0" rIns="0" bIns="0" rtlCol="0"/>
          <a:lstStyle/>
          <a:p>
            <a:pPr defTabSz="914171"/>
            <a:endParaRPr dirty="0">
              <a:solidFill>
                <a:srgbClr val="000000"/>
              </a:solidFill>
              <a:latin typeface="Arial" panose="020B0604020202020204"/>
            </a:endParaRPr>
          </a:p>
        </p:txBody>
      </p:sp>
      <p:sp>
        <p:nvSpPr>
          <p:cNvPr id="5" name="Content Placeholder 4">
            <a:extLst>
              <a:ext uri="{FF2B5EF4-FFF2-40B4-BE49-F238E27FC236}">
                <a16:creationId xmlns:a16="http://schemas.microsoft.com/office/drawing/2014/main" id="{3322EE26-4277-ECDE-FF50-69C3000E8D4E}"/>
              </a:ext>
            </a:extLst>
          </p:cNvPr>
          <p:cNvSpPr>
            <a:spLocks noGrp="1"/>
          </p:cNvSpPr>
          <p:nvPr>
            <p:ph idx="1"/>
          </p:nvPr>
        </p:nvSpPr>
        <p:spPr>
          <a:xfrm>
            <a:off x="527053" y="1527878"/>
            <a:ext cx="11474448" cy="4607984"/>
          </a:xfrm>
        </p:spPr>
        <p:txBody>
          <a:bodyPr/>
          <a:lstStyle/>
          <a:p>
            <a:pPr marL="0" indent="0">
              <a:buNone/>
            </a:pPr>
            <a:r>
              <a:rPr lang="en-GB" sz="2800" dirty="0"/>
              <a:t>Families have accessed the Adoption and Special Guardianship Support Fund (ASGSF) to benefit from a range of therapeutic services.</a:t>
            </a:r>
          </a:p>
          <a:p>
            <a:pPr marL="0" indent="0">
              <a:buNone/>
            </a:pPr>
            <a:endParaRPr lang="en-GB" dirty="0"/>
          </a:p>
        </p:txBody>
      </p:sp>
      <p:pic>
        <p:nvPicPr>
          <p:cNvPr id="6" name="Picture 5">
            <a:extLst>
              <a:ext uri="{FF2B5EF4-FFF2-40B4-BE49-F238E27FC236}">
                <a16:creationId xmlns:a16="http://schemas.microsoft.com/office/drawing/2014/main" id="{4137C8D6-FA74-2F82-D508-059D48CA534C}"/>
              </a:ext>
            </a:extLst>
          </p:cNvPr>
          <p:cNvPicPr>
            <a:picLocks noChangeAspect="1"/>
          </p:cNvPicPr>
          <p:nvPr/>
        </p:nvPicPr>
        <p:blipFill>
          <a:blip r:embed="rId3"/>
          <a:stretch>
            <a:fillRect/>
          </a:stretch>
        </p:blipFill>
        <p:spPr>
          <a:xfrm>
            <a:off x="527053" y="2773345"/>
            <a:ext cx="1583610" cy="1749925"/>
          </a:xfrm>
          <a:prstGeom prst="rect">
            <a:avLst/>
          </a:prstGeom>
        </p:spPr>
      </p:pic>
      <p:pic>
        <p:nvPicPr>
          <p:cNvPr id="8" name="Graphic 7" descr="Coins">
            <a:extLst>
              <a:ext uri="{FF2B5EF4-FFF2-40B4-BE49-F238E27FC236}">
                <a16:creationId xmlns:a16="http://schemas.microsoft.com/office/drawing/2014/main" id="{A6A90609-7F2D-C09D-E85D-E756EADB2A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18825" y="2773345"/>
            <a:ext cx="1749924" cy="1749924"/>
          </a:xfrm>
          <a:prstGeom prst="rect">
            <a:avLst/>
          </a:prstGeom>
        </p:spPr>
      </p:pic>
      <p:pic>
        <p:nvPicPr>
          <p:cNvPr id="10" name="Picture 9">
            <a:extLst>
              <a:ext uri="{FF2B5EF4-FFF2-40B4-BE49-F238E27FC236}">
                <a16:creationId xmlns:a16="http://schemas.microsoft.com/office/drawing/2014/main" id="{D7F4474A-6A59-2F29-D3B4-0945D9CD2937}"/>
              </a:ext>
            </a:extLst>
          </p:cNvPr>
          <p:cNvPicPr>
            <a:picLocks noChangeAspect="1"/>
          </p:cNvPicPr>
          <p:nvPr/>
        </p:nvPicPr>
        <p:blipFill>
          <a:blip r:embed="rId6"/>
          <a:stretch>
            <a:fillRect/>
          </a:stretch>
        </p:blipFill>
        <p:spPr>
          <a:xfrm>
            <a:off x="3027183" y="5023180"/>
            <a:ext cx="1048603" cy="1040475"/>
          </a:xfrm>
          <a:prstGeom prst="rect">
            <a:avLst/>
          </a:prstGeom>
        </p:spPr>
      </p:pic>
      <p:sp>
        <p:nvSpPr>
          <p:cNvPr id="12" name="TextBox 11">
            <a:extLst>
              <a:ext uri="{FF2B5EF4-FFF2-40B4-BE49-F238E27FC236}">
                <a16:creationId xmlns:a16="http://schemas.microsoft.com/office/drawing/2014/main" id="{7F155802-189B-4ACB-7924-974A99441003}"/>
              </a:ext>
            </a:extLst>
          </p:cNvPr>
          <p:cNvSpPr txBox="1"/>
          <p:nvPr/>
        </p:nvSpPr>
        <p:spPr>
          <a:xfrm>
            <a:off x="2071506" y="3115323"/>
            <a:ext cx="4940860" cy="951286"/>
          </a:xfrm>
          <a:prstGeom prst="rect">
            <a:avLst/>
          </a:prstGeom>
          <a:noFill/>
        </p:spPr>
        <p:txBody>
          <a:bodyPr wrap="square">
            <a:spAutoFit/>
          </a:bodyPr>
          <a:lstStyle/>
          <a:p>
            <a:pPr marR="3310384" indent="151550" algn="ctr">
              <a:lnSpc>
                <a:spcPct val="105000"/>
              </a:lnSpc>
              <a:spcBef>
                <a:spcPts val="80"/>
              </a:spcBef>
            </a:pPr>
            <a:r>
              <a:rPr lang="en-US" b="1" dirty="0">
                <a:solidFill>
                  <a:srgbClr val="E2AC00"/>
                </a:solidFill>
                <a:ea typeface="Arial" panose="020B0604020202020204" pitchFamily="34" charset="0"/>
                <a:cs typeface="Times New Roman" panose="02020603050405020304" pitchFamily="18" charset="0"/>
              </a:rPr>
              <a:t>1</a:t>
            </a:r>
            <a:r>
              <a:rPr lang="en-US" sz="1800" b="1" dirty="0">
                <a:solidFill>
                  <a:srgbClr val="E2AC00"/>
                </a:solidFill>
                <a:ea typeface="Arial" panose="020B0604020202020204" pitchFamily="34" charset="0"/>
                <a:cs typeface="Times New Roman" panose="02020603050405020304" pitchFamily="18" charset="0"/>
              </a:rPr>
              <a:t>07,829 App</a:t>
            </a:r>
            <a:r>
              <a:rPr lang="en-US" sz="1800" b="1" spc="-33" dirty="0">
                <a:solidFill>
                  <a:srgbClr val="E2AC00"/>
                </a:solidFill>
                <a:ea typeface="Arial" panose="020B0604020202020204" pitchFamily="34" charset="0"/>
                <a:cs typeface="Times New Roman" panose="02020603050405020304" pitchFamily="18" charset="0"/>
              </a:rPr>
              <a:t>r</a:t>
            </a:r>
            <a:r>
              <a:rPr lang="en-US" sz="1800" b="1" spc="-53" dirty="0">
                <a:solidFill>
                  <a:srgbClr val="E2AC00"/>
                </a:solidFill>
                <a:ea typeface="Arial" panose="020B0604020202020204" pitchFamily="34" charset="0"/>
                <a:cs typeface="Times New Roman" panose="02020603050405020304" pitchFamily="18" charset="0"/>
              </a:rPr>
              <a:t>ov</a:t>
            </a:r>
            <a:r>
              <a:rPr lang="en-US" sz="1800" b="1" dirty="0">
                <a:solidFill>
                  <a:srgbClr val="E2AC00"/>
                </a:solidFill>
                <a:ea typeface="Arial" panose="020B0604020202020204" pitchFamily="34" charset="0"/>
                <a:cs typeface="Times New Roman" panose="02020603050405020304" pitchFamily="18" charset="0"/>
              </a:rPr>
              <a:t>ed Applic</a:t>
            </a:r>
            <a:r>
              <a:rPr lang="en-US" sz="1800" b="1" spc="-13" dirty="0">
                <a:solidFill>
                  <a:srgbClr val="E2AC00"/>
                </a:solidFill>
                <a:ea typeface="Arial" panose="020B0604020202020204" pitchFamily="34" charset="0"/>
                <a:cs typeface="Times New Roman" panose="02020603050405020304" pitchFamily="18" charset="0"/>
              </a:rPr>
              <a:t>at</a:t>
            </a:r>
            <a:r>
              <a:rPr lang="en-US" sz="1800" b="1" dirty="0">
                <a:solidFill>
                  <a:srgbClr val="E2AC00"/>
                </a:solidFill>
                <a:ea typeface="Arial" panose="020B0604020202020204" pitchFamily="34" charset="0"/>
                <a:cs typeface="Times New Roman" panose="02020603050405020304" pitchFamily="18" charset="0"/>
              </a:rPr>
              <a:t>ions</a:t>
            </a:r>
            <a:endParaRPr lang="en-GB" sz="1200" dirty="0">
              <a:solidFill>
                <a:srgbClr val="E2AC00"/>
              </a:solidFill>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FC59978-AFD8-8B2C-0A3A-77B6411C6DCC}"/>
              </a:ext>
            </a:extLst>
          </p:cNvPr>
          <p:cNvSpPr txBox="1"/>
          <p:nvPr/>
        </p:nvSpPr>
        <p:spPr>
          <a:xfrm>
            <a:off x="6762070" y="3171433"/>
            <a:ext cx="6094638" cy="660437"/>
          </a:xfrm>
          <a:prstGeom prst="rect">
            <a:avLst/>
          </a:prstGeom>
          <a:noFill/>
        </p:spPr>
        <p:txBody>
          <a:bodyPr wrap="square">
            <a:spAutoFit/>
          </a:bodyPr>
          <a:lstStyle/>
          <a:p>
            <a:pPr marR="3310384" indent="151550" algn="ctr">
              <a:lnSpc>
                <a:spcPct val="105000"/>
              </a:lnSpc>
              <a:spcBef>
                <a:spcPts val="80"/>
              </a:spcBef>
            </a:pPr>
            <a:r>
              <a:rPr lang="en-US" sz="1800" b="1" dirty="0">
                <a:solidFill>
                  <a:srgbClr val="7030A0"/>
                </a:solidFill>
                <a:ea typeface="Arial" panose="020B0604020202020204" pitchFamily="34" charset="0"/>
                <a:cs typeface="Times New Roman" panose="02020603050405020304" pitchFamily="18" charset="0"/>
              </a:rPr>
              <a:t>£356 million        </a:t>
            </a:r>
            <a:r>
              <a:rPr lang="en-US" sz="1800" b="1" dirty="0">
                <a:solidFill>
                  <a:srgbClr val="7030A0"/>
                </a:solidFill>
                <a:ea typeface="Calibri" panose="020F0502020204030204" pitchFamily="34" charset="0"/>
                <a:cs typeface="Times New Roman" panose="02020603050405020304" pitchFamily="18" charset="0"/>
              </a:rPr>
              <a:t>Funding Approved</a:t>
            </a:r>
            <a:endParaRPr lang="en-GB" sz="1200" dirty="0">
              <a:solidFill>
                <a:srgbClr val="7030A0"/>
              </a:solidFill>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21ECEC10-BF29-3E93-663A-DA28C3AC130A}"/>
              </a:ext>
            </a:extLst>
          </p:cNvPr>
          <p:cNvSpPr/>
          <p:nvPr/>
        </p:nvSpPr>
        <p:spPr>
          <a:xfrm>
            <a:off x="4311384" y="5081148"/>
            <a:ext cx="3031600" cy="646331"/>
          </a:xfrm>
          <a:prstGeom prst="rect">
            <a:avLst/>
          </a:prstGeom>
        </p:spPr>
        <p:txBody>
          <a:bodyPr wrap="none">
            <a:spAutoFit/>
          </a:bodyPr>
          <a:lstStyle/>
          <a:p>
            <a:pPr algn="ctr"/>
            <a:r>
              <a:rPr lang="en-US" b="1" dirty="0">
                <a:solidFill>
                  <a:srgbClr val="00A5C8"/>
                </a:solidFill>
                <a:ea typeface="Arial" panose="020B0604020202020204" pitchFamily="34" charset="0"/>
              </a:rPr>
              <a:t>Supporting more than </a:t>
            </a:r>
          </a:p>
          <a:p>
            <a:pPr algn="ctr"/>
            <a:r>
              <a:rPr lang="en-US" b="1" dirty="0">
                <a:solidFill>
                  <a:srgbClr val="00A5C8"/>
                </a:solidFill>
                <a:ea typeface="Arial" panose="020B0604020202020204" pitchFamily="34" charset="0"/>
              </a:rPr>
              <a:t>129,000 service recipients</a:t>
            </a:r>
            <a:endParaRPr lang="en-GB" dirty="0"/>
          </a:p>
        </p:txBody>
      </p:sp>
      <p:sp>
        <p:nvSpPr>
          <p:cNvPr id="18" name="TextBox 17">
            <a:extLst>
              <a:ext uri="{FF2B5EF4-FFF2-40B4-BE49-F238E27FC236}">
                <a16:creationId xmlns:a16="http://schemas.microsoft.com/office/drawing/2014/main" id="{2B8A8BEC-D726-443D-00FF-BE6411284661}"/>
              </a:ext>
            </a:extLst>
          </p:cNvPr>
          <p:cNvSpPr txBox="1"/>
          <p:nvPr/>
        </p:nvSpPr>
        <p:spPr>
          <a:xfrm>
            <a:off x="628650" y="6481762"/>
            <a:ext cx="1486048" cy="276999"/>
          </a:xfrm>
          <a:prstGeom prst="rect">
            <a:avLst/>
          </a:prstGeom>
          <a:noFill/>
        </p:spPr>
        <p:txBody>
          <a:bodyPr wrap="none" rtlCol="0">
            <a:spAutoFit/>
          </a:bodyPr>
          <a:lstStyle/>
          <a:p>
            <a:r>
              <a:rPr lang="en-GB" sz="1200" dirty="0"/>
              <a:t>* Figures at 31.01.24</a:t>
            </a:r>
          </a:p>
        </p:txBody>
      </p:sp>
    </p:spTree>
    <p:extLst>
      <p:ext uri="{BB962C8B-B14F-4D97-AF65-F5344CB8AC3E}">
        <p14:creationId xmlns:p14="http://schemas.microsoft.com/office/powerpoint/2010/main" val="3684022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440342-921A-4DC6-A298-C8D90786EF42}"/>
              </a:ext>
            </a:extLst>
          </p:cNvPr>
          <p:cNvSpPr>
            <a:spLocks noGrp="1"/>
          </p:cNvSpPr>
          <p:nvPr>
            <p:ph type="title"/>
          </p:nvPr>
        </p:nvSpPr>
        <p:spPr/>
        <p:txBody>
          <a:bodyPr/>
          <a:lstStyle/>
          <a:p>
            <a:r>
              <a:rPr lang="en-US" dirty="0">
                <a:cs typeface="Arial" panose="020B0604020202020204" pitchFamily="34" charset="0"/>
              </a:rPr>
              <a:t>How does the ASGSF work?</a:t>
            </a:r>
          </a:p>
        </p:txBody>
      </p:sp>
      <p:sp>
        <p:nvSpPr>
          <p:cNvPr id="2" name="Freeform: Shape 1">
            <a:extLst>
              <a:ext uri="{FF2B5EF4-FFF2-40B4-BE49-F238E27FC236}">
                <a16:creationId xmlns:a16="http://schemas.microsoft.com/office/drawing/2014/main" id="{4AD3CFFA-3590-6972-27E4-ECC7E42B7EBD}"/>
              </a:ext>
            </a:extLst>
          </p:cNvPr>
          <p:cNvSpPr/>
          <p:nvPr/>
        </p:nvSpPr>
        <p:spPr>
          <a:xfrm>
            <a:off x="10029591" y="0"/>
            <a:ext cx="2162409" cy="4296347"/>
          </a:xfrm>
          <a:custGeom>
            <a:avLst/>
            <a:gdLst>
              <a:gd name="connsiteX0" fmla="*/ 2133872 w 2162409"/>
              <a:gd name="connsiteY0" fmla="*/ 0 h 4296347"/>
              <a:gd name="connsiteX1" fmla="*/ 2162409 w 2162409"/>
              <a:gd name="connsiteY1" fmla="*/ 0 h 4296347"/>
              <a:gd name="connsiteX2" fmla="*/ 2162409 w 2162409"/>
              <a:gd name="connsiteY2" fmla="*/ 4296347 h 4296347"/>
              <a:gd name="connsiteX3" fmla="*/ 0 w 2162409"/>
              <a:gd name="connsiteY3" fmla="*/ 2133873 h 4296347"/>
              <a:gd name="connsiteX4" fmla="*/ 2133872 w 2162409"/>
              <a:gd name="connsiteY4" fmla="*/ 0 h 429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409" h="4296347">
                <a:moveTo>
                  <a:pt x="2133872" y="0"/>
                </a:moveTo>
                <a:lnTo>
                  <a:pt x="2162409" y="0"/>
                </a:lnTo>
                <a:lnTo>
                  <a:pt x="2162409" y="4296347"/>
                </a:lnTo>
                <a:lnTo>
                  <a:pt x="0" y="2133873"/>
                </a:lnTo>
                <a:lnTo>
                  <a:pt x="213387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Picture 16" descr="A group of kids holding numbers&#10;&#10;Description automatically generated">
            <a:extLst>
              <a:ext uri="{FF2B5EF4-FFF2-40B4-BE49-F238E27FC236}">
                <a16:creationId xmlns:a16="http://schemas.microsoft.com/office/drawing/2014/main" id="{2F498699-7112-C7C6-2E6C-164568DABC7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862" b="58511" l="1867" r="17200">
                        <a14:foregroundMark x1="13333" y1="3723" x2="13067" y2="1862"/>
                        <a14:foregroundMark x1="4933" y1="42819" x2="8667" y2="58511"/>
                        <a14:foregroundMark x1="8667" y1="58511" x2="8400" y2="44681"/>
                        <a14:foregroundMark x1="8400" y1="44681" x2="5200" y2="43617"/>
                      </a14:backgroundRemoval>
                    </a14:imgEffect>
                  </a14:imgLayer>
                </a14:imgProps>
              </a:ext>
              <a:ext uri="{28A0092B-C50C-407E-A947-70E740481C1C}">
                <a14:useLocalDpi xmlns:a14="http://schemas.microsoft.com/office/drawing/2010/main" val="0"/>
              </a:ext>
            </a:extLst>
          </a:blip>
          <a:srcRect r="80670" b="46950"/>
          <a:stretch/>
        </p:blipFill>
        <p:spPr>
          <a:xfrm>
            <a:off x="1897934" y="1593244"/>
            <a:ext cx="1017746" cy="1400271"/>
          </a:xfrm>
          <a:prstGeom prst="rect">
            <a:avLst/>
          </a:prstGeom>
        </p:spPr>
      </p:pic>
      <p:pic>
        <p:nvPicPr>
          <p:cNvPr id="26" name="Picture 25" descr="A group of kids holding numbers&#10;&#10;Description automatically generated">
            <a:extLst>
              <a:ext uri="{FF2B5EF4-FFF2-40B4-BE49-F238E27FC236}">
                <a16:creationId xmlns:a16="http://schemas.microsoft.com/office/drawing/2014/main" id="{BF1E79BC-8C1D-B899-1CC5-8DEC708F05B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64" b="47872" l="20800" r="42000">
                        <a14:foregroundMark x1="29467" y1="5319" x2="36000" y2="1064"/>
                        <a14:foregroundMark x1="36000" y1="1064" x2="29733" y2="6649"/>
                        <a14:foregroundMark x1="29733" y1="6649" x2="29333" y2="6117"/>
                        <a14:foregroundMark x1="41600" y1="12766" x2="40267" y2="12766"/>
                        <a14:foregroundMark x1="41867" y1="12766" x2="39867" y2="20213"/>
                        <a14:foregroundMark x1="20933" y1="44149" x2="21600" y2="40160"/>
                        <a14:foregroundMark x1="28667" y1="44149" x2="29200" y2="43085"/>
                        <a14:foregroundMark x1="23467" y1="41489" x2="30400" y2="46543"/>
                        <a14:foregroundMark x1="30400" y1="46543" x2="24400" y2="47872"/>
                        <a14:foregroundMark x1="25200" y1="41489" x2="24667" y2="39628"/>
                      </a14:backgroundRemoval>
                    </a14:imgEffect>
                  </a14:imgLayer>
                </a14:imgProps>
              </a:ext>
              <a:ext uri="{28A0092B-C50C-407E-A947-70E740481C1C}">
                <a14:useLocalDpi xmlns:a14="http://schemas.microsoft.com/office/drawing/2010/main" val="0"/>
              </a:ext>
            </a:extLst>
          </a:blip>
          <a:srcRect l="18125" t="-1890" r="55070" b="49999"/>
          <a:stretch/>
        </p:blipFill>
        <p:spPr>
          <a:xfrm>
            <a:off x="5413076" y="1660644"/>
            <a:ext cx="1365847" cy="1325563"/>
          </a:xfrm>
          <a:prstGeom prst="rect">
            <a:avLst/>
          </a:prstGeom>
        </p:spPr>
      </p:pic>
      <p:pic>
        <p:nvPicPr>
          <p:cNvPr id="28" name="Picture 27" descr="A group of kids holding numbers&#10;&#10;Description automatically generated">
            <a:extLst>
              <a:ext uri="{FF2B5EF4-FFF2-40B4-BE49-F238E27FC236}">
                <a16:creationId xmlns:a16="http://schemas.microsoft.com/office/drawing/2014/main" id="{276E70A1-B793-39E4-9F4E-DBC69C828A7E}"/>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798" b="44947" l="44000" r="61867">
                        <a14:foregroundMark x1="52000" y1="5053" x2="48800" y2="7181"/>
                        <a14:foregroundMark x1="44133" y1="5851" x2="44133" y2="5851"/>
                        <a14:foregroundMark x1="46533" y1="2394" x2="45733" y2="3723"/>
                        <a14:foregroundMark x1="46800" y1="798" x2="46800" y2="798"/>
                        <a14:foregroundMark x1="49867" y1="1330" x2="49867" y2="1330"/>
                        <a14:foregroundMark x1="54400" y1="44415" x2="61467" y2="44947"/>
                        <a14:foregroundMark x1="61467" y1="44947" x2="60933" y2="33511"/>
                      </a14:backgroundRemoval>
                    </a14:imgEffect>
                  </a14:imgLayer>
                </a14:imgProps>
              </a:ext>
              <a:ext uri="{28A0092B-C50C-407E-A947-70E740481C1C}">
                <a14:useLocalDpi xmlns:a14="http://schemas.microsoft.com/office/drawing/2010/main" val="0"/>
              </a:ext>
            </a:extLst>
          </a:blip>
          <a:srcRect l="43661" r="36053" b="50000"/>
          <a:stretch/>
        </p:blipFill>
        <p:spPr>
          <a:xfrm>
            <a:off x="8751490" y="1630599"/>
            <a:ext cx="1033703" cy="1325563"/>
          </a:xfrm>
          <a:prstGeom prst="rect">
            <a:avLst/>
          </a:prstGeom>
          <a:solidFill>
            <a:srgbClr val="E7E6E6"/>
          </a:solidFill>
        </p:spPr>
      </p:pic>
      <p:pic>
        <p:nvPicPr>
          <p:cNvPr id="3" name="Picture 2">
            <a:extLst>
              <a:ext uri="{FF2B5EF4-FFF2-40B4-BE49-F238E27FC236}">
                <a16:creationId xmlns:a16="http://schemas.microsoft.com/office/drawing/2014/main" id="{155B438C-D8E2-ACCA-3DD6-9DC2CBB8215D}"/>
              </a:ext>
            </a:extLst>
          </p:cNvPr>
          <p:cNvPicPr>
            <a:picLocks noChangeAspect="1"/>
          </p:cNvPicPr>
          <p:nvPr/>
        </p:nvPicPr>
        <p:blipFill>
          <a:blip r:embed="rId8"/>
          <a:stretch>
            <a:fillRect/>
          </a:stretch>
        </p:blipFill>
        <p:spPr>
          <a:xfrm>
            <a:off x="838200" y="3257928"/>
            <a:ext cx="10225072" cy="3335916"/>
          </a:xfrm>
          <a:prstGeom prst="rect">
            <a:avLst/>
          </a:prstGeom>
        </p:spPr>
      </p:pic>
    </p:spTree>
    <p:custDataLst>
      <p:tags r:id="rId1"/>
    </p:custDataLst>
    <p:extLst>
      <p:ext uri="{BB962C8B-B14F-4D97-AF65-F5344CB8AC3E}">
        <p14:creationId xmlns:p14="http://schemas.microsoft.com/office/powerpoint/2010/main" val="1277365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FB279AF-A900-45BC-96C6-1E9FAE790382}"/>
              </a:ext>
            </a:extLst>
          </p:cNvPr>
          <p:cNvSpPr>
            <a:spLocks noGrp="1"/>
          </p:cNvSpPr>
          <p:nvPr>
            <p:ph idx="1"/>
          </p:nvPr>
        </p:nvSpPr>
        <p:spPr>
          <a:xfrm>
            <a:off x="527052" y="1701800"/>
            <a:ext cx="6922008" cy="4607984"/>
          </a:xfrm>
        </p:spPr>
        <p:txBody>
          <a:bodyPr>
            <a:normAutofit/>
          </a:bodyPr>
          <a:lstStyle/>
          <a:p>
            <a:pPr marL="0" indent="0">
              <a:buNone/>
            </a:pPr>
            <a:r>
              <a:rPr lang="en-GB" sz="2000" b="1" dirty="0">
                <a:cs typeface="Arial" panose="020B0604020202020204" pitchFamily="34" charset="0"/>
              </a:rPr>
              <a:t>Do you have an SGO or Child Arrangement Order? </a:t>
            </a:r>
          </a:p>
          <a:p>
            <a:pPr marL="0" indent="0">
              <a:buNone/>
            </a:pPr>
            <a:r>
              <a:rPr lang="en-GB" sz="2000" dirty="0">
                <a:cs typeface="Arial" panose="020B0604020202020204" pitchFamily="34" charset="0"/>
              </a:rPr>
              <a:t>Children previously looked after by the local authority can access funding for therapeutic services. Your local authority or regional adoption agency can provide further advice around eligibility and if you meet the criteria, they can complete an application on your behalf. </a:t>
            </a:r>
            <a:endParaRPr lang="en-US" sz="2000" dirty="0">
              <a:cs typeface="Arial" panose="020B0604020202020204" pitchFamily="34" charset="0"/>
            </a:endParaRPr>
          </a:p>
          <a:p>
            <a:endParaRPr lang="en-US" dirty="0"/>
          </a:p>
          <a:p>
            <a:endParaRPr lang="en-US" dirty="0"/>
          </a:p>
        </p:txBody>
      </p:sp>
      <p:sp>
        <p:nvSpPr>
          <p:cNvPr id="5" name="Title 4">
            <a:extLst>
              <a:ext uri="{FF2B5EF4-FFF2-40B4-BE49-F238E27FC236}">
                <a16:creationId xmlns:a16="http://schemas.microsoft.com/office/drawing/2014/main" id="{E23118E4-D85C-41F5-8741-9E37EA69B62D}"/>
              </a:ext>
            </a:extLst>
          </p:cNvPr>
          <p:cNvSpPr>
            <a:spLocks noGrp="1"/>
          </p:cNvSpPr>
          <p:nvPr>
            <p:ph type="title"/>
          </p:nvPr>
        </p:nvSpPr>
        <p:spPr>
          <a:xfrm>
            <a:off x="390083" y="376237"/>
            <a:ext cx="10515600" cy="1325563"/>
          </a:xfrm>
        </p:spPr>
        <p:txBody>
          <a:bodyPr/>
          <a:lstStyle/>
          <a:p>
            <a:r>
              <a:rPr lang="en-US" b="1" dirty="0">
                <a:latin typeface="+mn-lt"/>
                <a:cs typeface="Arial" panose="020B0604020202020204" pitchFamily="34" charset="0"/>
              </a:rPr>
              <a:t>ASGSF Criteria and Eligibility</a:t>
            </a:r>
          </a:p>
        </p:txBody>
      </p:sp>
      <p:sp>
        <p:nvSpPr>
          <p:cNvPr id="6" name="object 21">
            <a:extLst>
              <a:ext uri="{FF2B5EF4-FFF2-40B4-BE49-F238E27FC236}">
                <a16:creationId xmlns:a16="http://schemas.microsoft.com/office/drawing/2014/main" id="{A227CC91-1F7C-4A5A-A452-0F372C97DF7D}"/>
              </a:ext>
            </a:extLst>
          </p:cNvPr>
          <p:cNvSpPr>
            <a:spLocks/>
          </p:cNvSpPr>
          <p:nvPr/>
        </p:nvSpPr>
        <p:spPr>
          <a:xfrm>
            <a:off x="7786365" y="2453952"/>
            <a:ext cx="4404049" cy="4404049"/>
          </a:xfrm>
          <a:custGeom>
            <a:avLst/>
            <a:gdLst/>
            <a:ahLst/>
            <a:cxnLst/>
            <a:rect l="l" t="t" r="r" b="b"/>
            <a:pathLst>
              <a:path w="1436369" h="1436370">
                <a:moveTo>
                  <a:pt x="1435950" y="0"/>
                </a:moveTo>
                <a:lnTo>
                  <a:pt x="0" y="0"/>
                </a:lnTo>
                <a:lnTo>
                  <a:pt x="0" y="515620"/>
                </a:lnTo>
                <a:lnTo>
                  <a:pt x="0" y="1231900"/>
                </a:lnTo>
                <a:lnTo>
                  <a:pt x="0" y="1436370"/>
                </a:lnTo>
                <a:lnTo>
                  <a:pt x="1435950" y="1436370"/>
                </a:lnTo>
                <a:lnTo>
                  <a:pt x="1435950" y="1231900"/>
                </a:lnTo>
                <a:lnTo>
                  <a:pt x="541147" y="1231900"/>
                </a:lnTo>
                <a:lnTo>
                  <a:pt x="541147" y="515620"/>
                </a:lnTo>
                <a:lnTo>
                  <a:pt x="1257147" y="515620"/>
                </a:lnTo>
                <a:lnTo>
                  <a:pt x="1257147" y="1231519"/>
                </a:lnTo>
                <a:lnTo>
                  <a:pt x="1435950" y="1231519"/>
                </a:lnTo>
                <a:lnTo>
                  <a:pt x="1435950" y="515620"/>
                </a:lnTo>
                <a:lnTo>
                  <a:pt x="1435950" y="0"/>
                </a:lnTo>
                <a:close/>
              </a:path>
            </a:pathLst>
          </a:custGeom>
          <a:solidFill>
            <a:schemeClr val="accent1"/>
          </a:solidFill>
        </p:spPr>
        <p:txBody>
          <a:bodyPr wrap="square" lIns="0" tIns="0" rIns="0" bIns="0" rtlCol="0"/>
          <a:lstStyle/>
          <a:p>
            <a:endParaRPr dirty="0"/>
          </a:p>
        </p:txBody>
      </p:sp>
      <p:pic>
        <p:nvPicPr>
          <p:cNvPr id="2" name="Picture 1">
            <a:extLst>
              <a:ext uri="{FF2B5EF4-FFF2-40B4-BE49-F238E27FC236}">
                <a16:creationId xmlns:a16="http://schemas.microsoft.com/office/drawing/2014/main" id="{DBF80C48-608A-25FE-E3F6-ABE2DB6D46C1}"/>
              </a:ext>
            </a:extLst>
          </p:cNvPr>
          <p:cNvPicPr>
            <a:picLocks noChangeAspect="1"/>
          </p:cNvPicPr>
          <p:nvPr/>
        </p:nvPicPr>
        <p:blipFill>
          <a:blip r:embed="rId4"/>
          <a:stretch>
            <a:fillRect/>
          </a:stretch>
        </p:blipFill>
        <p:spPr>
          <a:xfrm>
            <a:off x="527052" y="3746576"/>
            <a:ext cx="6922008" cy="2292096"/>
          </a:xfrm>
          <a:prstGeom prst="rect">
            <a:avLst/>
          </a:prstGeom>
        </p:spPr>
      </p:pic>
    </p:spTree>
    <p:custDataLst>
      <p:tags r:id="rId1"/>
    </p:custDataLst>
    <p:extLst>
      <p:ext uri="{BB962C8B-B14F-4D97-AF65-F5344CB8AC3E}">
        <p14:creationId xmlns:p14="http://schemas.microsoft.com/office/powerpoint/2010/main" val="37460340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440342-921A-4DC6-A298-C8D90786EF42}"/>
              </a:ext>
            </a:extLst>
          </p:cNvPr>
          <p:cNvSpPr>
            <a:spLocks noGrp="1"/>
          </p:cNvSpPr>
          <p:nvPr>
            <p:ph type="title"/>
          </p:nvPr>
        </p:nvSpPr>
        <p:spPr/>
        <p:txBody>
          <a:bodyPr/>
          <a:lstStyle/>
          <a:p>
            <a:r>
              <a:rPr lang="en-US" dirty="0">
                <a:cs typeface="Arial" panose="020B0604020202020204" pitchFamily="34" charset="0"/>
              </a:rPr>
              <a:t>What can the funding be used for?</a:t>
            </a:r>
          </a:p>
        </p:txBody>
      </p:sp>
      <p:sp>
        <p:nvSpPr>
          <p:cNvPr id="2" name="Freeform: Shape 1">
            <a:extLst>
              <a:ext uri="{FF2B5EF4-FFF2-40B4-BE49-F238E27FC236}">
                <a16:creationId xmlns:a16="http://schemas.microsoft.com/office/drawing/2014/main" id="{4AD3CFFA-3590-6972-27E4-ECC7E42B7EBD}"/>
              </a:ext>
            </a:extLst>
          </p:cNvPr>
          <p:cNvSpPr/>
          <p:nvPr/>
        </p:nvSpPr>
        <p:spPr>
          <a:xfrm>
            <a:off x="10029591" y="0"/>
            <a:ext cx="2162409" cy="4296347"/>
          </a:xfrm>
          <a:custGeom>
            <a:avLst/>
            <a:gdLst>
              <a:gd name="connsiteX0" fmla="*/ 2133872 w 2162409"/>
              <a:gd name="connsiteY0" fmla="*/ 0 h 4296347"/>
              <a:gd name="connsiteX1" fmla="*/ 2162409 w 2162409"/>
              <a:gd name="connsiteY1" fmla="*/ 0 h 4296347"/>
              <a:gd name="connsiteX2" fmla="*/ 2162409 w 2162409"/>
              <a:gd name="connsiteY2" fmla="*/ 4296347 h 4296347"/>
              <a:gd name="connsiteX3" fmla="*/ 0 w 2162409"/>
              <a:gd name="connsiteY3" fmla="*/ 2133873 h 4296347"/>
              <a:gd name="connsiteX4" fmla="*/ 2133872 w 2162409"/>
              <a:gd name="connsiteY4" fmla="*/ 0 h 429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409" h="4296347">
                <a:moveTo>
                  <a:pt x="2133872" y="0"/>
                </a:moveTo>
                <a:lnTo>
                  <a:pt x="2162409" y="0"/>
                </a:lnTo>
                <a:lnTo>
                  <a:pt x="2162409" y="4296347"/>
                </a:lnTo>
                <a:lnTo>
                  <a:pt x="0" y="2133873"/>
                </a:lnTo>
                <a:lnTo>
                  <a:pt x="213387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1B2A68E1-6BB4-6A76-E10A-395330B275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38200" y="1842201"/>
            <a:ext cx="9627117" cy="3756976"/>
          </a:xfrm>
          <a:prstGeom prst="rect">
            <a:avLst/>
          </a:prstGeom>
          <a:noFill/>
        </p:spPr>
      </p:pic>
    </p:spTree>
    <p:custDataLst>
      <p:tags r:id="rId1"/>
    </p:custDataLst>
    <p:extLst>
      <p:ext uri="{BB962C8B-B14F-4D97-AF65-F5344CB8AC3E}">
        <p14:creationId xmlns:p14="http://schemas.microsoft.com/office/powerpoint/2010/main" val="2208606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CB7E5E-841B-4C12-A03B-EAC27970A697}"/>
              </a:ext>
            </a:extLst>
          </p:cNvPr>
          <p:cNvSpPr>
            <a:spLocks/>
          </p:cNvSpPr>
          <p:nvPr/>
        </p:nvSpPr>
        <p:spPr>
          <a:xfrm>
            <a:off x="1073904" y="1893102"/>
            <a:ext cx="3184350" cy="1764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defTabSz="913942">
              <a:spcAft>
                <a:spcPts val="1333"/>
              </a:spcAft>
            </a:pPr>
            <a:r>
              <a:rPr lang="en-GB" sz="1600" b="1" dirty="0">
                <a:solidFill>
                  <a:schemeClr val="bg1"/>
                </a:solidFill>
              </a:rPr>
              <a:t>Standalone assessments for single conditions </a:t>
            </a:r>
          </a:p>
          <a:p>
            <a:pPr defTabSz="913942">
              <a:spcAft>
                <a:spcPts val="1333"/>
              </a:spcAft>
            </a:pPr>
            <a:r>
              <a:rPr lang="en-GB" sz="1400" dirty="0">
                <a:solidFill>
                  <a:schemeClr val="bg1"/>
                </a:solidFill>
              </a:rPr>
              <a:t>Unless part of a wider Specialist Assessment.</a:t>
            </a:r>
            <a:endParaRPr lang="en-GB" sz="1400" b="1" dirty="0">
              <a:solidFill>
                <a:schemeClr val="bg1"/>
              </a:solidFill>
            </a:endParaRPr>
          </a:p>
        </p:txBody>
      </p:sp>
      <p:sp>
        <p:nvSpPr>
          <p:cNvPr id="10" name="Rectangle 9">
            <a:extLst>
              <a:ext uri="{FF2B5EF4-FFF2-40B4-BE49-F238E27FC236}">
                <a16:creationId xmlns:a16="http://schemas.microsoft.com/office/drawing/2014/main" id="{BB354471-3587-4406-A840-4A9A74BD9738}"/>
              </a:ext>
            </a:extLst>
          </p:cNvPr>
          <p:cNvSpPr>
            <a:spLocks/>
          </p:cNvSpPr>
          <p:nvPr/>
        </p:nvSpPr>
        <p:spPr>
          <a:xfrm>
            <a:off x="1072588" y="3920420"/>
            <a:ext cx="3184350" cy="17644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defTabSz="913942">
              <a:spcAft>
                <a:spcPts val="1333"/>
              </a:spcAft>
            </a:pPr>
            <a:r>
              <a:rPr lang="en-GB" sz="1600" b="1" dirty="0">
                <a:solidFill>
                  <a:schemeClr val="bg1"/>
                </a:solidFill>
              </a:rPr>
              <a:t>Memberships</a:t>
            </a:r>
          </a:p>
          <a:p>
            <a:pPr defTabSz="913942">
              <a:spcAft>
                <a:spcPts val="1333"/>
              </a:spcAft>
            </a:pPr>
            <a:r>
              <a:rPr lang="en-GB" sz="1400" dirty="0">
                <a:solidFill>
                  <a:schemeClr val="bg1"/>
                </a:solidFill>
              </a:rPr>
              <a:t>Of clubs and organisations.</a:t>
            </a:r>
            <a:endParaRPr lang="en-GB" sz="1400" b="1" dirty="0">
              <a:solidFill>
                <a:schemeClr val="bg1"/>
              </a:solidFill>
            </a:endParaRPr>
          </a:p>
          <a:p>
            <a:pPr defTabSz="913942">
              <a:spcAft>
                <a:spcPts val="1333"/>
              </a:spcAft>
            </a:pPr>
            <a:r>
              <a:rPr lang="en-GB" sz="1600" b="1" dirty="0">
                <a:solidFill>
                  <a:schemeClr val="bg1"/>
                </a:solidFill>
              </a:rPr>
              <a:t> </a:t>
            </a:r>
          </a:p>
        </p:txBody>
      </p:sp>
      <p:sp>
        <p:nvSpPr>
          <p:cNvPr id="11" name="Rectangle 10">
            <a:extLst>
              <a:ext uri="{FF2B5EF4-FFF2-40B4-BE49-F238E27FC236}">
                <a16:creationId xmlns:a16="http://schemas.microsoft.com/office/drawing/2014/main" id="{F87F4ECE-DD9E-434B-8E15-204827428F49}"/>
              </a:ext>
            </a:extLst>
          </p:cNvPr>
          <p:cNvSpPr>
            <a:spLocks/>
          </p:cNvSpPr>
          <p:nvPr/>
        </p:nvSpPr>
        <p:spPr>
          <a:xfrm>
            <a:off x="4520685" y="1893102"/>
            <a:ext cx="3184350" cy="17644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defTabSz="913942">
              <a:spcAft>
                <a:spcPts val="1333"/>
              </a:spcAft>
            </a:pPr>
            <a:r>
              <a:rPr lang="en-GB" sz="1600" b="1" dirty="0">
                <a:solidFill>
                  <a:schemeClr val="bg1"/>
                </a:solidFill>
              </a:rPr>
              <a:t>General social work assessment of SGO support needs</a:t>
            </a:r>
          </a:p>
          <a:p>
            <a:pPr defTabSz="913942">
              <a:spcAft>
                <a:spcPts val="1333"/>
              </a:spcAft>
            </a:pPr>
            <a:r>
              <a:rPr lang="en-GB" sz="1400" dirty="0">
                <a:solidFill>
                  <a:schemeClr val="bg1"/>
                </a:solidFill>
              </a:rPr>
              <a:t>This remains the responsibility of the local authority.</a:t>
            </a:r>
          </a:p>
        </p:txBody>
      </p:sp>
      <p:sp>
        <p:nvSpPr>
          <p:cNvPr id="12" name="Rectangle 11">
            <a:extLst>
              <a:ext uri="{FF2B5EF4-FFF2-40B4-BE49-F238E27FC236}">
                <a16:creationId xmlns:a16="http://schemas.microsoft.com/office/drawing/2014/main" id="{40B1B73C-88A8-4063-9C1F-A4F23712CB9C}"/>
              </a:ext>
            </a:extLst>
          </p:cNvPr>
          <p:cNvSpPr>
            <a:spLocks/>
          </p:cNvSpPr>
          <p:nvPr/>
        </p:nvSpPr>
        <p:spPr>
          <a:xfrm>
            <a:off x="7965326" y="1893102"/>
            <a:ext cx="3184350" cy="1764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defTabSz="913942">
              <a:spcAft>
                <a:spcPts val="1333"/>
              </a:spcAft>
            </a:pPr>
            <a:r>
              <a:rPr lang="en-GB" sz="1600" b="1" dirty="0">
                <a:solidFill>
                  <a:schemeClr val="bg1"/>
                </a:solidFill>
              </a:rPr>
              <a:t>Support offers from your LA </a:t>
            </a:r>
          </a:p>
          <a:p>
            <a:pPr defTabSz="913942">
              <a:spcAft>
                <a:spcPts val="1333"/>
              </a:spcAft>
            </a:pPr>
            <a:r>
              <a:rPr lang="en-GB" sz="1400" dirty="0">
                <a:solidFill>
                  <a:schemeClr val="bg1"/>
                </a:solidFill>
              </a:rPr>
              <a:t>This include the universal health services and short breaks with no therapeutic focus.  </a:t>
            </a:r>
          </a:p>
          <a:p>
            <a:pPr defTabSz="913942">
              <a:spcAft>
                <a:spcPts val="1333"/>
              </a:spcAft>
            </a:pPr>
            <a:endParaRPr lang="en-GB" sz="1600" b="1" dirty="0">
              <a:solidFill>
                <a:schemeClr val="bg1"/>
              </a:solidFill>
            </a:endParaRPr>
          </a:p>
        </p:txBody>
      </p:sp>
      <p:sp>
        <p:nvSpPr>
          <p:cNvPr id="16" name="Rectangle 15">
            <a:extLst>
              <a:ext uri="{FF2B5EF4-FFF2-40B4-BE49-F238E27FC236}">
                <a16:creationId xmlns:a16="http://schemas.microsoft.com/office/drawing/2014/main" id="{DCB7A83A-A86F-4C40-B675-DA20D424CA05}"/>
              </a:ext>
            </a:extLst>
          </p:cNvPr>
          <p:cNvSpPr>
            <a:spLocks/>
          </p:cNvSpPr>
          <p:nvPr/>
        </p:nvSpPr>
        <p:spPr>
          <a:xfrm>
            <a:off x="7965326" y="3920420"/>
            <a:ext cx="3184350" cy="17644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defTabSz="913942">
              <a:spcAft>
                <a:spcPts val="1333"/>
              </a:spcAft>
            </a:pPr>
            <a:r>
              <a:rPr lang="en-GB" sz="1600" b="1" dirty="0">
                <a:solidFill>
                  <a:schemeClr val="bg1"/>
                </a:solidFill>
              </a:rPr>
              <a:t>Therapies with no trauma and attachment focus </a:t>
            </a:r>
          </a:p>
          <a:p>
            <a:pPr defTabSz="913942">
              <a:spcAft>
                <a:spcPts val="1333"/>
              </a:spcAft>
            </a:pPr>
            <a:r>
              <a:rPr lang="en-GB" sz="1400" dirty="0">
                <a:solidFill>
                  <a:schemeClr val="bg1"/>
                </a:solidFill>
              </a:rPr>
              <a:t>Reviewed by the expert panel as out of scope.</a:t>
            </a:r>
          </a:p>
        </p:txBody>
      </p:sp>
      <p:sp>
        <p:nvSpPr>
          <p:cNvPr id="7" name="Title 6">
            <a:extLst>
              <a:ext uri="{FF2B5EF4-FFF2-40B4-BE49-F238E27FC236}">
                <a16:creationId xmlns:a16="http://schemas.microsoft.com/office/drawing/2014/main" id="{848E15D8-438F-40D8-8DF5-47DFBB0F059C}"/>
              </a:ext>
            </a:extLst>
          </p:cNvPr>
          <p:cNvSpPr>
            <a:spLocks noGrp="1"/>
          </p:cNvSpPr>
          <p:nvPr>
            <p:ph type="title"/>
          </p:nvPr>
        </p:nvSpPr>
        <p:spPr>
          <a:xfrm>
            <a:off x="528503" y="529168"/>
            <a:ext cx="11134998" cy="461665"/>
          </a:xfrm>
        </p:spPr>
        <p:txBody>
          <a:bodyPr>
            <a:normAutofit fontScale="90000"/>
          </a:bodyPr>
          <a:lstStyle/>
          <a:p>
            <a:r>
              <a:rPr lang="en-US" dirty="0">
                <a:cs typeface="Arial" panose="020B0604020202020204" pitchFamily="34" charset="0"/>
              </a:rPr>
              <a:t>What can the funding not be used for?</a:t>
            </a:r>
            <a:endParaRPr lang="en-US" dirty="0"/>
          </a:p>
        </p:txBody>
      </p:sp>
      <p:sp>
        <p:nvSpPr>
          <p:cNvPr id="13" name="Rectangle 12">
            <a:extLst>
              <a:ext uri="{FF2B5EF4-FFF2-40B4-BE49-F238E27FC236}">
                <a16:creationId xmlns:a16="http://schemas.microsoft.com/office/drawing/2014/main" id="{54E9841C-F2E9-43F2-929B-B9F8382CBBF6}"/>
              </a:ext>
            </a:extLst>
          </p:cNvPr>
          <p:cNvSpPr>
            <a:spLocks/>
          </p:cNvSpPr>
          <p:nvPr/>
        </p:nvSpPr>
        <p:spPr>
          <a:xfrm>
            <a:off x="4517809" y="3920420"/>
            <a:ext cx="3184350" cy="17644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defTabSz="913942">
              <a:spcAft>
                <a:spcPts val="1333"/>
              </a:spcAft>
            </a:pPr>
            <a:r>
              <a:rPr lang="en-GB" sz="1600" b="1" dirty="0">
                <a:solidFill>
                  <a:schemeClr val="bg1"/>
                </a:solidFill>
              </a:rPr>
              <a:t>Education support</a:t>
            </a:r>
          </a:p>
          <a:p>
            <a:pPr defTabSz="913942">
              <a:spcAft>
                <a:spcPts val="1333"/>
              </a:spcAft>
            </a:pPr>
            <a:r>
              <a:rPr lang="en-GB" sz="1400" dirty="0">
                <a:solidFill>
                  <a:schemeClr val="bg1"/>
                </a:solidFill>
              </a:rPr>
              <a:t>This can be funded through alternate funding streams such as Pupil Premium Plus</a:t>
            </a:r>
          </a:p>
        </p:txBody>
      </p:sp>
    </p:spTree>
    <p:custDataLst>
      <p:tags r:id="rId1"/>
    </p:custDataLst>
    <p:extLst>
      <p:ext uri="{BB962C8B-B14F-4D97-AF65-F5344CB8AC3E}">
        <p14:creationId xmlns:p14="http://schemas.microsoft.com/office/powerpoint/2010/main" val="3936597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6"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k object 36">
            <a:extLst>
              <a:ext uri="{FF2B5EF4-FFF2-40B4-BE49-F238E27FC236}">
                <a16:creationId xmlns:a16="http://schemas.microsoft.com/office/drawing/2014/main" id="{E994AE8B-09D1-58E6-83C3-5D0D13552A95}"/>
              </a:ext>
            </a:extLst>
          </p:cNvPr>
          <p:cNvSpPr/>
          <p:nvPr/>
        </p:nvSpPr>
        <p:spPr>
          <a:xfrm flipH="1" flipV="1">
            <a:off x="7247964" y="2393492"/>
            <a:ext cx="4940860" cy="4464508"/>
          </a:xfrm>
          <a:custGeom>
            <a:avLst/>
            <a:gdLst/>
            <a:ahLst/>
            <a:cxnLst/>
            <a:rect l="l" t="t" r="r" b="b"/>
            <a:pathLst>
              <a:path w="2184400" h="1625600">
                <a:moveTo>
                  <a:pt x="2183777" y="0"/>
                </a:moveTo>
                <a:lnTo>
                  <a:pt x="0" y="0"/>
                </a:lnTo>
                <a:lnTo>
                  <a:pt x="0" y="1625599"/>
                </a:lnTo>
                <a:lnTo>
                  <a:pt x="558177" y="1625599"/>
                </a:lnTo>
                <a:lnTo>
                  <a:pt x="1080719" y="1103058"/>
                </a:lnTo>
                <a:lnTo>
                  <a:pt x="539305" y="1103058"/>
                </a:lnTo>
                <a:lnTo>
                  <a:pt x="539305" y="534034"/>
                </a:lnTo>
                <a:lnTo>
                  <a:pt x="1649742" y="534034"/>
                </a:lnTo>
                <a:lnTo>
                  <a:pt x="2183777" y="0"/>
                </a:lnTo>
                <a:close/>
              </a:path>
            </a:pathLst>
          </a:custGeom>
          <a:solidFill>
            <a:schemeClr val="accent1"/>
          </a:solidFill>
        </p:spPr>
        <p:txBody>
          <a:bodyPr wrap="square" lIns="0" tIns="0" rIns="0" bIns="0" rtlCol="0"/>
          <a:lstStyle/>
          <a:p>
            <a:pPr defTabSz="914171"/>
            <a:endParaRPr dirty="0">
              <a:solidFill>
                <a:srgbClr val="000000"/>
              </a:solidFill>
              <a:latin typeface="Arial" panose="020B0604020202020204"/>
            </a:endParaRPr>
          </a:p>
        </p:txBody>
      </p:sp>
      <p:pic>
        <p:nvPicPr>
          <p:cNvPr id="4" name="Content Placeholder 3">
            <a:extLst>
              <a:ext uri="{FF2B5EF4-FFF2-40B4-BE49-F238E27FC236}">
                <a16:creationId xmlns:a16="http://schemas.microsoft.com/office/drawing/2014/main" id="{73BD68A0-9387-F90C-995D-214C91865B07}"/>
              </a:ext>
            </a:extLst>
          </p:cNvPr>
          <p:cNvPicPr>
            <a:picLocks noGrp="1" noChangeAspect="1"/>
          </p:cNvPicPr>
          <p:nvPr>
            <p:ph idx="1"/>
          </p:nvPr>
        </p:nvPicPr>
        <p:blipFill>
          <a:blip r:embed="rId3"/>
          <a:stretch>
            <a:fillRect/>
          </a:stretch>
        </p:blipFill>
        <p:spPr>
          <a:xfrm>
            <a:off x="6693324" y="513087"/>
            <a:ext cx="4033493" cy="5667059"/>
          </a:xfrm>
        </p:spPr>
      </p:pic>
      <p:sp>
        <p:nvSpPr>
          <p:cNvPr id="3" name="Title 2">
            <a:extLst>
              <a:ext uri="{FF2B5EF4-FFF2-40B4-BE49-F238E27FC236}">
                <a16:creationId xmlns:a16="http://schemas.microsoft.com/office/drawing/2014/main" id="{A9C8984C-3257-E74D-576F-77EBCD47E8F2}"/>
              </a:ext>
            </a:extLst>
          </p:cNvPr>
          <p:cNvSpPr>
            <a:spLocks noGrp="1"/>
          </p:cNvSpPr>
          <p:nvPr>
            <p:ph type="title"/>
          </p:nvPr>
        </p:nvSpPr>
        <p:spPr>
          <a:xfrm>
            <a:off x="448235" y="376238"/>
            <a:ext cx="10515600" cy="937490"/>
          </a:xfrm>
        </p:spPr>
        <p:txBody>
          <a:bodyPr/>
          <a:lstStyle/>
          <a:p>
            <a:r>
              <a:rPr lang="en-GB" dirty="0">
                <a:cs typeface="Arial" panose="020B0604020202020204" pitchFamily="34" charset="0"/>
              </a:rPr>
              <a:t>Resources </a:t>
            </a:r>
          </a:p>
        </p:txBody>
      </p:sp>
      <p:pic>
        <p:nvPicPr>
          <p:cNvPr id="11" name="Picture 10" descr="A yellow circle with blue text&#10;&#10;Description automatically generated">
            <a:extLst>
              <a:ext uri="{FF2B5EF4-FFF2-40B4-BE49-F238E27FC236}">
                <a16:creationId xmlns:a16="http://schemas.microsoft.com/office/drawing/2014/main" id="{DBF9C0E6-6D1E-3732-1B4B-BFB311A67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12" y="1494585"/>
            <a:ext cx="2747538" cy="1934415"/>
          </a:xfrm>
          <a:prstGeom prst="rect">
            <a:avLst/>
          </a:prstGeom>
        </p:spPr>
      </p:pic>
      <p:pic>
        <p:nvPicPr>
          <p:cNvPr id="13" name="Picture 12" descr="A purple text on a white background&#10;&#10;Description automatically generated">
            <a:extLst>
              <a:ext uri="{FF2B5EF4-FFF2-40B4-BE49-F238E27FC236}">
                <a16:creationId xmlns:a16="http://schemas.microsoft.com/office/drawing/2014/main" id="{BA4561F8-3E38-C696-2756-AC694462B0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8181" y="2534553"/>
            <a:ext cx="3061111" cy="582358"/>
          </a:xfrm>
          <a:prstGeom prst="rect">
            <a:avLst/>
          </a:prstGeom>
        </p:spPr>
      </p:pic>
      <p:pic>
        <p:nvPicPr>
          <p:cNvPr id="15" name="Picture 14" descr="A logo with text and blue and purple circles&#10;&#10;Description automatically generated">
            <a:extLst>
              <a:ext uri="{FF2B5EF4-FFF2-40B4-BE49-F238E27FC236}">
                <a16:creationId xmlns:a16="http://schemas.microsoft.com/office/drawing/2014/main" id="{426FF0B7-61CC-8625-1461-1C38CBC96C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238" y="4146280"/>
            <a:ext cx="4547506" cy="2135426"/>
          </a:xfrm>
          <a:prstGeom prst="rect">
            <a:avLst/>
          </a:prstGeom>
        </p:spPr>
      </p:pic>
    </p:spTree>
    <p:extLst>
      <p:ext uri="{BB962C8B-B14F-4D97-AF65-F5344CB8AC3E}">
        <p14:creationId xmlns:p14="http://schemas.microsoft.com/office/powerpoint/2010/main" val="4231670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6A66C7-7A3B-AC1D-F83E-1E5477DF1FE6}"/>
              </a:ext>
            </a:extLst>
          </p:cNvPr>
          <p:cNvSpPr>
            <a:spLocks noGrp="1"/>
          </p:cNvSpPr>
          <p:nvPr>
            <p:ph idx="1"/>
          </p:nvPr>
        </p:nvSpPr>
        <p:spPr>
          <a:xfrm>
            <a:off x="527051" y="1609203"/>
            <a:ext cx="11463515" cy="4347875"/>
          </a:xfrm>
        </p:spPr>
        <p:txBody>
          <a:bodyPr>
            <a:normAutofit fontScale="92500" lnSpcReduction="20000"/>
          </a:bodyPr>
          <a:lstStyle/>
          <a:p>
            <a:pPr marL="0" marR="0" lvl="0" indent="0" algn="l" defTabSz="914378" rtl="0" eaLnBrk="1" fontAlgn="auto" latinLnBrk="0" hangingPunct="1">
              <a:lnSpc>
                <a:spcPct val="80000"/>
              </a:lnSpc>
              <a:spcBef>
                <a:spcPts val="0"/>
              </a:spcBef>
              <a:spcAft>
                <a:spcPts val="0"/>
              </a:spcAft>
              <a:buClr>
                <a:srgbClr val="31B7BC"/>
              </a:buClr>
              <a:buSzTx/>
              <a:buFontTx/>
              <a:buNone/>
              <a:tabLst/>
              <a:defRPr/>
            </a:pPr>
            <a:endParaRPr kumimoji="0" lang="en-GB" sz="2000" b="1" i="0" u="none" strike="noStrike" kern="1200" cap="none" spc="0" normalizeH="0" baseline="0" noProof="0" dirty="0">
              <a:ln>
                <a:noFill/>
              </a:ln>
              <a:solidFill>
                <a:srgbClr val="4472C4"/>
              </a:solidFill>
              <a:effectLst/>
              <a:uLnTx/>
              <a:uFillTx/>
              <a:ea typeface="+mn-ea"/>
              <a:cs typeface="Arial" panose="020B0604020202020204" pitchFamily="34" charset="0"/>
            </a:endParaRPr>
          </a:p>
          <a:p>
            <a:pPr marL="0" marR="0" lvl="0" indent="0" algn="l" defTabSz="914378" rtl="0" eaLnBrk="1" fontAlgn="auto" latinLnBrk="0" hangingPunct="1">
              <a:lnSpc>
                <a:spcPct val="80000"/>
              </a:lnSpc>
              <a:spcBef>
                <a:spcPts val="0"/>
              </a:spcBef>
              <a:spcAft>
                <a:spcPts val="0"/>
              </a:spcAft>
              <a:buClr>
                <a:srgbClr val="31B7BC"/>
              </a:buClr>
              <a:buSzTx/>
              <a:buFontTx/>
              <a:buNone/>
              <a:tabLst/>
              <a:defRPr/>
            </a:pPr>
            <a:r>
              <a:rPr kumimoji="0" lang="en-GB" sz="2000" b="1" i="0" u="none" strike="noStrike" kern="1200" cap="none" spc="0" normalizeH="0" baseline="0" noProof="0" dirty="0">
                <a:ln>
                  <a:noFill/>
                </a:ln>
                <a:solidFill>
                  <a:schemeClr val="accent1"/>
                </a:solidFill>
                <a:effectLst/>
                <a:uLnTx/>
                <a:uFillTx/>
                <a:ea typeface="+mn-ea"/>
                <a:cs typeface="Arial" panose="020B0604020202020204" pitchFamily="34" charset="0"/>
              </a:rPr>
              <a:t>ASGSF contact</a:t>
            </a:r>
          </a:p>
          <a:p>
            <a:pPr marL="0" marR="0" lvl="0" indent="0" algn="l" defTabSz="914378" rtl="0" eaLnBrk="1" fontAlgn="auto" latinLnBrk="0" hangingPunct="1">
              <a:lnSpc>
                <a:spcPct val="80000"/>
              </a:lnSpc>
              <a:spcBef>
                <a:spcPts val="0"/>
              </a:spcBef>
              <a:spcAft>
                <a:spcPts val="0"/>
              </a:spcAft>
              <a:buClr>
                <a:srgbClr val="31B7BC"/>
              </a:buClr>
              <a:buSzTx/>
              <a:buFontTx/>
              <a:buNone/>
              <a:tabLst/>
              <a:defRPr/>
            </a:pPr>
            <a:endParaRPr lang="en-GB" sz="2000" b="1" dirty="0">
              <a:solidFill>
                <a:schemeClr val="accent1"/>
              </a:solidFill>
              <a:cs typeface="Arial" panose="020B0604020202020204" pitchFamily="34" charset="0"/>
            </a:endParaRPr>
          </a:p>
          <a:p>
            <a:pPr marL="0" marR="0" lvl="0" indent="0" algn="l" defTabSz="914378" rtl="0" eaLnBrk="1" fontAlgn="auto" latinLnBrk="0" hangingPunct="1">
              <a:lnSpc>
                <a:spcPct val="80000"/>
              </a:lnSpc>
              <a:spcBef>
                <a:spcPts val="0"/>
              </a:spcBef>
              <a:spcAft>
                <a:spcPts val="0"/>
              </a:spcAft>
              <a:buClr>
                <a:srgbClr val="31B7BC"/>
              </a:buClr>
              <a:buSzTx/>
              <a:buFontTx/>
              <a:buNone/>
              <a:tabLst/>
              <a:defRPr/>
            </a:pPr>
            <a:r>
              <a:rPr kumimoji="0" lang="en-GB" sz="2000" b="1" i="0" u="none" strike="noStrike" kern="1200" cap="none" spc="0" normalizeH="0" baseline="0" noProof="0" dirty="0">
                <a:ln>
                  <a:noFill/>
                </a:ln>
                <a:solidFill>
                  <a:schemeClr val="accent1"/>
                </a:solidFill>
                <a:effectLst/>
                <a:uLnTx/>
                <a:uFillTx/>
                <a:ea typeface="+mn-ea"/>
                <a:cs typeface="Arial" panose="020B0604020202020204" pitchFamily="34" charset="0"/>
              </a:rPr>
              <a:t>Email</a:t>
            </a:r>
            <a:endParaRPr kumimoji="0" lang="en-GB" sz="1800" b="1" i="0" u="none" strike="noStrike" kern="1200" cap="none" spc="0" normalizeH="0" baseline="0" noProof="0" dirty="0">
              <a:ln>
                <a:noFill/>
              </a:ln>
              <a:solidFill>
                <a:schemeClr val="accent1"/>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ea typeface="+mn-ea"/>
                <a:cs typeface="Arial" panose="020B0604020202020204" pitchFamily="34" charset="0"/>
                <a:hlinkClick r:id="rId3"/>
              </a:rPr>
              <a:t>asf@mottmac.com</a:t>
            </a:r>
            <a:endParaRPr kumimoji="0" lang="en-US" sz="1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378" rtl="0" eaLnBrk="1" fontAlgn="auto" latinLnBrk="0" hangingPunct="1">
              <a:lnSpc>
                <a:spcPct val="100000"/>
              </a:lnSpc>
              <a:spcBef>
                <a:spcPts val="0"/>
              </a:spcBef>
              <a:spcAft>
                <a:spcPts val="0"/>
              </a:spcAft>
              <a:buClr>
                <a:srgbClr val="31B7BC"/>
              </a:buClr>
              <a:buSzTx/>
              <a:buFontTx/>
              <a:buNone/>
              <a:tabLst/>
              <a:defRPr/>
            </a:pPr>
            <a:endParaRPr kumimoji="0" lang="en-GB" sz="1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378" rtl="0" eaLnBrk="1" fontAlgn="auto" latinLnBrk="0" hangingPunct="1">
              <a:lnSpc>
                <a:spcPct val="80000"/>
              </a:lnSpc>
              <a:spcBef>
                <a:spcPts val="0"/>
              </a:spcBef>
              <a:spcAft>
                <a:spcPts val="0"/>
              </a:spcAft>
              <a:buClr>
                <a:srgbClr val="31B7BC"/>
              </a:buClr>
              <a:buSzTx/>
              <a:buFontTx/>
              <a:buNone/>
              <a:tabLst/>
              <a:defRPr/>
            </a:pPr>
            <a:r>
              <a:rPr kumimoji="0" lang="en-GB" sz="2000" b="1" i="0" u="none" strike="noStrike" kern="1200" cap="none" spc="0" normalizeH="0" baseline="0" noProof="0" dirty="0">
                <a:ln>
                  <a:noFill/>
                </a:ln>
                <a:solidFill>
                  <a:schemeClr val="accent1"/>
                </a:solidFill>
                <a:effectLst/>
                <a:uLnTx/>
                <a:uFillTx/>
                <a:ea typeface="+mn-ea"/>
                <a:cs typeface="Arial" panose="020B0604020202020204" pitchFamily="34" charset="0"/>
              </a:rPr>
              <a:t>Helpline</a:t>
            </a:r>
            <a:endParaRPr kumimoji="0" lang="en-GB" sz="1800" b="1" i="0" u="none" strike="noStrike" kern="1200" cap="none" spc="0" normalizeH="0" baseline="0" noProof="0" dirty="0">
              <a:ln>
                <a:noFill/>
              </a:ln>
              <a:solidFill>
                <a:schemeClr val="accent1"/>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10101"/>
                </a:solidFill>
                <a:effectLst/>
                <a:uLnTx/>
                <a:uFillTx/>
                <a:ea typeface="Calibri" panose="020F0502020204030204" pitchFamily="34" charset="0"/>
                <a:cs typeface="Arial" panose="020B0604020202020204" pitchFamily="34" charset="0"/>
              </a:rPr>
              <a:t>01223 463 517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10101"/>
              </a:solidFill>
              <a:ea typeface="Calibri" panose="020F0502020204030204" pitchFamily="34" charset="0"/>
              <a:cs typeface="Arial" panose="020B0604020202020204" pitchFamily="34" charset="0"/>
            </a:endParaRPr>
          </a:p>
          <a:p>
            <a:pPr marL="0" indent="0">
              <a:lnSpc>
                <a:spcPct val="100000"/>
              </a:lnSpc>
              <a:spcBef>
                <a:spcPts val="0"/>
              </a:spcBef>
              <a:buNone/>
              <a:defRPr/>
            </a:pPr>
            <a:endParaRPr lang="en-GB" sz="1800" b="1" dirty="0">
              <a:solidFill>
                <a:srgbClr val="4472C4"/>
              </a:solidFill>
              <a:cs typeface="Arial" panose="020B0604020202020204" pitchFamily="34" charset="0"/>
            </a:endParaRPr>
          </a:p>
          <a:p>
            <a:pPr marL="0" indent="0">
              <a:lnSpc>
                <a:spcPct val="100000"/>
              </a:lnSpc>
              <a:spcBef>
                <a:spcPts val="0"/>
              </a:spcBef>
              <a:buNone/>
              <a:defRPr/>
            </a:pPr>
            <a:r>
              <a:rPr lang="en-GB" sz="1800" b="1" dirty="0">
                <a:solidFill>
                  <a:schemeClr val="accent1"/>
                </a:solidFill>
                <a:cs typeface="Arial" panose="020B0604020202020204" pitchFamily="34" charset="0"/>
                <a:hlinkClick r:id="rId4">
                  <a:extLst>
                    <a:ext uri="{A12FA001-AC4F-418D-AE19-62706E023703}">
                      <ahyp:hlinkClr xmlns:ahyp="http://schemas.microsoft.com/office/drawing/2018/hyperlinkcolor" val="tx"/>
                    </a:ext>
                  </a:extLst>
                </a:hlinkClick>
              </a:rPr>
              <a:t>Family Rights Group </a:t>
            </a:r>
            <a:r>
              <a:rPr lang="en-GB" sz="1800" dirty="0">
                <a:cs typeface="Arial" panose="020B0604020202020204" pitchFamily="34" charset="0"/>
              </a:rPr>
              <a:t>&gt;</a:t>
            </a:r>
            <a:r>
              <a:rPr lang="en-GB" sz="1800" b="1" dirty="0">
                <a:solidFill>
                  <a:schemeClr val="accent1"/>
                </a:solidFill>
                <a:cs typeface="Arial" panose="020B0604020202020204" pitchFamily="34" charset="0"/>
              </a:rPr>
              <a:t> </a:t>
            </a:r>
            <a:r>
              <a:rPr lang="en-GB" sz="1800" dirty="0">
                <a:cs typeface="Arial" panose="020B0604020202020204" pitchFamily="34" charset="0"/>
              </a:rPr>
              <a:t>Get help and advice</a:t>
            </a:r>
          </a:p>
          <a:p>
            <a:pPr marL="0" indent="0">
              <a:lnSpc>
                <a:spcPct val="100000"/>
              </a:lnSpc>
              <a:spcBef>
                <a:spcPts val="0"/>
              </a:spcBef>
              <a:buNone/>
              <a:defRPr/>
            </a:pPr>
            <a:endParaRPr kumimoji="0" lang="en-GB" sz="1800" b="1" i="0" u="none" strike="noStrike" kern="1200" cap="none" spc="0" normalizeH="0" baseline="0" noProof="0" dirty="0">
              <a:ln>
                <a:noFill/>
              </a:ln>
              <a:solidFill>
                <a:schemeClr val="accent1"/>
              </a:solidFill>
              <a:effectLst/>
              <a:uLnTx/>
              <a:uFillTx/>
              <a:ea typeface="+mn-ea"/>
              <a:cs typeface="Arial" panose="020B0604020202020204" pitchFamily="34" charset="0"/>
            </a:endParaRPr>
          </a:p>
          <a:p>
            <a:pPr marL="0" indent="0">
              <a:lnSpc>
                <a:spcPct val="100000"/>
              </a:lnSpc>
              <a:spcBef>
                <a:spcPts val="0"/>
              </a:spcBef>
              <a:buNone/>
              <a:defRPr/>
            </a:pPr>
            <a:r>
              <a:rPr lang="en-GB" sz="1800" b="1" dirty="0">
                <a:solidFill>
                  <a:schemeClr val="accent1"/>
                </a:solidFill>
                <a:cs typeface="Arial" panose="020B0604020202020204" pitchFamily="34" charset="0"/>
                <a:hlinkClick r:id="rId5">
                  <a:extLst>
                    <a:ext uri="{A12FA001-AC4F-418D-AE19-62706E023703}">
                      <ahyp:hlinkClr xmlns:ahyp="http://schemas.microsoft.com/office/drawing/2018/hyperlinkcolor" val="tx"/>
                    </a:ext>
                  </a:extLst>
                </a:hlinkClick>
              </a:rPr>
              <a:t>Kinship</a:t>
            </a:r>
            <a:r>
              <a:rPr lang="en-GB" sz="1800" b="1" dirty="0">
                <a:solidFill>
                  <a:schemeClr val="accent1"/>
                </a:solidFill>
                <a:cs typeface="Arial" panose="020B0604020202020204" pitchFamily="34" charset="0"/>
              </a:rPr>
              <a:t> </a:t>
            </a:r>
            <a:r>
              <a:rPr lang="en-GB" sz="1800" dirty="0">
                <a:cs typeface="Arial" panose="020B0604020202020204" pitchFamily="34" charset="0"/>
              </a:rPr>
              <a:t>&gt;</a:t>
            </a:r>
            <a:r>
              <a:rPr lang="en-GB" sz="1800" b="1" dirty="0">
                <a:solidFill>
                  <a:schemeClr val="accent1"/>
                </a:solidFill>
                <a:cs typeface="Arial" panose="020B0604020202020204" pitchFamily="34" charset="0"/>
              </a:rPr>
              <a:t> </a:t>
            </a:r>
            <a:r>
              <a:rPr lang="en-GB" sz="1800" dirty="0">
                <a:cs typeface="Arial" panose="020B0604020202020204" pitchFamily="34" charset="0"/>
              </a:rPr>
              <a:t>Home &gt; Advice &amp; Information &gt; Adoption and Special Guardianship Support Fund</a:t>
            </a:r>
          </a:p>
          <a:p>
            <a:pPr marL="0" indent="0">
              <a:lnSpc>
                <a:spcPct val="100000"/>
              </a:lnSpc>
              <a:spcBef>
                <a:spcPts val="0"/>
              </a:spcBef>
              <a:buNone/>
              <a:defRPr/>
            </a:pPr>
            <a:endParaRPr lang="en-GB" sz="1800" b="1" dirty="0">
              <a:solidFill>
                <a:schemeClr val="accent1"/>
              </a:solidFill>
              <a:cs typeface="Arial" panose="020B0604020202020204" pitchFamily="34" charset="0"/>
            </a:endParaRPr>
          </a:p>
          <a:p>
            <a:pPr marL="0" indent="0">
              <a:lnSpc>
                <a:spcPct val="100000"/>
              </a:lnSpc>
              <a:spcBef>
                <a:spcPts val="0"/>
              </a:spcBef>
              <a:buNone/>
              <a:defRPr/>
            </a:pPr>
            <a:r>
              <a:rPr lang="en-GB" sz="1800" b="1" dirty="0">
                <a:solidFill>
                  <a:schemeClr val="accent1"/>
                </a:solidFill>
                <a:cs typeface="Arial" panose="020B0604020202020204" pitchFamily="34" charset="0"/>
                <a:hlinkClick r:id="rId6">
                  <a:extLst>
                    <a:ext uri="{A12FA001-AC4F-418D-AE19-62706E023703}">
                      <ahyp:hlinkClr xmlns:ahyp="http://schemas.microsoft.com/office/drawing/2018/hyperlinkcolor" val="tx"/>
                    </a:ext>
                  </a:extLst>
                </a:hlinkClick>
              </a:rPr>
              <a:t>Gov.uk </a:t>
            </a:r>
            <a:r>
              <a:rPr lang="en-GB" sz="1800" dirty="0">
                <a:cs typeface="Arial" panose="020B0604020202020204" pitchFamily="34" charset="0"/>
              </a:rPr>
              <a:t>&gt;</a:t>
            </a:r>
            <a:r>
              <a:rPr lang="en-GB" sz="1800" b="1" dirty="0">
                <a:solidFill>
                  <a:schemeClr val="accent1"/>
                </a:solidFill>
                <a:cs typeface="Arial" panose="020B0604020202020204" pitchFamily="34" charset="0"/>
              </a:rPr>
              <a:t> </a:t>
            </a:r>
            <a:r>
              <a:rPr lang="en-GB" sz="1800" dirty="0">
                <a:cs typeface="Arial" panose="020B0604020202020204" pitchFamily="34" charset="0"/>
              </a:rPr>
              <a:t>Parenting, childcare and children's services &gt; Adoption, fostering and surrogacy &gt; Adoption</a:t>
            </a:r>
          </a:p>
          <a:p>
            <a:pPr marL="0" indent="0">
              <a:lnSpc>
                <a:spcPct val="100000"/>
              </a:lnSpc>
              <a:spcBef>
                <a:spcPts val="0"/>
              </a:spcBef>
              <a:buNone/>
              <a:defRPr/>
            </a:pPr>
            <a:endParaRPr kumimoji="0" lang="en-GB" sz="1800" b="1" i="0" u="none" strike="noStrike" kern="1200" cap="none" spc="0" normalizeH="0" baseline="0" noProof="0" dirty="0">
              <a:ln>
                <a:noFill/>
              </a:ln>
              <a:solidFill>
                <a:srgbClr val="4472C4"/>
              </a:solidFill>
              <a:effectLst/>
              <a:uLnTx/>
              <a:uFillTx/>
              <a:ea typeface="Calibri" panose="020F0502020204030204" pitchFamily="34" charset="0"/>
              <a:cs typeface="Arial" panose="020B0604020202020204" pitchFamily="34" charset="0"/>
            </a:endParaRPr>
          </a:p>
          <a:p>
            <a:pPr marL="0" indent="0">
              <a:lnSpc>
                <a:spcPct val="100000"/>
              </a:lnSpc>
              <a:spcBef>
                <a:spcPts val="0"/>
              </a:spcBef>
              <a:buNone/>
              <a:defRPr/>
            </a:pPr>
            <a:endParaRPr kumimoji="0" lang="en-GB" sz="1800" b="0" i="0" u="none" strike="noStrike" kern="1200" cap="none" spc="0" normalizeH="0" baseline="0" noProof="0" dirty="0">
              <a:ln>
                <a:noFill/>
              </a:ln>
              <a:solidFill>
                <a:srgbClr val="010101"/>
              </a:solidFill>
              <a:effectLst/>
              <a:uLnTx/>
              <a:uFillTx/>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10101"/>
              </a:solidFill>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Calibri" panose="020F0502020204030204" pitchFamily="34" charset="0"/>
                <a:cs typeface="Arial" panose="020B0604020202020204" pitchFamily="34" charset="0"/>
              </a:rPr>
              <a:t> </a:t>
            </a:r>
          </a:p>
          <a:p>
            <a:endParaRPr lang="en-GB" sz="2000" dirty="0">
              <a:cs typeface="Arial" panose="020B0604020202020204" pitchFamily="34" charset="0"/>
              <a:hlinkClick r:id="rId7"/>
            </a:endParaRPr>
          </a:p>
        </p:txBody>
      </p:sp>
      <p:sp>
        <p:nvSpPr>
          <p:cNvPr id="3" name="Title 2">
            <a:extLst>
              <a:ext uri="{FF2B5EF4-FFF2-40B4-BE49-F238E27FC236}">
                <a16:creationId xmlns:a16="http://schemas.microsoft.com/office/drawing/2014/main" id="{9FEEFB98-A78F-163A-3A2B-8EBF7FADAA32}"/>
              </a:ext>
            </a:extLst>
          </p:cNvPr>
          <p:cNvSpPr>
            <a:spLocks noGrp="1"/>
          </p:cNvSpPr>
          <p:nvPr>
            <p:ph type="title"/>
          </p:nvPr>
        </p:nvSpPr>
        <p:spPr>
          <a:xfrm>
            <a:off x="527052" y="283640"/>
            <a:ext cx="10515600" cy="1325563"/>
          </a:xfrm>
        </p:spPr>
        <p:txBody>
          <a:bodyPr/>
          <a:lstStyle/>
          <a:p>
            <a:r>
              <a:rPr lang="en-GB" dirty="0">
                <a:cs typeface="Arial" panose="020B0604020202020204" pitchFamily="34" charset="0"/>
              </a:rPr>
              <a:t>Useful information </a:t>
            </a:r>
          </a:p>
        </p:txBody>
      </p:sp>
    </p:spTree>
    <p:extLst>
      <p:ext uri="{BB962C8B-B14F-4D97-AF65-F5344CB8AC3E}">
        <p14:creationId xmlns:p14="http://schemas.microsoft.com/office/powerpoint/2010/main" val="231507481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1A593F0-1495-45BD-039B-655F7E2906E0}"/>
              </a:ext>
            </a:extLst>
          </p:cNvPr>
          <p:cNvSpPr>
            <a:spLocks noGrp="1"/>
          </p:cNvSpPr>
          <p:nvPr>
            <p:ph type="ftr" sz="quarter" idx="11"/>
          </p:nvPr>
        </p:nvSpPr>
        <p:spPr/>
        <p:txBody>
          <a:bodyPr/>
          <a:lstStyle/>
          <a:p>
            <a:r>
              <a:rPr lang="en-US" cap="all" dirty="0">
                <a:hlinkClick r:id="rId2"/>
              </a:rPr>
              <a:t>www.Seslip.co.uk</a:t>
            </a:r>
            <a:r>
              <a:rPr lang="en-US" cap="all" dirty="0"/>
              <a:t> </a:t>
            </a:r>
            <a:endParaRPr lang="en-GB" cap="all" dirty="0"/>
          </a:p>
        </p:txBody>
      </p:sp>
      <p:sp>
        <p:nvSpPr>
          <p:cNvPr id="6" name="TextBox 5">
            <a:extLst>
              <a:ext uri="{FF2B5EF4-FFF2-40B4-BE49-F238E27FC236}">
                <a16:creationId xmlns:a16="http://schemas.microsoft.com/office/drawing/2014/main" id="{4E1B85F6-4782-6DCA-202E-E2B4199D296D}"/>
              </a:ext>
            </a:extLst>
          </p:cNvPr>
          <p:cNvSpPr txBox="1"/>
          <p:nvPr/>
        </p:nvSpPr>
        <p:spPr>
          <a:xfrm>
            <a:off x="677466" y="2022096"/>
            <a:ext cx="10837069" cy="1169551"/>
          </a:xfrm>
          <a:prstGeom prst="rect">
            <a:avLst/>
          </a:prstGeom>
          <a:noFill/>
        </p:spPr>
        <p:txBody>
          <a:bodyPr wrap="square" rtlCol="0">
            <a:spAutoFit/>
          </a:bodyPr>
          <a:lstStyle/>
          <a:p>
            <a:pPr defTabSz="228600">
              <a:defRPr/>
            </a:pPr>
            <a:r>
              <a:rPr lang="en-US" sz="7000" b="1" dirty="0">
                <a:solidFill>
                  <a:prstClr val="white"/>
                </a:solidFill>
                <a:latin typeface="+mj-lt"/>
                <a:cs typeface="Arial" panose="020B0604020202020204" pitchFamily="34" charset="0"/>
              </a:rPr>
              <a:t>Kinship Care</a:t>
            </a:r>
          </a:p>
        </p:txBody>
      </p:sp>
      <p:sp>
        <p:nvSpPr>
          <p:cNvPr id="7" name="TextBox 6">
            <a:extLst>
              <a:ext uri="{FF2B5EF4-FFF2-40B4-BE49-F238E27FC236}">
                <a16:creationId xmlns:a16="http://schemas.microsoft.com/office/drawing/2014/main" id="{010A7B65-1058-4516-601A-CA179E07A6D5}"/>
              </a:ext>
            </a:extLst>
          </p:cNvPr>
          <p:cNvSpPr txBox="1"/>
          <p:nvPr/>
        </p:nvSpPr>
        <p:spPr>
          <a:xfrm>
            <a:off x="620316" y="3327391"/>
            <a:ext cx="10818813" cy="646331"/>
          </a:xfrm>
          <a:prstGeom prst="rect">
            <a:avLst/>
          </a:prstGeom>
          <a:noFill/>
        </p:spPr>
        <p:txBody>
          <a:bodyPr wrap="square" rtlCol="0">
            <a:spAutoFit/>
          </a:bodyPr>
          <a:lstStyle/>
          <a:p>
            <a:pPr defTabSz="228600">
              <a:defRPr/>
            </a:pPr>
            <a:r>
              <a:rPr lang="en-US" sz="3600" dirty="0">
                <a:solidFill>
                  <a:prstClr val="white"/>
                </a:solidFill>
                <a:latin typeface="+mj-lt"/>
                <a:cs typeface="Arial" panose="020B0604020202020204" pitchFamily="34" charset="0"/>
              </a:rPr>
              <a:t>Michelle Nye, Hampshire Virtual School Head</a:t>
            </a:r>
          </a:p>
        </p:txBody>
      </p:sp>
    </p:spTree>
    <p:extLst>
      <p:ext uri="{BB962C8B-B14F-4D97-AF65-F5344CB8AC3E}">
        <p14:creationId xmlns:p14="http://schemas.microsoft.com/office/powerpoint/2010/main" val="2871563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BDE6F-2665-BA28-0BF5-8BA4960D956E}"/>
              </a:ext>
            </a:extLst>
          </p:cNvPr>
          <p:cNvSpPr>
            <a:spLocks noGrp="1"/>
          </p:cNvSpPr>
          <p:nvPr>
            <p:ph type="ctrTitle"/>
          </p:nvPr>
        </p:nvSpPr>
        <p:spPr/>
        <p:txBody>
          <a:bodyPr>
            <a:normAutofit fontScale="90000"/>
          </a:bodyPr>
          <a:lstStyle/>
          <a:p>
            <a:r>
              <a:rPr lang="en-US" dirty="0"/>
              <a:t>Dr Mac Heath, DCS Milton Keynes and chair of regional kinship group and adoption board</a:t>
            </a:r>
            <a:endParaRPr lang="en-GB" dirty="0">
              <a:solidFill>
                <a:srgbClr val="FF0000"/>
              </a:solidFill>
            </a:endParaRPr>
          </a:p>
        </p:txBody>
      </p:sp>
      <p:sp>
        <p:nvSpPr>
          <p:cNvPr id="4" name="Footer Placeholder 3">
            <a:extLst>
              <a:ext uri="{FF2B5EF4-FFF2-40B4-BE49-F238E27FC236}">
                <a16:creationId xmlns:a16="http://schemas.microsoft.com/office/drawing/2014/main" id="{71A593F0-1495-45BD-039B-655F7E2906E0}"/>
              </a:ext>
            </a:extLst>
          </p:cNvPr>
          <p:cNvSpPr>
            <a:spLocks noGrp="1"/>
          </p:cNvSpPr>
          <p:nvPr>
            <p:ph type="ftr" sz="quarter" idx="11"/>
          </p:nvPr>
        </p:nvSpPr>
        <p:spPr/>
        <p:txBody>
          <a:bodyPr/>
          <a:lstStyle/>
          <a:p>
            <a:r>
              <a:rPr lang="en-US" cap="all" dirty="0">
                <a:hlinkClick r:id="rId2"/>
              </a:rPr>
              <a:t>www.Seslip.co.uk</a:t>
            </a:r>
            <a:r>
              <a:rPr lang="en-US" cap="all" dirty="0"/>
              <a:t> </a:t>
            </a:r>
            <a:endParaRPr lang="en-GB" cap="all" dirty="0"/>
          </a:p>
        </p:txBody>
      </p:sp>
    </p:spTree>
    <p:extLst>
      <p:ext uri="{BB962C8B-B14F-4D97-AF65-F5344CB8AC3E}">
        <p14:creationId xmlns:p14="http://schemas.microsoft.com/office/powerpoint/2010/main" val="2108729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a:xfrm>
            <a:off x="481379" y="327026"/>
            <a:ext cx="3742726" cy="2287588"/>
          </a:xfrm>
        </p:spPr>
        <p:txBody>
          <a:bodyPr vert="horz" lIns="45720" tIns="22860" rIns="45720" bIns="22860" rtlCol="0" anchor="ctr">
            <a:normAutofit/>
          </a:bodyPr>
          <a:lstStyle/>
          <a:p>
            <a:pPr defTabSz="457200"/>
            <a:r>
              <a:rPr lang="en-US" dirty="0">
                <a:solidFill>
                  <a:schemeClr val="tx1"/>
                </a:solidFill>
              </a:rPr>
              <a:t>Kinship Care</a:t>
            </a:r>
          </a:p>
        </p:txBody>
      </p:sp>
      <p:sp>
        <p:nvSpPr>
          <p:cNvPr id="4" name="TextBox 3">
            <a:extLst>
              <a:ext uri="{FF2B5EF4-FFF2-40B4-BE49-F238E27FC236}">
                <a16:creationId xmlns:a16="http://schemas.microsoft.com/office/drawing/2014/main" id="{71425479-3BAF-D8E0-8DFC-691B84FF341F}"/>
              </a:ext>
            </a:extLst>
          </p:cNvPr>
          <p:cNvSpPr txBox="1"/>
          <p:nvPr/>
        </p:nvSpPr>
        <p:spPr>
          <a:xfrm>
            <a:off x="4225697" y="465900"/>
            <a:ext cx="7484926" cy="2287587"/>
          </a:xfrm>
          <a:prstGeom prst="rect">
            <a:avLst/>
          </a:prstGeom>
        </p:spPr>
        <p:txBody>
          <a:bodyPr vert="horz" lIns="45720" tIns="22860" rIns="45720" bIns="22860" rtlCol="0" anchor="ctr">
            <a:noAutofit/>
          </a:bodyPr>
          <a:lstStyle/>
          <a:p>
            <a:pPr>
              <a:lnSpc>
                <a:spcPct val="90000"/>
              </a:lnSpc>
              <a:spcAft>
                <a:spcPts val="300"/>
              </a:spcAft>
              <a:defRPr/>
            </a:pPr>
            <a:r>
              <a:rPr lang="en-US" sz="1400" b="1" dirty="0">
                <a:solidFill>
                  <a:prstClr val="black"/>
                </a:solidFill>
                <a:latin typeface="Arial" panose="020B0604020202020204" pitchFamily="34" charset="0"/>
                <a:cs typeface="Arial" panose="020B0604020202020204" pitchFamily="34" charset="0"/>
              </a:rPr>
              <a:t>Championing Kinship Care: The National Kinship Care Strategy</a:t>
            </a:r>
          </a:p>
          <a:p>
            <a:pPr indent="-114300">
              <a:lnSpc>
                <a:spcPct val="90000"/>
              </a:lnSpc>
              <a:spcAft>
                <a:spcPts val="300"/>
              </a:spcAft>
              <a:buFont typeface="Arial" panose="020B0604020202020204" pitchFamily="34" charset="0"/>
              <a:buChar char="•"/>
              <a:defRPr/>
            </a:pPr>
            <a:endParaRPr lang="en-US" sz="1400" dirty="0">
              <a:solidFill>
                <a:prstClr val="black"/>
              </a:solidFill>
              <a:latin typeface="Arial" panose="020B0604020202020204" pitchFamily="34" charset="0"/>
              <a:cs typeface="Arial" panose="020B0604020202020204" pitchFamily="34" charset="0"/>
            </a:endParaRPr>
          </a:p>
          <a:p>
            <a:pPr>
              <a:lnSpc>
                <a:spcPct val="90000"/>
              </a:lnSpc>
              <a:spcAft>
                <a:spcPts val="300"/>
              </a:spcAft>
              <a:defRPr/>
            </a:pPr>
            <a:r>
              <a:rPr lang="en-US" sz="1400" dirty="0">
                <a:solidFill>
                  <a:prstClr val="black"/>
                </a:solidFill>
                <a:latin typeface="Arial" panose="020B0604020202020204" pitchFamily="34" charset="0"/>
                <a:cs typeface="Arial" panose="020B0604020202020204" pitchFamily="34" charset="0"/>
              </a:rPr>
              <a:t>In February 2023, DfE published Stable Homes, Built on Love to respond to the Independent Review of Children’s Social Care.</a:t>
            </a:r>
          </a:p>
          <a:p>
            <a:pPr indent="-114300">
              <a:lnSpc>
                <a:spcPct val="90000"/>
              </a:lnSpc>
              <a:spcAft>
                <a:spcPts val="300"/>
              </a:spcAft>
              <a:buFont typeface="Arial" panose="020B0604020202020204" pitchFamily="34" charset="0"/>
              <a:buChar char="•"/>
              <a:defRPr/>
            </a:pPr>
            <a:endParaRPr lang="en-US" sz="1400" dirty="0">
              <a:solidFill>
                <a:prstClr val="black"/>
              </a:solidFill>
              <a:latin typeface="Arial" panose="020B0604020202020204" pitchFamily="34" charset="0"/>
              <a:cs typeface="Arial" panose="020B0604020202020204" pitchFamily="34" charset="0"/>
            </a:endParaRPr>
          </a:p>
          <a:p>
            <a:pPr>
              <a:lnSpc>
                <a:spcPct val="90000"/>
              </a:lnSpc>
              <a:spcAft>
                <a:spcPts val="300"/>
              </a:spcAft>
              <a:defRPr/>
            </a:pPr>
            <a:r>
              <a:rPr lang="en-US" sz="1400" dirty="0">
                <a:solidFill>
                  <a:prstClr val="black"/>
                </a:solidFill>
                <a:latin typeface="Arial" panose="020B0604020202020204" pitchFamily="34" charset="0"/>
                <a:cs typeface="Arial" panose="020B0604020202020204" pitchFamily="34" charset="0"/>
              </a:rPr>
              <a:t>In December 2023, DfE published Championing Kinship Care.  Government has invested £20m of funding in 2024-25 to ensure there is well designed improvement across the kinship care sector so that kinship carers and children in kinship care arrangements feel supported, empowered, and heard.</a:t>
            </a:r>
          </a:p>
          <a:p>
            <a:pPr>
              <a:lnSpc>
                <a:spcPct val="90000"/>
              </a:lnSpc>
              <a:spcAft>
                <a:spcPts val="300"/>
              </a:spcAft>
              <a:defRPr/>
            </a:pPr>
            <a:endParaRPr lang="en-US" sz="1400" dirty="0">
              <a:solidFill>
                <a:prstClr val="black"/>
              </a:solidFill>
              <a:latin typeface="Arial" panose="020B0604020202020204" pitchFamily="34" charset="0"/>
              <a:cs typeface="Arial" panose="020B0604020202020204" pitchFamily="34" charset="0"/>
            </a:endParaRPr>
          </a:p>
          <a:p>
            <a:pPr>
              <a:lnSpc>
                <a:spcPct val="90000"/>
              </a:lnSpc>
              <a:spcAft>
                <a:spcPts val="300"/>
              </a:spcAft>
              <a:defRPr/>
            </a:pPr>
            <a:r>
              <a:rPr lang="en-US" sz="1400" dirty="0">
                <a:solidFill>
                  <a:prstClr val="black"/>
                </a:solidFill>
                <a:latin typeface="Arial" panose="020B0604020202020204" pitchFamily="34" charset="0"/>
                <a:cs typeface="Arial" panose="020B0604020202020204" pitchFamily="34" charset="0"/>
              </a:rPr>
              <a:t>As part of this, £3.8 million in 2024-25 to expand the role of Virtual School Heads to ensure that more children in kinship care receive the help they need to thrive at school </a:t>
            </a:r>
          </a:p>
        </p:txBody>
      </p:sp>
      <p:pic>
        <p:nvPicPr>
          <p:cNvPr id="6" name="Picture 5">
            <a:extLst>
              <a:ext uri="{FF2B5EF4-FFF2-40B4-BE49-F238E27FC236}">
                <a16:creationId xmlns:a16="http://schemas.microsoft.com/office/drawing/2014/main" id="{1FA3D913-2284-290D-0F4B-C10B75DB42A5}"/>
              </a:ext>
            </a:extLst>
          </p:cNvPr>
          <p:cNvPicPr>
            <a:picLocks noChangeAspect="1"/>
          </p:cNvPicPr>
          <p:nvPr/>
        </p:nvPicPr>
        <p:blipFill rotWithShape="1">
          <a:blip r:embed="rId3"/>
          <a:srcRect r="3875" b="-1"/>
          <a:stretch/>
        </p:blipFill>
        <p:spPr>
          <a:xfrm>
            <a:off x="397" y="2892360"/>
            <a:ext cx="12200373" cy="4093262"/>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a:solidFill>
            <a:schemeClr val="accent2"/>
          </a:solidFill>
        </p:spPr>
      </p:pic>
    </p:spTree>
    <p:extLst>
      <p:ext uri="{BB962C8B-B14F-4D97-AF65-F5344CB8AC3E}">
        <p14:creationId xmlns:p14="http://schemas.microsoft.com/office/powerpoint/2010/main" val="3617405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11426-7E3C-5C4B-6E6F-680C0DB148A5}"/>
              </a:ext>
            </a:extLst>
          </p:cNvPr>
          <p:cNvSpPr>
            <a:spLocks noGrp="1"/>
          </p:cNvSpPr>
          <p:nvPr>
            <p:ph type="title"/>
          </p:nvPr>
        </p:nvSpPr>
        <p:spPr>
          <a:xfrm>
            <a:off x="686198" y="224432"/>
            <a:ext cx="10667261" cy="1325563"/>
          </a:xfrm>
        </p:spPr>
        <p:txBody>
          <a:bodyPr/>
          <a:lstStyle/>
          <a:p>
            <a:r>
              <a:rPr lang="en-GB" dirty="0"/>
              <a:t>Kinship Care</a:t>
            </a:r>
          </a:p>
        </p:txBody>
      </p:sp>
      <p:sp>
        <p:nvSpPr>
          <p:cNvPr id="4" name="Content Placeholder 3">
            <a:extLst>
              <a:ext uri="{FF2B5EF4-FFF2-40B4-BE49-F238E27FC236}">
                <a16:creationId xmlns:a16="http://schemas.microsoft.com/office/drawing/2014/main" id="{ED13A325-460D-96D4-43EC-1FC9D7F9417A}"/>
              </a:ext>
            </a:extLst>
          </p:cNvPr>
          <p:cNvSpPr txBox="1">
            <a:spLocks noGrp="1"/>
          </p:cNvSpPr>
          <p:nvPr>
            <p:ph idx="13"/>
          </p:nvPr>
        </p:nvSpPr>
        <p:spPr>
          <a:xfrm>
            <a:off x="100014" y="1781174"/>
            <a:ext cx="6515100" cy="4932632"/>
          </a:xfrm>
          <a:prstGeom prst="rect">
            <a:avLst/>
          </a:prstGeom>
          <a:noFill/>
        </p:spPr>
        <p:txBody>
          <a:bodyPr wrap="square" numCol="1" rtlCol="0">
            <a:spAutoFit/>
          </a:bodyPr>
          <a:lstStyle/>
          <a:p>
            <a:pPr>
              <a:lnSpc>
                <a:spcPct val="100000"/>
              </a:lnSpc>
              <a:spcBef>
                <a:spcPts val="0"/>
              </a:spcBef>
            </a:pPr>
            <a:r>
              <a:rPr lang="en-GB" b="0" i="0" dirty="0">
                <a:solidFill>
                  <a:srgbClr val="08314C"/>
                </a:solidFill>
                <a:effectLst/>
                <a:cs typeface="Arial" panose="020B0604020202020204" pitchFamily="34" charset="0"/>
              </a:rPr>
              <a:t>Kinship care includes children who may be living in an informal arrangement made by their parents, on a Child Arrangements Order or Special Guardianship Order, 'looked after' by the local authority and placed with kinship foster carers.</a:t>
            </a:r>
          </a:p>
          <a:p>
            <a:pPr>
              <a:lnSpc>
                <a:spcPct val="100000"/>
              </a:lnSpc>
              <a:spcBef>
                <a:spcPts val="0"/>
              </a:spcBef>
            </a:pPr>
            <a:endParaRPr lang="en-GB" b="0" i="0" dirty="0">
              <a:solidFill>
                <a:srgbClr val="08314C"/>
              </a:solidFill>
              <a:effectLst/>
              <a:cs typeface="Arial" panose="020B0604020202020204" pitchFamily="34" charset="0"/>
            </a:endParaRPr>
          </a:p>
          <a:p>
            <a:pPr>
              <a:lnSpc>
                <a:spcPct val="100000"/>
              </a:lnSpc>
              <a:spcBef>
                <a:spcPts val="0"/>
              </a:spcBef>
            </a:pPr>
            <a:r>
              <a:rPr lang="en-GB" b="0" i="0" dirty="0">
                <a:solidFill>
                  <a:srgbClr val="08314C"/>
                </a:solidFill>
                <a:effectLst/>
                <a:cs typeface="Arial" panose="020B0604020202020204" pitchFamily="34" charset="0"/>
              </a:rPr>
              <a:t>The remit of virtual school heads already includes kinship children:</a:t>
            </a:r>
          </a:p>
          <a:p>
            <a:pPr lvl="1">
              <a:lnSpc>
                <a:spcPct val="100000"/>
              </a:lnSpc>
              <a:spcBef>
                <a:spcPts val="0"/>
              </a:spcBef>
              <a:buFont typeface="Arial" panose="020B0604020202020204" pitchFamily="34" charset="0"/>
              <a:buChar char="•"/>
            </a:pPr>
            <a:r>
              <a:rPr lang="en-GB" sz="1800" dirty="0">
                <a:solidFill>
                  <a:srgbClr val="08314C"/>
                </a:solidFill>
                <a:cs typeface="Arial" panose="020B0604020202020204" pitchFamily="34" charset="0"/>
              </a:rPr>
              <a:t> who are looked-after</a:t>
            </a:r>
          </a:p>
          <a:p>
            <a:pPr lvl="1">
              <a:lnSpc>
                <a:spcPct val="100000"/>
              </a:lnSpc>
              <a:spcBef>
                <a:spcPts val="0"/>
              </a:spcBef>
              <a:buFont typeface="Arial" panose="020B0604020202020204" pitchFamily="34" charset="0"/>
              <a:buChar char="•"/>
            </a:pPr>
            <a:r>
              <a:rPr lang="en-GB" sz="1800" dirty="0">
                <a:solidFill>
                  <a:srgbClr val="08314C"/>
                </a:solidFill>
                <a:cs typeface="Arial" panose="020B0604020202020204" pitchFamily="34" charset="0"/>
              </a:rPr>
              <a:t> who meet the definition of previously looked-after</a:t>
            </a:r>
          </a:p>
          <a:p>
            <a:pPr lvl="1">
              <a:lnSpc>
                <a:spcPct val="100000"/>
              </a:lnSpc>
              <a:spcBef>
                <a:spcPts val="0"/>
              </a:spcBef>
              <a:buFont typeface="Arial" panose="020B0604020202020204" pitchFamily="34" charset="0"/>
              <a:buChar char="•"/>
            </a:pPr>
            <a:r>
              <a:rPr lang="en-GB" sz="1800" dirty="0">
                <a:solidFill>
                  <a:srgbClr val="08314C"/>
                </a:solidFill>
                <a:cs typeface="Arial" panose="020B0604020202020204" pitchFamily="34" charset="0"/>
              </a:rPr>
              <a:t> with a social worker.</a:t>
            </a:r>
          </a:p>
          <a:p>
            <a:pPr>
              <a:lnSpc>
                <a:spcPct val="100000"/>
              </a:lnSpc>
              <a:spcBef>
                <a:spcPts val="0"/>
              </a:spcBef>
              <a:buFont typeface="Arial" panose="020B0604020202020204" pitchFamily="34" charset="0"/>
              <a:buChar char="•"/>
            </a:pPr>
            <a:endParaRPr lang="en-GB" b="0" i="0" dirty="0">
              <a:solidFill>
                <a:srgbClr val="08314C"/>
              </a:solidFill>
              <a:effectLst/>
              <a:cs typeface="Arial" panose="020B0604020202020204" pitchFamily="34" charset="0"/>
            </a:endParaRPr>
          </a:p>
          <a:p>
            <a:pPr>
              <a:lnSpc>
                <a:spcPct val="100000"/>
              </a:lnSpc>
              <a:spcBef>
                <a:spcPts val="0"/>
              </a:spcBef>
            </a:pPr>
            <a:r>
              <a:rPr lang="en-GB" b="0" i="0" dirty="0">
                <a:solidFill>
                  <a:srgbClr val="08314C"/>
                </a:solidFill>
                <a:effectLst/>
                <a:cs typeface="Arial" panose="020B0604020202020204" pitchFamily="34" charset="0"/>
              </a:rPr>
              <a:t>Virtual school heads should bring greater focus and visibility to the distinct needs of children in kinship care within their existing non-statutory responsibilities of CWSW</a:t>
            </a:r>
            <a:r>
              <a:rPr lang="en-GB" b="0" i="0" dirty="0">
                <a:solidFill>
                  <a:srgbClr val="0B0C0C"/>
                </a:solidFill>
                <a:effectLst/>
                <a:cs typeface="Arial" panose="020B0604020202020204" pitchFamily="34" charset="0"/>
              </a:rPr>
              <a:t>.</a:t>
            </a:r>
          </a:p>
          <a:p>
            <a:endParaRPr lang="en-GB" dirty="0">
              <a:cs typeface="Arial" panose="020B0604020202020204" pitchFamily="34" charset="0"/>
            </a:endParaRPr>
          </a:p>
        </p:txBody>
      </p:sp>
      <p:sp>
        <p:nvSpPr>
          <p:cNvPr id="7" name="TextBox 6">
            <a:extLst>
              <a:ext uri="{FF2B5EF4-FFF2-40B4-BE49-F238E27FC236}">
                <a16:creationId xmlns:a16="http://schemas.microsoft.com/office/drawing/2014/main" id="{89E3A139-4916-FCAA-294F-542AB5043D2C}"/>
              </a:ext>
            </a:extLst>
          </p:cNvPr>
          <p:cNvSpPr txBox="1"/>
          <p:nvPr/>
        </p:nvSpPr>
        <p:spPr>
          <a:xfrm>
            <a:off x="6834826" y="1510411"/>
            <a:ext cx="4670977" cy="3385542"/>
          </a:xfrm>
          <a:prstGeom prst="rect">
            <a:avLst/>
          </a:prstGeom>
          <a:noFill/>
          <a:ln w="57150">
            <a:solidFill>
              <a:srgbClr val="08314C"/>
            </a:solidFill>
          </a:ln>
        </p:spPr>
        <p:txBody>
          <a:bodyPr wrap="square" rtlCol="0">
            <a:spAutoFit/>
          </a:bodyPr>
          <a:lstStyle/>
          <a:p>
            <a:pPr defTabSz="228600">
              <a:defRPr/>
            </a:pPr>
            <a:r>
              <a:rPr lang="en-GB" dirty="0">
                <a:solidFill>
                  <a:srgbClr val="08314C"/>
                </a:solidFill>
                <a:cs typeface="Arial" panose="020B0604020202020204" pitchFamily="34" charset="0"/>
              </a:rPr>
              <a:t>The </a:t>
            </a:r>
            <a:r>
              <a:rPr lang="en-GB" b="1" dirty="0">
                <a:solidFill>
                  <a:srgbClr val="08314C"/>
                </a:solidFill>
                <a:cs typeface="Arial" panose="020B0604020202020204" pitchFamily="34" charset="0"/>
              </a:rPr>
              <a:t>VSH non-statutory duty </a:t>
            </a:r>
            <a:r>
              <a:rPr lang="en-GB" dirty="0">
                <a:solidFill>
                  <a:srgbClr val="08314C"/>
                </a:solidFill>
                <a:cs typeface="Arial" panose="020B0604020202020204" pitchFamily="34" charset="0"/>
              </a:rPr>
              <a:t>will be extended to specifically include championing the attendance, attainment and progress of children in kinship care from September 2024 to bring parity of support to kinship families who are currently not captured.</a:t>
            </a:r>
          </a:p>
          <a:p>
            <a:pPr defTabSz="228600">
              <a:defRPr/>
            </a:pPr>
            <a:endParaRPr lang="en-GB" sz="1600" dirty="0">
              <a:solidFill>
                <a:srgbClr val="08314C"/>
              </a:solidFill>
              <a:cs typeface="Arial" panose="020B0604020202020204" pitchFamily="34" charset="0"/>
            </a:endParaRPr>
          </a:p>
          <a:p>
            <a:pPr defTabSz="228600">
              <a:defRPr/>
            </a:pPr>
            <a:r>
              <a:rPr lang="en-GB" dirty="0">
                <a:solidFill>
                  <a:prstClr val="black"/>
                </a:solidFill>
                <a:hlinkClick r:id="rId3"/>
              </a:rPr>
              <a:t>Promoting the education of children with a social worker and children in kinship care arrangements: virtual school head role extension - GOV.UK (www.gov.uk)</a:t>
            </a:r>
            <a:endParaRPr lang="en-GB" dirty="0">
              <a:solidFill>
                <a:srgbClr val="08314C"/>
              </a:solidFill>
              <a:cs typeface="Arial" panose="020B0604020202020204" pitchFamily="34" charset="0"/>
            </a:endParaRPr>
          </a:p>
        </p:txBody>
      </p:sp>
      <p:pic>
        <p:nvPicPr>
          <p:cNvPr id="5" name="Picture 4">
            <a:extLst>
              <a:ext uri="{FF2B5EF4-FFF2-40B4-BE49-F238E27FC236}">
                <a16:creationId xmlns:a16="http://schemas.microsoft.com/office/drawing/2014/main" id="{FC6F8C03-C883-71F3-B7A4-668993617BF0}"/>
              </a:ext>
            </a:extLst>
          </p:cNvPr>
          <p:cNvPicPr>
            <a:picLocks noChangeAspect="1"/>
          </p:cNvPicPr>
          <p:nvPr/>
        </p:nvPicPr>
        <p:blipFill>
          <a:blip r:embed="rId4"/>
          <a:stretch>
            <a:fillRect/>
          </a:stretch>
        </p:blipFill>
        <p:spPr>
          <a:xfrm>
            <a:off x="6835201" y="4815748"/>
            <a:ext cx="4670602" cy="1509822"/>
          </a:xfrm>
          <a:prstGeom prst="rect">
            <a:avLst/>
          </a:prstGeom>
        </p:spPr>
      </p:pic>
    </p:spTree>
    <p:extLst>
      <p:ext uri="{BB962C8B-B14F-4D97-AF65-F5344CB8AC3E}">
        <p14:creationId xmlns:p14="http://schemas.microsoft.com/office/powerpoint/2010/main" val="1540733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646F7-CA89-8616-AB23-1677A80BB1AD}"/>
              </a:ext>
            </a:extLst>
          </p:cNvPr>
          <p:cNvSpPr>
            <a:spLocks noGrp="1"/>
          </p:cNvSpPr>
          <p:nvPr>
            <p:ph type="title"/>
          </p:nvPr>
        </p:nvSpPr>
        <p:spPr>
          <a:xfrm>
            <a:off x="476204" y="160659"/>
            <a:ext cx="8375945" cy="1325563"/>
          </a:xfrm>
        </p:spPr>
        <p:txBody>
          <a:bodyPr/>
          <a:lstStyle/>
          <a:p>
            <a:r>
              <a:rPr lang="en-GB" dirty="0"/>
              <a:t>Strategic activities</a:t>
            </a:r>
          </a:p>
        </p:txBody>
      </p:sp>
      <p:graphicFrame>
        <p:nvGraphicFramePr>
          <p:cNvPr id="11" name="Content Placeholder 10">
            <a:extLst>
              <a:ext uri="{FF2B5EF4-FFF2-40B4-BE49-F238E27FC236}">
                <a16:creationId xmlns:a16="http://schemas.microsoft.com/office/drawing/2014/main" id="{8710909D-1447-FA1C-A2A4-FCACC237B0E6}"/>
              </a:ext>
            </a:extLst>
          </p:cNvPr>
          <p:cNvGraphicFramePr>
            <a:graphicFrameLocks noGrp="1"/>
          </p:cNvGraphicFramePr>
          <p:nvPr>
            <p:ph idx="13"/>
            <p:extLst>
              <p:ext uri="{D42A27DB-BD31-4B8C-83A1-F6EECF244321}">
                <p14:modId xmlns:p14="http://schemas.microsoft.com/office/powerpoint/2010/main" val="1784768885"/>
              </p:ext>
            </p:extLst>
          </p:nvPr>
        </p:nvGraphicFramePr>
        <p:xfrm>
          <a:off x="5582490" y="872823"/>
          <a:ext cx="6262576" cy="5240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43175B63-D508-8107-6D3C-A3D26DBE4B72}"/>
              </a:ext>
            </a:extLst>
          </p:cNvPr>
          <p:cNvGraphicFramePr/>
          <p:nvPr>
            <p:extLst>
              <p:ext uri="{D42A27DB-BD31-4B8C-83A1-F6EECF244321}">
                <p14:modId xmlns:p14="http://schemas.microsoft.com/office/powerpoint/2010/main" val="484885850"/>
              </p:ext>
            </p:extLst>
          </p:nvPr>
        </p:nvGraphicFramePr>
        <p:xfrm>
          <a:off x="159886" y="1486222"/>
          <a:ext cx="5847907" cy="46275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77924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4AD80-24D3-B6F6-6E7D-DCB250B05E50}"/>
              </a:ext>
            </a:extLst>
          </p:cNvPr>
          <p:cNvSpPr>
            <a:spLocks noGrp="1"/>
          </p:cNvSpPr>
          <p:nvPr>
            <p:ph type="title"/>
          </p:nvPr>
        </p:nvSpPr>
        <p:spPr/>
        <p:txBody>
          <a:bodyPr/>
          <a:lstStyle/>
          <a:p>
            <a:r>
              <a:rPr lang="en-GB" dirty="0"/>
              <a:t>Current thinking …</a:t>
            </a:r>
          </a:p>
        </p:txBody>
      </p:sp>
      <p:sp>
        <p:nvSpPr>
          <p:cNvPr id="3" name="Content Placeholder 2">
            <a:extLst>
              <a:ext uri="{FF2B5EF4-FFF2-40B4-BE49-F238E27FC236}">
                <a16:creationId xmlns:a16="http://schemas.microsoft.com/office/drawing/2014/main" id="{45B1CAE8-D0B7-47E7-3843-3089CC2BCC3E}"/>
              </a:ext>
            </a:extLst>
          </p:cNvPr>
          <p:cNvSpPr>
            <a:spLocks noGrp="1"/>
          </p:cNvSpPr>
          <p:nvPr>
            <p:ph idx="13"/>
          </p:nvPr>
        </p:nvSpPr>
        <p:spPr>
          <a:xfrm>
            <a:off x="686198" y="1690689"/>
            <a:ext cx="10667261" cy="3936547"/>
          </a:xfrm>
        </p:spPr>
        <p:txBody>
          <a:bodyPr numCol="1"/>
          <a:lstStyle/>
          <a:p>
            <a:pPr marL="285750" indent="-285750" defTabSz="228600">
              <a:lnSpc>
                <a:spcPct val="100000"/>
              </a:lnSpc>
              <a:spcBef>
                <a:spcPts val="0"/>
              </a:spcBef>
              <a:spcAft>
                <a:spcPts val="0"/>
              </a:spcAft>
              <a:buClrTx/>
              <a:buSzTx/>
              <a:buFont typeface="Wingdings" panose="05000000000000000000" pitchFamily="2" charset="2"/>
              <a:buChar char="ü"/>
              <a:defRPr/>
            </a:pPr>
            <a:r>
              <a:rPr lang="en-GB" sz="2400" dirty="0">
                <a:solidFill>
                  <a:prstClr val="black"/>
                </a:solidFill>
              </a:rPr>
              <a:t>Raise awareness of need</a:t>
            </a:r>
          </a:p>
          <a:p>
            <a:pPr marL="285750" indent="-285750" defTabSz="228600">
              <a:lnSpc>
                <a:spcPct val="100000"/>
              </a:lnSpc>
              <a:spcBef>
                <a:spcPts val="0"/>
              </a:spcBef>
              <a:spcAft>
                <a:spcPts val="0"/>
              </a:spcAft>
              <a:buClrTx/>
              <a:buSzTx/>
              <a:buFont typeface="Wingdings" panose="05000000000000000000" pitchFamily="2" charset="2"/>
              <a:buChar char="ü"/>
              <a:defRPr/>
            </a:pPr>
            <a:r>
              <a:rPr lang="en-GB" sz="2400" dirty="0">
                <a:solidFill>
                  <a:prstClr val="black"/>
                </a:solidFill>
              </a:rPr>
              <a:t>Emotional understanding of child’s journey</a:t>
            </a:r>
          </a:p>
          <a:p>
            <a:pPr marL="285750" indent="-285750" defTabSz="228600">
              <a:lnSpc>
                <a:spcPct val="100000"/>
              </a:lnSpc>
              <a:spcBef>
                <a:spcPts val="0"/>
              </a:spcBef>
              <a:spcAft>
                <a:spcPts val="0"/>
              </a:spcAft>
              <a:buClrTx/>
              <a:buSzTx/>
              <a:buFont typeface="Wingdings" panose="05000000000000000000" pitchFamily="2" charset="2"/>
              <a:buChar char="ü"/>
              <a:defRPr/>
            </a:pPr>
            <a:r>
              <a:rPr lang="en-GB" sz="2400" dirty="0">
                <a:solidFill>
                  <a:prstClr val="black"/>
                </a:solidFill>
              </a:rPr>
              <a:t>Identify/signpost services to support</a:t>
            </a:r>
          </a:p>
          <a:p>
            <a:pPr marL="285750" indent="-285750" defTabSz="228600">
              <a:lnSpc>
                <a:spcPct val="100000"/>
              </a:lnSpc>
              <a:spcBef>
                <a:spcPts val="0"/>
              </a:spcBef>
              <a:spcAft>
                <a:spcPts val="0"/>
              </a:spcAft>
              <a:buClrTx/>
              <a:buSzTx/>
              <a:buFont typeface="Wingdings" panose="05000000000000000000" pitchFamily="2" charset="2"/>
              <a:buChar char="ü"/>
              <a:defRPr/>
            </a:pPr>
            <a:r>
              <a:rPr lang="en-GB" sz="2400" dirty="0">
                <a:solidFill>
                  <a:prstClr val="black"/>
                </a:solidFill>
              </a:rPr>
              <a:t>Breaking into chunks what kinship means…what, who</a:t>
            </a:r>
          </a:p>
          <a:p>
            <a:pPr marL="285750" indent="-285750" defTabSz="228600">
              <a:lnSpc>
                <a:spcPct val="100000"/>
              </a:lnSpc>
              <a:spcBef>
                <a:spcPts val="0"/>
              </a:spcBef>
              <a:spcAft>
                <a:spcPts val="0"/>
              </a:spcAft>
              <a:buClrTx/>
              <a:buSzTx/>
              <a:buFont typeface="Wingdings" panose="05000000000000000000" pitchFamily="2" charset="2"/>
              <a:buChar char="ü"/>
              <a:defRPr/>
            </a:pPr>
            <a:r>
              <a:rPr lang="en-GB" sz="2400" dirty="0">
                <a:solidFill>
                  <a:prstClr val="black"/>
                </a:solidFill>
              </a:rPr>
              <a:t>Broaden understanding across CSD – E&amp;I, C&amp;F</a:t>
            </a:r>
          </a:p>
          <a:p>
            <a:pPr marL="285750" indent="-285750" defTabSz="228600">
              <a:lnSpc>
                <a:spcPct val="100000"/>
              </a:lnSpc>
              <a:spcBef>
                <a:spcPts val="0"/>
              </a:spcBef>
              <a:spcAft>
                <a:spcPts val="0"/>
              </a:spcAft>
              <a:buClrTx/>
              <a:buSzTx/>
              <a:buFont typeface="Wingdings" panose="05000000000000000000" pitchFamily="2" charset="2"/>
              <a:buChar char="ü"/>
              <a:defRPr/>
            </a:pPr>
            <a:r>
              <a:rPr lang="en-GB" sz="2400" dirty="0">
                <a:solidFill>
                  <a:prstClr val="black"/>
                </a:solidFill>
              </a:rPr>
              <a:t>Raise profile with and provide training to supporting services, e.g. SEN, HIEP, SALT</a:t>
            </a:r>
          </a:p>
          <a:p>
            <a:pPr marL="285750" indent="-285750" defTabSz="228600">
              <a:lnSpc>
                <a:spcPct val="100000"/>
              </a:lnSpc>
              <a:spcBef>
                <a:spcPts val="0"/>
              </a:spcBef>
              <a:spcAft>
                <a:spcPts val="0"/>
              </a:spcAft>
              <a:buClrTx/>
              <a:buSzTx/>
              <a:buFont typeface="Wingdings" panose="05000000000000000000" pitchFamily="2" charset="2"/>
              <a:buChar char="ü"/>
              <a:defRPr/>
            </a:pPr>
            <a:r>
              <a:rPr lang="en-GB" sz="2400" dirty="0">
                <a:solidFill>
                  <a:prstClr val="black"/>
                </a:solidFill>
              </a:rPr>
              <a:t>Support for grandparents/carers who may feel shame</a:t>
            </a:r>
          </a:p>
          <a:p>
            <a:pPr marL="285750" indent="-285750" defTabSz="228600">
              <a:lnSpc>
                <a:spcPct val="100000"/>
              </a:lnSpc>
              <a:spcBef>
                <a:spcPts val="0"/>
              </a:spcBef>
              <a:spcAft>
                <a:spcPts val="0"/>
              </a:spcAft>
              <a:buClrTx/>
              <a:buSzTx/>
              <a:buFont typeface="Wingdings" panose="05000000000000000000" pitchFamily="2" charset="2"/>
              <a:buChar char="ü"/>
              <a:defRPr/>
            </a:pPr>
            <a:r>
              <a:rPr lang="en-GB" sz="2400" dirty="0">
                <a:solidFill>
                  <a:prstClr val="black"/>
                </a:solidFill>
              </a:rPr>
              <a:t>Guidance for schools</a:t>
            </a:r>
          </a:p>
          <a:p>
            <a:pPr marL="285750" indent="-285750" defTabSz="228600">
              <a:lnSpc>
                <a:spcPct val="100000"/>
              </a:lnSpc>
              <a:spcBef>
                <a:spcPts val="0"/>
              </a:spcBef>
              <a:spcAft>
                <a:spcPts val="0"/>
              </a:spcAft>
              <a:buClrTx/>
              <a:buSzTx/>
              <a:buFont typeface="Wingdings" panose="05000000000000000000" pitchFamily="2" charset="2"/>
              <a:buChar char="ü"/>
              <a:defRPr/>
            </a:pPr>
            <a:r>
              <a:rPr lang="en-GB" sz="2400" dirty="0">
                <a:solidFill>
                  <a:prstClr val="black"/>
                </a:solidFill>
              </a:rPr>
              <a:t>Guidance around GDPR</a:t>
            </a:r>
          </a:p>
          <a:p>
            <a:pPr marL="285750" indent="-285750" defTabSz="228600">
              <a:lnSpc>
                <a:spcPct val="100000"/>
              </a:lnSpc>
              <a:spcBef>
                <a:spcPts val="0"/>
              </a:spcBef>
              <a:spcAft>
                <a:spcPts val="0"/>
              </a:spcAft>
              <a:buClrTx/>
              <a:buSzTx/>
              <a:buFont typeface="Wingdings" panose="05000000000000000000" pitchFamily="2" charset="2"/>
              <a:buChar char="ü"/>
              <a:defRPr/>
            </a:pPr>
            <a:r>
              <a:rPr lang="en-GB" sz="2400" dirty="0">
                <a:solidFill>
                  <a:prstClr val="black"/>
                </a:solidFill>
              </a:rPr>
              <a:t>Pupil voice</a:t>
            </a:r>
          </a:p>
          <a:p>
            <a:pPr marL="285750" indent="-285750" defTabSz="228600">
              <a:lnSpc>
                <a:spcPct val="100000"/>
              </a:lnSpc>
              <a:spcBef>
                <a:spcPts val="0"/>
              </a:spcBef>
              <a:spcAft>
                <a:spcPts val="0"/>
              </a:spcAft>
              <a:buClrTx/>
              <a:buSzTx/>
              <a:buFont typeface="Wingdings" panose="05000000000000000000" pitchFamily="2" charset="2"/>
              <a:buChar char="ü"/>
              <a:defRPr/>
            </a:pPr>
            <a:r>
              <a:rPr lang="en-GB" sz="2400" dirty="0">
                <a:solidFill>
                  <a:prstClr val="black"/>
                </a:solidFill>
              </a:rPr>
              <a:t>Encourage aspirational thinking</a:t>
            </a:r>
          </a:p>
          <a:p>
            <a:endParaRPr lang="en-GB" dirty="0"/>
          </a:p>
        </p:txBody>
      </p:sp>
    </p:spTree>
    <p:extLst>
      <p:ext uri="{BB962C8B-B14F-4D97-AF65-F5344CB8AC3E}">
        <p14:creationId xmlns:p14="http://schemas.microsoft.com/office/powerpoint/2010/main" val="1878054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BDE6F-2665-BA28-0BF5-8BA4960D956E}"/>
              </a:ext>
            </a:extLst>
          </p:cNvPr>
          <p:cNvSpPr>
            <a:spLocks noGrp="1"/>
          </p:cNvSpPr>
          <p:nvPr>
            <p:ph type="ctrTitle"/>
          </p:nvPr>
        </p:nvSpPr>
        <p:spPr/>
        <p:txBody>
          <a:bodyPr>
            <a:normAutofit/>
          </a:bodyPr>
          <a:lstStyle/>
          <a:p>
            <a:r>
              <a:rPr lang="en-US" dirty="0"/>
              <a:t>Mapping our practice</a:t>
            </a:r>
            <a:endParaRPr lang="en-GB" dirty="0">
              <a:solidFill>
                <a:srgbClr val="FF0000"/>
              </a:solidFill>
            </a:endParaRPr>
          </a:p>
        </p:txBody>
      </p:sp>
      <p:sp>
        <p:nvSpPr>
          <p:cNvPr id="4" name="Footer Placeholder 3">
            <a:extLst>
              <a:ext uri="{FF2B5EF4-FFF2-40B4-BE49-F238E27FC236}">
                <a16:creationId xmlns:a16="http://schemas.microsoft.com/office/drawing/2014/main" id="{71A593F0-1495-45BD-039B-655F7E2906E0}"/>
              </a:ext>
            </a:extLst>
          </p:cNvPr>
          <p:cNvSpPr>
            <a:spLocks noGrp="1"/>
          </p:cNvSpPr>
          <p:nvPr>
            <p:ph type="ftr" sz="quarter" idx="11"/>
          </p:nvPr>
        </p:nvSpPr>
        <p:spPr/>
        <p:txBody>
          <a:bodyPr/>
          <a:lstStyle/>
          <a:p>
            <a:r>
              <a:rPr lang="en-US" cap="all" dirty="0">
                <a:hlinkClick r:id="rId2"/>
              </a:rPr>
              <a:t>www.Seslip.co.uk</a:t>
            </a:r>
            <a:r>
              <a:rPr lang="en-US" cap="all" dirty="0"/>
              <a:t> </a:t>
            </a:r>
            <a:endParaRPr lang="en-GB" cap="all" dirty="0"/>
          </a:p>
        </p:txBody>
      </p:sp>
    </p:spTree>
    <p:extLst>
      <p:ext uri="{BB962C8B-B14F-4D97-AF65-F5344CB8AC3E}">
        <p14:creationId xmlns:p14="http://schemas.microsoft.com/office/powerpoint/2010/main" val="421384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5C7758-A534-4E49-B168-F2EF459E52AE}"/>
              </a:ext>
            </a:extLst>
          </p:cNvPr>
          <p:cNvSpPr>
            <a:spLocks noGrp="1"/>
          </p:cNvSpPr>
          <p:nvPr>
            <p:ph type="title"/>
          </p:nvPr>
        </p:nvSpPr>
        <p:spPr>
          <a:xfrm>
            <a:off x="457200" y="594359"/>
            <a:ext cx="3200400" cy="2286000"/>
          </a:xfrm>
        </p:spPr>
        <p:txBody>
          <a:bodyPr anchor="b">
            <a:normAutofit fontScale="90000"/>
          </a:bodyPr>
          <a:lstStyle/>
          <a:p>
            <a:r>
              <a:rPr lang="en-GB" dirty="0"/>
              <a:t>What we identified as strengths today July 2024</a:t>
            </a:r>
          </a:p>
        </p:txBody>
      </p:sp>
      <p:sp>
        <p:nvSpPr>
          <p:cNvPr id="10" name="Text Placeholder 3">
            <a:extLst>
              <a:ext uri="{FF2B5EF4-FFF2-40B4-BE49-F238E27FC236}">
                <a16:creationId xmlns:a16="http://schemas.microsoft.com/office/drawing/2014/main" id="{2870D7E6-385B-7748-C1BE-5AA1BC72E32F}"/>
              </a:ext>
            </a:extLst>
          </p:cNvPr>
          <p:cNvSpPr>
            <a:spLocks noGrp="1"/>
          </p:cNvSpPr>
          <p:nvPr>
            <p:ph type="body" sz="half" idx="2"/>
          </p:nvPr>
        </p:nvSpPr>
        <p:spPr>
          <a:xfrm>
            <a:off x="457200" y="2926080"/>
            <a:ext cx="3200400" cy="3379124"/>
          </a:xfrm>
        </p:spPr>
        <p:txBody>
          <a:bodyPr/>
          <a:lstStyle/>
          <a:p>
            <a:r>
              <a:rPr lang="en-US" dirty="0"/>
              <a:t>76 responses from 33 participants</a:t>
            </a:r>
          </a:p>
        </p:txBody>
      </p:sp>
      <p:sp>
        <p:nvSpPr>
          <p:cNvPr id="4" name="Footer Placeholder 3">
            <a:extLst>
              <a:ext uri="{FF2B5EF4-FFF2-40B4-BE49-F238E27FC236}">
                <a16:creationId xmlns:a16="http://schemas.microsoft.com/office/drawing/2014/main" id="{5E0D14AE-CBB1-D8B5-CED2-5AB3364D236A}"/>
              </a:ext>
            </a:extLst>
          </p:cNvPr>
          <p:cNvSpPr>
            <a:spLocks noGrp="1"/>
          </p:cNvSpPr>
          <p:nvPr>
            <p:ph type="ftr" sz="quarter" idx="11"/>
          </p:nvPr>
        </p:nvSpPr>
        <p:spPr>
          <a:xfrm>
            <a:off x="4800600" y="6459785"/>
            <a:ext cx="4648200" cy="365125"/>
          </a:xfrm>
        </p:spPr>
        <p:txBody>
          <a:bodyPr anchor="ctr">
            <a:normAutofit/>
          </a:bodyPr>
          <a:lstStyle/>
          <a:p>
            <a:pPr>
              <a:spcAft>
                <a:spcPts val="600"/>
              </a:spcAft>
            </a:pPr>
            <a:r>
              <a:rPr lang="en-US"/>
              <a:t>www.seslip.co.uk</a:t>
            </a:r>
            <a:endParaRPr lang="en-GB"/>
          </a:p>
        </p:txBody>
      </p:sp>
      <p:pic>
        <p:nvPicPr>
          <p:cNvPr id="6" name="Picture 5">
            <a:extLst>
              <a:ext uri="{FF2B5EF4-FFF2-40B4-BE49-F238E27FC236}">
                <a16:creationId xmlns:a16="http://schemas.microsoft.com/office/drawing/2014/main" id="{C12EB83F-D62F-05FE-BAFA-EB46823D1F9E}"/>
              </a:ext>
            </a:extLst>
          </p:cNvPr>
          <p:cNvPicPr>
            <a:picLocks noChangeAspect="1"/>
          </p:cNvPicPr>
          <p:nvPr/>
        </p:nvPicPr>
        <p:blipFill rotWithShape="1">
          <a:blip r:embed="rId3"/>
          <a:srcRect l="27971" t="42000" r="26028" b="11298"/>
          <a:stretch/>
        </p:blipFill>
        <p:spPr>
          <a:xfrm>
            <a:off x="4408371" y="1441173"/>
            <a:ext cx="7760368" cy="4641993"/>
          </a:xfrm>
          <a:prstGeom prst="rect">
            <a:avLst/>
          </a:prstGeom>
        </p:spPr>
      </p:pic>
    </p:spTree>
    <p:extLst>
      <p:ext uri="{BB962C8B-B14F-4D97-AF65-F5344CB8AC3E}">
        <p14:creationId xmlns:p14="http://schemas.microsoft.com/office/powerpoint/2010/main" val="1744493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5C7758-A534-4E49-B168-F2EF459E52AE}"/>
              </a:ext>
            </a:extLst>
          </p:cNvPr>
          <p:cNvSpPr>
            <a:spLocks noGrp="1"/>
          </p:cNvSpPr>
          <p:nvPr>
            <p:ph type="title"/>
          </p:nvPr>
        </p:nvSpPr>
        <p:spPr>
          <a:xfrm>
            <a:off x="457200" y="594359"/>
            <a:ext cx="3200400" cy="2286000"/>
          </a:xfrm>
        </p:spPr>
        <p:txBody>
          <a:bodyPr anchor="b">
            <a:normAutofit/>
          </a:bodyPr>
          <a:lstStyle/>
          <a:p>
            <a:r>
              <a:rPr lang="en-GB" dirty="0"/>
              <a:t>What you identified as strengths last time in 2022</a:t>
            </a:r>
          </a:p>
        </p:txBody>
      </p:sp>
      <p:pic>
        <p:nvPicPr>
          <p:cNvPr id="3" name="Picture 2">
            <a:extLst>
              <a:ext uri="{FF2B5EF4-FFF2-40B4-BE49-F238E27FC236}">
                <a16:creationId xmlns:a16="http://schemas.microsoft.com/office/drawing/2014/main" id="{2B4929E7-1567-B3A8-494B-4A13C60AA2C7}"/>
              </a:ext>
            </a:extLst>
          </p:cNvPr>
          <p:cNvPicPr>
            <a:picLocks noChangeAspect="1"/>
          </p:cNvPicPr>
          <p:nvPr/>
        </p:nvPicPr>
        <p:blipFill rotWithShape="1">
          <a:blip r:embed="rId2"/>
          <a:srcRect l="23556" t="29994" r="17411" b="21863"/>
          <a:stretch/>
        </p:blipFill>
        <p:spPr>
          <a:xfrm>
            <a:off x="4104475" y="1245763"/>
            <a:ext cx="8021239" cy="4366474"/>
          </a:xfrm>
          <a:prstGeom prst="rect">
            <a:avLst/>
          </a:prstGeom>
          <a:noFill/>
        </p:spPr>
      </p:pic>
      <p:sp>
        <p:nvSpPr>
          <p:cNvPr id="10" name="Text Placeholder 3">
            <a:extLst>
              <a:ext uri="{FF2B5EF4-FFF2-40B4-BE49-F238E27FC236}">
                <a16:creationId xmlns:a16="http://schemas.microsoft.com/office/drawing/2014/main" id="{2870D7E6-385B-7748-C1BE-5AA1BC72E32F}"/>
              </a:ext>
            </a:extLst>
          </p:cNvPr>
          <p:cNvSpPr>
            <a:spLocks noGrp="1"/>
          </p:cNvSpPr>
          <p:nvPr>
            <p:ph type="body" sz="half" idx="2"/>
          </p:nvPr>
        </p:nvSpPr>
        <p:spPr>
          <a:xfrm>
            <a:off x="457200" y="2926080"/>
            <a:ext cx="3200400" cy="3379124"/>
          </a:xfrm>
        </p:spPr>
        <p:txBody>
          <a:bodyPr/>
          <a:lstStyle/>
          <a:p>
            <a:endParaRPr lang="en-US"/>
          </a:p>
        </p:txBody>
      </p:sp>
      <p:sp>
        <p:nvSpPr>
          <p:cNvPr id="4" name="Footer Placeholder 3">
            <a:extLst>
              <a:ext uri="{FF2B5EF4-FFF2-40B4-BE49-F238E27FC236}">
                <a16:creationId xmlns:a16="http://schemas.microsoft.com/office/drawing/2014/main" id="{5E0D14AE-CBB1-D8B5-CED2-5AB3364D236A}"/>
              </a:ext>
            </a:extLst>
          </p:cNvPr>
          <p:cNvSpPr>
            <a:spLocks noGrp="1"/>
          </p:cNvSpPr>
          <p:nvPr>
            <p:ph type="ftr" sz="quarter" idx="11"/>
          </p:nvPr>
        </p:nvSpPr>
        <p:spPr>
          <a:xfrm>
            <a:off x="4800600" y="6459785"/>
            <a:ext cx="4648200" cy="365125"/>
          </a:xfrm>
        </p:spPr>
        <p:txBody>
          <a:bodyPr anchor="ctr">
            <a:normAutofit/>
          </a:bodyPr>
          <a:lstStyle/>
          <a:p>
            <a:pPr>
              <a:spcAft>
                <a:spcPts val="600"/>
              </a:spcAft>
            </a:pPr>
            <a:r>
              <a:rPr lang="en-US"/>
              <a:t>www.seslip.co.uk</a:t>
            </a:r>
            <a:endParaRPr lang="en-GB"/>
          </a:p>
        </p:txBody>
      </p:sp>
    </p:spTree>
    <p:extLst>
      <p:ext uri="{BB962C8B-B14F-4D97-AF65-F5344CB8AC3E}">
        <p14:creationId xmlns:p14="http://schemas.microsoft.com/office/powerpoint/2010/main" val="1923640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BDE6F-2665-BA28-0BF5-8BA4960D956E}"/>
              </a:ext>
            </a:extLst>
          </p:cNvPr>
          <p:cNvSpPr>
            <a:spLocks noGrp="1"/>
          </p:cNvSpPr>
          <p:nvPr>
            <p:ph type="ctrTitle"/>
          </p:nvPr>
        </p:nvSpPr>
        <p:spPr/>
        <p:txBody>
          <a:bodyPr>
            <a:normAutofit/>
          </a:bodyPr>
          <a:lstStyle/>
          <a:p>
            <a:r>
              <a:rPr lang="en-US" dirty="0"/>
              <a:t>Resetting priorities</a:t>
            </a:r>
            <a:endParaRPr lang="en-GB" dirty="0">
              <a:solidFill>
                <a:srgbClr val="FF0000"/>
              </a:solidFill>
            </a:endParaRPr>
          </a:p>
        </p:txBody>
      </p:sp>
      <p:sp>
        <p:nvSpPr>
          <p:cNvPr id="4" name="Footer Placeholder 3">
            <a:extLst>
              <a:ext uri="{FF2B5EF4-FFF2-40B4-BE49-F238E27FC236}">
                <a16:creationId xmlns:a16="http://schemas.microsoft.com/office/drawing/2014/main" id="{71A593F0-1495-45BD-039B-655F7E2906E0}"/>
              </a:ext>
            </a:extLst>
          </p:cNvPr>
          <p:cNvSpPr>
            <a:spLocks noGrp="1"/>
          </p:cNvSpPr>
          <p:nvPr>
            <p:ph type="ftr" sz="quarter" idx="11"/>
          </p:nvPr>
        </p:nvSpPr>
        <p:spPr/>
        <p:txBody>
          <a:bodyPr/>
          <a:lstStyle/>
          <a:p>
            <a:r>
              <a:rPr lang="en-US" cap="all" dirty="0">
                <a:hlinkClick r:id="rId2"/>
              </a:rPr>
              <a:t>www.Seslip.co.uk</a:t>
            </a:r>
            <a:r>
              <a:rPr lang="en-US" cap="all" dirty="0"/>
              <a:t> </a:t>
            </a:r>
            <a:endParaRPr lang="en-GB" cap="all" dirty="0"/>
          </a:p>
        </p:txBody>
      </p:sp>
    </p:spTree>
    <p:extLst>
      <p:ext uri="{BB962C8B-B14F-4D97-AF65-F5344CB8AC3E}">
        <p14:creationId xmlns:p14="http://schemas.microsoft.com/office/powerpoint/2010/main" val="1858203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5C7758-A534-4E49-B168-F2EF459E52AE}"/>
              </a:ext>
            </a:extLst>
          </p:cNvPr>
          <p:cNvSpPr>
            <a:spLocks noGrp="1"/>
          </p:cNvSpPr>
          <p:nvPr>
            <p:ph type="title"/>
          </p:nvPr>
        </p:nvSpPr>
        <p:spPr>
          <a:xfrm>
            <a:off x="457200" y="594359"/>
            <a:ext cx="3200400" cy="2286000"/>
          </a:xfrm>
        </p:spPr>
        <p:txBody>
          <a:bodyPr anchor="b">
            <a:normAutofit fontScale="90000"/>
          </a:bodyPr>
          <a:lstStyle/>
          <a:p>
            <a:r>
              <a:rPr lang="en-GB" dirty="0"/>
              <a:t>What you identified as priorities today July 2024</a:t>
            </a:r>
          </a:p>
        </p:txBody>
      </p:sp>
      <p:sp>
        <p:nvSpPr>
          <p:cNvPr id="10" name="Text Placeholder 3">
            <a:extLst>
              <a:ext uri="{FF2B5EF4-FFF2-40B4-BE49-F238E27FC236}">
                <a16:creationId xmlns:a16="http://schemas.microsoft.com/office/drawing/2014/main" id="{B455C6C6-554C-5261-CA06-DE4FAE6D03E8}"/>
              </a:ext>
            </a:extLst>
          </p:cNvPr>
          <p:cNvSpPr>
            <a:spLocks noGrp="1"/>
          </p:cNvSpPr>
          <p:nvPr>
            <p:ph type="body" sz="half" idx="2"/>
          </p:nvPr>
        </p:nvSpPr>
        <p:spPr>
          <a:xfrm>
            <a:off x="457200" y="2926080"/>
            <a:ext cx="3200400" cy="3379124"/>
          </a:xfrm>
        </p:spPr>
        <p:txBody>
          <a:bodyPr/>
          <a:lstStyle/>
          <a:p>
            <a:r>
              <a:rPr lang="en-US" dirty="0"/>
              <a:t>74 responses from 33 participants</a:t>
            </a:r>
          </a:p>
        </p:txBody>
      </p:sp>
      <p:sp>
        <p:nvSpPr>
          <p:cNvPr id="4" name="Footer Placeholder 3">
            <a:extLst>
              <a:ext uri="{FF2B5EF4-FFF2-40B4-BE49-F238E27FC236}">
                <a16:creationId xmlns:a16="http://schemas.microsoft.com/office/drawing/2014/main" id="{5E0D14AE-CBB1-D8B5-CED2-5AB3364D236A}"/>
              </a:ext>
            </a:extLst>
          </p:cNvPr>
          <p:cNvSpPr>
            <a:spLocks noGrp="1"/>
          </p:cNvSpPr>
          <p:nvPr>
            <p:ph type="ftr" sz="quarter" idx="11"/>
          </p:nvPr>
        </p:nvSpPr>
        <p:spPr>
          <a:xfrm>
            <a:off x="4800600" y="6459785"/>
            <a:ext cx="4648200" cy="365125"/>
          </a:xfrm>
        </p:spPr>
        <p:txBody>
          <a:bodyPr anchor="ctr">
            <a:normAutofit/>
          </a:bodyPr>
          <a:lstStyle/>
          <a:p>
            <a:pPr>
              <a:spcAft>
                <a:spcPts val="600"/>
              </a:spcAft>
            </a:pPr>
            <a:r>
              <a:rPr lang="en-US"/>
              <a:t>www.seslip.co.uk</a:t>
            </a:r>
            <a:endParaRPr lang="en-GB"/>
          </a:p>
        </p:txBody>
      </p:sp>
      <p:pic>
        <p:nvPicPr>
          <p:cNvPr id="6" name="Picture 5">
            <a:extLst>
              <a:ext uri="{FF2B5EF4-FFF2-40B4-BE49-F238E27FC236}">
                <a16:creationId xmlns:a16="http://schemas.microsoft.com/office/drawing/2014/main" id="{DEC68D7A-AB8F-C572-45B0-9B22C4C46F30}"/>
              </a:ext>
            </a:extLst>
          </p:cNvPr>
          <p:cNvPicPr>
            <a:picLocks noChangeAspect="1"/>
          </p:cNvPicPr>
          <p:nvPr/>
        </p:nvPicPr>
        <p:blipFill rotWithShape="1">
          <a:blip r:embed="rId2"/>
          <a:srcRect l="25722" t="40140" r="29861" b="15369"/>
          <a:stretch/>
        </p:blipFill>
        <p:spPr>
          <a:xfrm>
            <a:off x="4100101" y="594359"/>
            <a:ext cx="8091899" cy="4812633"/>
          </a:xfrm>
          <a:prstGeom prst="rect">
            <a:avLst/>
          </a:prstGeom>
        </p:spPr>
      </p:pic>
    </p:spTree>
    <p:extLst>
      <p:ext uri="{BB962C8B-B14F-4D97-AF65-F5344CB8AC3E}">
        <p14:creationId xmlns:p14="http://schemas.microsoft.com/office/powerpoint/2010/main" val="2293865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5C7758-A534-4E49-B168-F2EF459E52AE}"/>
              </a:ext>
            </a:extLst>
          </p:cNvPr>
          <p:cNvSpPr>
            <a:spLocks noGrp="1"/>
          </p:cNvSpPr>
          <p:nvPr>
            <p:ph type="title"/>
          </p:nvPr>
        </p:nvSpPr>
        <p:spPr>
          <a:xfrm>
            <a:off x="457200" y="594359"/>
            <a:ext cx="3200400" cy="2286000"/>
          </a:xfrm>
        </p:spPr>
        <p:txBody>
          <a:bodyPr anchor="b">
            <a:normAutofit/>
          </a:bodyPr>
          <a:lstStyle/>
          <a:p>
            <a:r>
              <a:rPr lang="en-GB" dirty="0"/>
              <a:t>What you identified as priorities last time in 2022</a:t>
            </a:r>
          </a:p>
        </p:txBody>
      </p:sp>
      <p:pic>
        <p:nvPicPr>
          <p:cNvPr id="2" name="Picture 1">
            <a:extLst>
              <a:ext uri="{FF2B5EF4-FFF2-40B4-BE49-F238E27FC236}">
                <a16:creationId xmlns:a16="http://schemas.microsoft.com/office/drawing/2014/main" id="{8D446375-E3B4-63DC-851F-DE5FEA754108}"/>
              </a:ext>
            </a:extLst>
          </p:cNvPr>
          <p:cNvPicPr>
            <a:picLocks noChangeAspect="1"/>
          </p:cNvPicPr>
          <p:nvPr/>
        </p:nvPicPr>
        <p:blipFill rotWithShape="1">
          <a:blip r:embed="rId2"/>
          <a:srcRect l="23365" t="34221" r="22856" b="21934"/>
          <a:stretch/>
        </p:blipFill>
        <p:spPr>
          <a:xfrm>
            <a:off x="4147641" y="312666"/>
            <a:ext cx="8162831" cy="4442214"/>
          </a:xfrm>
          <a:prstGeom prst="rect">
            <a:avLst/>
          </a:prstGeom>
          <a:noFill/>
        </p:spPr>
      </p:pic>
      <p:sp>
        <p:nvSpPr>
          <p:cNvPr id="10" name="Text Placeholder 3">
            <a:extLst>
              <a:ext uri="{FF2B5EF4-FFF2-40B4-BE49-F238E27FC236}">
                <a16:creationId xmlns:a16="http://schemas.microsoft.com/office/drawing/2014/main" id="{B455C6C6-554C-5261-CA06-DE4FAE6D03E8}"/>
              </a:ext>
            </a:extLst>
          </p:cNvPr>
          <p:cNvSpPr>
            <a:spLocks noGrp="1"/>
          </p:cNvSpPr>
          <p:nvPr>
            <p:ph type="body" sz="half" idx="2"/>
          </p:nvPr>
        </p:nvSpPr>
        <p:spPr>
          <a:xfrm>
            <a:off x="457200" y="2926080"/>
            <a:ext cx="3200400" cy="3379124"/>
          </a:xfrm>
        </p:spPr>
        <p:txBody>
          <a:bodyPr/>
          <a:lstStyle/>
          <a:p>
            <a:endParaRPr lang="en-US"/>
          </a:p>
        </p:txBody>
      </p:sp>
      <p:sp>
        <p:nvSpPr>
          <p:cNvPr id="4" name="Footer Placeholder 3">
            <a:extLst>
              <a:ext uri="{FF2B5EF4-FFF2-40B4-BE49-F238E27FC236}">
                <a16:creationId xmlns:a16="http://schemas.microsoft.com/office/drawing/2014/main" id="{5E0D14AE-CBB1-D8B5-CED2-5AB3364D236A}"/>
              </a:ext>
            </a:extLst>
          </p:cNvPr>
          <p:cNvSpPr>
            <a:spLocks noGrp="1"/>
          </p:cNvSpPr>
          <p:nvPr>
            <p:ph type="ftr" sz="quarter" idx="11"/>
          </p:nvPr>
        </p:nvSpPr>
        <p:spPr>
          <a:xfrm>
            <a:off x="4800600" y="6459785"/>
            <a:ext cx="4648200" cy="365125"/>
          </a:xfrm>
        </p:spPr>
        <p:txBody>
          <a:bodyPr anchor="ctr">
            <a:normAutofit/>
          </a:bodyPr>
          <a:lstStyle/>
          <a:p>
            <a:pPr>
              <a:spcAft>
                <a:spcPts val="600"/>
              </a:spcAft>
            </a:pPr>
            <a:r>
              <a:rPr lang="en-US"/>
              <a:t>www.seslip.co.uk</a:t>
            </a:r>
            <a:endParaRPr lang="en-GB"/>
          </a:p>
        </p:txBody>
      </p:sp>
    </p:spTree>
    <p:extLst>
      <p:ext uri="{BB962C8B-B14F-4D97-AF65-F5344CB8AC3E}">
        <p14:creationId xmlns:p14="http://schemas.microsoft.com/office/powerpoint/2010/main" val="1089891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BDE6F-2665-BA28-0BF5-8BA4960D956E}"/>
              </a:ext>
            </a:extLst>
          </p:cNvPr>
          <p:cNvSpPr>
            <a:spLocks noGrp="1"/>
          </p:cNvSpPr>
          <p:nvPr>
            <p:ph type="ctrTitle"/>
          </p:nvPr>
        </p:nvSpPr>
        <p:spPr>
          <a:xfrm>
            <a:off x="-2215299" y="-292231"/>
            <a:ext cx="16939967" cy="1819374"/>
          </a:xfrm>
        </p:spPr>
        <p:txBody>
          <a:bodyPr>
            <a:normAutofit fontScale="90000"/>
          </a:bodyPr>
          <a:lstStyle/>
          <a:p>
            <a:br>
              <a:rPr lang="en-GB" dirty="0">
                <a:effectLst/>
                <a:latin typeface="Arial" panose="020B0604020202020204" pitchFamily="34" charset="0"/>
              </a:rPr>
            </a:br>
            <a:br>
              <a:rPr lang="en-GB" dirty="0">
                <a:effectLst/>
                <a:latin typeface="Arial" panose="020B0604020202020204" pitchFamily="34" charset="0"/>
              </a:rPr>
            </a:br>
            <a:r>
              <a:rPr lang="en-GB" dirty="0">
                <a:effectLst/>
                <a:latin typeface="Arial" panose="020B0604020202020204" pitchFamily="34" charset="0"/>
              </a:rPr>
              <a:t> South East </a:t>
            </a:r>
            <a:r>
              <a:rPr lang="en-GB" dirty="0"/>
              <a:t>Regional Kinship Arrangements </a:t>
            </a:r>
            <a:br>
              <a:rPr lang="en-GB" dirty="0">
                <a:effectLst/>
                <a:latin typeface="Arial" panose="020B0604020202020204" pitchFamily="34" charset="0"/>
              </a:rPr>
            </a:br>
            <a:endParaRPr lang="en-GB" dirty="0"/>
          </a:p>
        </p:txBody>
      </p:sp>
      <p:sp>
        <p:nvSpPr>
          <p:cNvPr id="3" name="Subtitle 2">
            <a:extLst>
              <a:ext uri="{FF2B5EF4-FFF2-40B4-BE49-F238E27FC236}">
                <a16:creationId xmlns:a16="http://schemas.microsoft.com/office/drawing/2014/main" id="{32F789A6-2EC4-A2EC-BF06-451A247E382E}"/>
              </a:ext>
            </a:extLst>
          </p:cNvPr>
          <p:cNvSpPr>
            <a:spLocks noGrp="1"/>
          </p:cNvSpPr>
          <p:nvPr>
            <p:ph type="subTitle" idx="1"/>
          </p:nvPr>
        </p:nvSpPr>
        <p:spPr>
          <a:xfrm>
            <a:off x="8836060" y="6424500"/>
            <a:ext cx="3355940" cy="365126"/>
          </a:xfrm>
        </p:spPr>
        <p:txBody>
          <a:bodyPr>
            <a:normAutofit fontScale="92500" lnSpcReduction="10000"/>
          </a:bodyPr>
          <a:lstStyle/>
          <a:p>
            <a:r>
              <a:rPr lang="en-GB" sz="2400" i="0" u="none" strike="noStrike" dirty="0">
                <a:solidFill>
                  <a:schemeClr val="bg1"/>
                </a:solidFill>
                <a:effectLst/>
                <a:latin typeface="Raleway" pitchFamily="2" charset="77"/>
              </a:rPr>
              <a:t> 8</a:t>
            </a:r>
            <a:r>
              <a:rPr lang="en-GB" sz="2400" i="0" u="none" strike="noStrike" baseline="30000" dirty="0">
                <a:solidFill>
                  <a:schemeClr val="bg1"/>
                </a:solidFill>
                <a:effectLst/>
                <a:latin typeface="Raleway" pitchFamily="2" charset="77"/>
              </a:rPr>
              <a:t>th</a:t>
            </a:r>
            <a:r>
              <a:rPr lang="en-GB" sz="2400" i="0" u="none" strike="noStrike" dirty="0">
                <a:solidFill>
                  <a:schemeClr val="bg1"/>
                </a:solidFill>
                <a:effectLst/>
                <a:latin typeface="Raleway" pitchFamily="2" charset="77"/>
              </a:rPr>
              <a:t> July 2024 </a:t>
            </a:r>
          </a:p>
        </p:txBody>
      </p:sp>
      <p:graphicFrame>
        <p:nvGraphicFramePr>
          <p:cNvPr id="6" name="Content Placeholder 2">
            <a:extLst>
              <a:ext uri="{FF2B5EF4-FFF2-40B4-BE49-F238E27FC236}">
                <a16:creationId xmlns:a16="http://schemas.microsoft.com/office/drawing/2014/main" id="{1333291D-320B-776A-3C1B-3277AE46C9B1}"/>
              </a:ext>
            </a:extLst>
          </p:cNvPr>
          <p:cNvGraphicFramePr>
            <a:graphicFrameLocks/>
          </p:cNvGraphicFramePr>
          <p:nvPr/>
        </p:nvGraphicFramePr>
        <p:xfrm>
          <a:off x="417647" y="305431"/>
          <a:ext cx="11356706"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3054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5C7758-A534-4E49-B168-F2EF459E52AE}"/>
              </a:ext>
            </a:extLst>
          </p:cNvPr>
          <p:cNvSpPr>
            <a:spLocks noGrp="1"/>
          </p:cNvSpPr>
          <p:nvPr>
            <p:ph type="title"/>
          </p:nvPr>
        </p:nvSpPr>
        <p:spPr>
          <a:xfrm>
            <a:off x="457200" y="594359"/>
            <a:ext cx="3200400" cy="2286000"/>
          </a:xfrm>
        </p:spPr>
        <p:txBody>
          <a:bodyPr anchor="b">
            <a:normAutofit/>
          </a:bodyPr>
          <a:lstStyle/>
          <a:p>
            <a:r>
              <a:rPr lang="en-GB" dirty="0"/>
              <a:t>What next</a:t>
            </a:r>
          </a:p>
        </p:txBody>
      </p:sp>
      <p:sp>
        <p:nvSpPr>
          <p:cNvPr id="10" name="Text Placeholder 3">
            <a:extLst>
              <a:ext uri="{FF2B5EF4-FFF2-40B4-BE49-F238E27FC236}">
                <a16:creationId xmlns:a16="http://schemas.microsoft.com/office/drawing/2014/main" id="{B455C6C6-554C-5261-CA06-DE4FAE6D03E8}"/>
              </a:ext>
            </a:extLst>
          </p:cNvPr>
          <p:cNvSpPr>
            <a:spLocks noGrp="1"/>
          </p:cNvSpPr>
          <p:nvPr>
            <p:ph type="body" sz="half" idx="2"/>
          </p:nvPr>
        </p:nvSpPr>
        <p:spPr>
          <a:xfrm>
            <a:off x="457200" y="2926080"/>
            <a:ext cx="3200400" cy="3379124"/>
          </a:xfrm>
        </p:spPr>
        <p:txBody>
          <a:bodyPr/>
          <a:lstStyle/>
          <a:p>
            <a:endParaRPr lang="en-US"/>
          </a:p>
        </p:txBody>
      </p:sp>
      <p:sp>
        <p:nvSpPr>
          <p:cNvPr id="4" name="Footer Placeholder 3">
            <a:extLst>
              <a:ext uri="{FF2B5EF4-FFF2-40B4-BE49-F238E27FC236}">
                <a16:creationId xmlns:a16="http://schemas.microsoft.com/office/drawing/2014/main" id="{5E0D14AE-CBB1-D8B5-CED2-5AB3364D236A}"/>
              </a:ext>
            </a:extLst>
          </p:cNvPr>
          <p:cNvSpPr>
            <a:spLocks noGrp="1"/>
          </p:cNvSpPr>
          <p:nvPr>
            <p:ph type="ftr" sz="quarter" idx="11"/>
          </p:nvPr>
        </p:nvSpPr>
        <p:spPr>
          <a:xfrm>
            <a:off x="4800600" y="6459785"/>
            <a:ext cx="4648200" cy="365125"/>
          </a:xfrm>
        </p:spPr>
        <p:txBody>
          <a:bodyPr anchor="ctr">
            <a:normAutofit/>
          </a:bodyPr>
          <a:lstStyle/>
          <a:p>
            <a:pPr>
              <a:spcAft>
                <a:spcPts val="600"/>
              </a:spcAft>
            </a:pPr>
            <a:r>
              <a:rPr lang="en-US"/>
              <a:t>www.seslip.co.uk</a:t>
            </a:r>
            <a:endParaRPr lang="en-GB"/>
          </a:p>
        </p:txBody>
      </p:sp>
      <p:sp>
        <p:nvSpPr>
          <p:cNvPr id="3" name="TextBox 2">
            <a:extLst>
              <a:ext uri="{FF2B5EF4-FFF2-40B4-BE49-F238E27FC236}">
                <a16:creationId xmlns:a16="http://schemas.microsoft.com/office/drawing/2014/main" id="{C46433DA-D692-A24B-7093-51FC136C2657}"/>
              </a:ext>
            </a:extLst>
          </p:cNvPr>
          <p:cNvSpPr txBox="1"/>
          <p:nvPr/>
        </p:nvSpPr>
        <p:spPr>
          <a:xfrm>
            <a:off x="4800600" y="2146434"/>
            <a:ext cx="6808304" cy="3139321"/>
          </a:xfrm>
          <a:prstGeom prst="rect">
            <a:avLst/>
          </a:prstGeom>
          <a:noFill/>
        </p:spPr>
        <p:txBody>
          <a:bodyPr wrap="square" rtlCol="0">
            <a:spAutoFit/>
          </a:bodyPr>
          <a:lstStyle/>
          <a:p>
            <a:r>
              <a:rPr lang="en-GB" dirty="0"/>
              <a:t>A huge amount of insight on best practice was gathered at the conference and this is being written up.  A number of priorities were also identified for the region’s Kinship leadership group.  The group will consider these priorities and how they are taken forward at their next meeting on 18 November 2024 2-3.30pm.</a:t>
            </a:r>
          </a:p>
          <a:p>
            <a:endParaRPr lang="en-GB" dirty="0"/>
          </a:p>
          <a:p>
            <a:r>
              <a:rPr lang="en-GB" dirty="0"/>
              <a:t>If you would like to attend this meeting and do not have an invite please contact </a:t>
            </a:r>
            <a:r>
              <a:rPr lang="en-GB" dirty="0">
                <a:hlinkClick r:id="rId2"/>
              </a:rPr>
              <a:t>rebeccaeligon@gmail.com</a:t>
            </a:r>
            <a:r>
              <a:rPr lang="en-GB" dirty="0"/>
              <a:t> </a:t>
            </a:r>
          </a:p>
          <a:p>
            <a:endParaRPr lang="en-GB" dirty="0"/>
          </a:p>
          <a:p>
            <a:endParaRPr lang="en-GB" dirty="0"/>
          </a:p>
        </p:txBody>
      </p:sp>
    </p:spTree>
    <p:extLst>
      <p:ext uri="{BB962C8B-B14F-4D97-AF65-F5344CB8AC3E}">
        <p14:creationId xmlns:p14="http://schemas.microsoft.com/office/powerpoint/2010/main" val="253336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FC6F3-A9C8-C1B6-CE7C-88AC597B9D40}"/>
              </a:ext>
            </a:extLst>
          </p:cNvPr>
          <p:cNvSpPr>
            <a:spLocks noGrp="1"/>
          </p:cNvSpPr>
          <p:nvPr>
            <p:ph type="title"/>
          </p:nvPr>
        </p:nvSpPr>
        <p:spPr>
          <a:xfrm>
            <a:off x="457200" y="594359"/>
            <a:ext cx="3200400" cy="2286000"/>
          </a:xfrm>
        </p:spPr>
        <p:txBody>
          <a:bodyPr anchor="b">
            <a:normAutofit fontScale="90000"/>
          </a:bodyPr>
          <a:lstStyle/>
          <a:p>
            <a:r>
              <a:rPr lang="en-US" dirty="0"/>
              <a:t>Developing kinship care: </a:t>
            </a:r>
            <a:br>
              <a:rPr lang="en-US" dirty="0"/>
            </a:br>
            <a:r>
              <a:rPr lang="en-US" dirty="0"/>
              <a:t>a case for evidence based social work practice </a:t>
            </a:r>
          </a:p>
        </p:txBody>
      </p:sp>
      <p:sp>
        <p:nvSpPr>
          <p:cNvPr id="4" name="Footer Placeholder 3">
            <a:extLst>
              <a:ext uri="{FF2B5EF4-FFF2-40B4-BE49-F238E27FC236}">
                <a16:creationId xmlns:a16="http://schemas.microsoft.com/office/drawing/2014/main" id="{D87A0642-670C-B76A-832E-85C8E900597B}"/>
              </a:ext>
            </a:extLst>
          </p:cNvPr>
          <p:cNvSpPr>
            <a:spLocks noGrp="1"/>
          </p:cNvSpPr>
          <p:nvPr>
            <p:ph type="ftr" sz="quarter" idx="11"/>
          </p:nvPr>
        </p:nvSpPr>
        <p:spPr>
          <a:xfrm>
            <a:off x="4800600" y="6459785"/>
            <a:ext cx="4648200" cy="365125"/>
          </a:xfrm>
        </p:spPr>
        <p:txBody>
          <a:bodyPr anchor="ctr">
            <a:normAutofit/>
          </a:bodyPr>
          <a:lstStyle/>
          <a:p>
            <a:pPr>
              <a:spcAft>
                <a:spcPts val="600"/>
              </a:spcAft>
            </a:pPr>
            <a:r>
              <a:rPr lang="en-US"/>
              <a:t>www.seslip.co.uk</a:t>
            </a:r>
            <a:endParaRPr lang="en-GB"/>
          </a:p>
        </p:txBody>
      </p:sp>
      <p:graphicFrame>
        <p:nvGraphicFramePr>
          <p:cNvPr id="6" name="Content Placeholder 2">
            <a:extLst>
              <a:ext uri="{FF2B5EF4-FFF2-40B4-BE49-F238E27FC236}">
                <a16:creationId xmlns:a16="http://schemas.microsoft.com/office/drawing/2014/main" id="{7A22F0E4-F836-D3C9-3A44-55AB9BBC0DB2}"/>
              </a:ext>
            </a:extLst>
          </p:cNvPr>
          <p:cNvGraphicFramePr>
            <a:graphicFrameLocks noGrp="1"/>
          </p:cNvGraphicFramePr>
          <p:nvPr>
            <p:ph idx="1"/>
          </p:nvPr>
        </p:nvGraphicFramePr>
        <p:xfrm>
          <a:off x="5036269" y="33089"/>
          <a:ext cx="6492240" cy="5839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7ECF8B1E-A627-52DB-E2FB-2BC31DE250F5}"/>
              </a:ext>
            </a:extLst>
          </p:cNvPr>
          <p:cNvSpPr txBox="1"/>
          <p:nvPr/>
        </p:nvSpPr>
        <p:spPr>
          <a:xfrm>
            <a:off x="5270091" y="207621"/>
            <a:ext cx="6172986" cy="646331"/>
          </a:xfrm>
          <a:prstGeom prst="rect">
            <a:avLst/>
          </a:prstGeom>
          <a:noFill/>
        </p:spPr>
        <p:txBody>
          <a:bodyPr wrap="square" rtlCol="0">
            <a:spAutoFit/>
          </a:bodyPr>
          <a:lstStyle/>
          <a:p>
            <a:r>
              <a:rPr lang="en-GB" kern="100" dirty="0">
                <a:effectLst/>
                <a:latin typeface="Raleway Medium" pitchFamily="2" charset="0"/>
                <a:ea typeface="Calibri" panose="020F0502020204030204" pitchFamily="34" charset="0"/>
                <a:cs typeface="Times New Roman" panose="02020603050405020304" pitchFamily="18" charset="0"/>
              </a:rPr>
              <a:t>‘the very idea of “kinship care‟ remains contested in theory, law and operational practice in </a:t>
            </a:r>
            <a:r>
              <a:rPr lang="en-GB" kern="100">
                <a:effectLst/>
                <a:latin typeface="Raleway Medium" pitchFamily="2" charset="0"/>
                <a:ea typeface="Calibri" panose="020F0502020204030204" pitchFamily="34" charset="0"/>
                <a:cs typeface="Times New Roman" panose="02020603050405020304" pitchFamily="18" charset="0"/>
              </a:rPr>
              <a:t>local authorities’</a:t>
            </a:r>
            <a:endParaRPr lang="en-GB" kern="100" dirty="0">
              <a:effectLst/>
              <a:latin typeface="Raleway Medium" pitchFamily="2"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1F5312E-9BFD-19F3-2057-B094E15659B0}"/>
              </a:ext>
            </a:extLst>
          </p:cNvPr>
          <p:cNvSpPr txBox="1"/>
          <p:nvPr/>
        </p:nvSpPr>
        <p:spPr>
          <a:xfrm>
            <a:off x="5270096" y="3900862"/>
            <a:ext cx="6024589" cy="1754326"/>
          </a:xfrm>
          <a:prstGeom prst="rect">
            <a:avLst/>
          </a:prstGeom>
          <a:noFill/>
        </p:spPr>
        <p:txBody>
          <a:bodyPr wrap="square" rtlCol="0">
            <a:spAutoFit/>
          </a:bodyPr>
          <a:lstStyle/>
          <a:p>
            <a:r>
              <a:rPr lang="en-GB" kern="100" dirty="0">
                <a:effectLst/>
                <a:latin typeface="Raleway Medium" pitchFamily="2" charset="0"/>
                <a:ea typeface="Calibri" panose="020F0502020204030204" pitchFamily="34" charset="0"/>
                <a:cs typeface="Times New Roman" panose="02020603050405020304" pitchFamily="18" charset="0"/>
              </a:rPr>
              <a:t>‘whatever changes are made at a government level, and whatever local guidance is issued around kinship care, the importance of how this is then enshrined into local authority policies and then manifested in social work practice, is likely to be an area of challenge for a significant time to come’</a:t>
            </a:r>
          </a:p>
        </p:txBody>
      </p:sp>
      <p:sp>
        <p:nvSpPr>
          <p:cNvPr id="15" name="TextBox 14">
            <a:extLst>
              <a:ext uri="{FF2B5EF4-FFF2-40B4-BE49-F238E27FC236}">
                <a16:creationId xmlns:a16="http://schemas.microsoft.com/office/drawing/2014/main" id="{CF04FD30-F714-1D0D-B7FC-35067D15A20B}"/>
              </a:ext>
            </a:extLst>
          </p:cNvPr>
          <p:cNvSpPr txBox="1"/>
          <p:nvPr/>
        </p:nvSpPr>
        <p:spPr>
          <a:xfrm>
            <a:off x="5270092" y="1468653"/>
            <a:ext cx="6172986" cy="1754326"/>
          </a:xfrm>
          <a:prstGeom prst="rect">
            <a:avLst/>
          </a:prstGeom>
          <a:noFill/>
        </p:spPr>
        <p:txBody>
          <a:bodyPr wrap="square" rtlCol="0">
            <a:spAutoFit/>
          </a:bodyPr>
          <a:lstStyle/>
          <a:p>
            <a:r>
              <a:rPr lang="en-GB" dirty="0">
                <a:latin typeface="Raleway Medium" pitchFamily="2" charset="0"/>
              </a:rPr>
              <a:t>‘this research does not seek to evidence best practice in its own right but to recognise the variance of kinship in practice and approach and, from knowledge gained, set out a proposed model of good practice, one that is responsive to the findings and could be adopted within local authorities in England’</a:t>
            </a:r>
          </a:p>
        </p:txBody>
      </p:sp>
    </p:spTree>
    <p:extLst>
      <p:ext uri="{BB962C8B-B14F-4D97-AF65-F5344CB8AC3E}">
        <p14:creationId xmlns:p14="http://schemas.microsoft.com/office/powerpoint/2010/main" val="875362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BDE6F-2665-BA28-0BF5-8BA4960D956E}"/>
              </a:ext>
            </a:extLst>
          </p:cNvPr>
          <p:cNvSpPr>
            <a:spLocks noGrp="1"/>
          </p:cNvSpPr>
          <p:nvPr>
            <p:ph type="ctrTitle"/>
          </p:nvPr>
        </p:nvSpPr>
        <p:spPr/>
        <p:txBody>
          <a:bodyPr>
            <a:normAutofit/>
          </a:bodyPr>
          <a:lstStyle/>
          <a:p>
            <a:r>
              <a:rPr lang="en-US" dirty="0"/>
              <a:t>Lucy Peake, Chief Executive Kinship, and vice chair of South East regional kinship group</a:t>
            </a:r>
            <a:endParaRPr lang="en-GB" dirty="0">
              <a:solidFill>
                <a:srgbClr val="FF0000"/>
              </a:solidFill>
            </a:endParaRPr>
          </a:p>
        </p:txBody>
      </p:sp>
      <p:sp>
        <p:nvSpPr>
          <p:cNvPr id="4" name="Footer Placeholder 3">
            <a:extLst>
              <a:ext uri="{FF2B5EF4-FFF2-40B4-BE49-F238E27FC236}">
                <a16:creationId xmlns:a16="http://schemas.microsoft.com/office/drawing/2014/main" id="{71A593F0-1495-45BD-039B-655F7E2906E0}"/>
              </a:ext>
            </a:extLst>
          </p:cNvPr>
          <p:cNvSpPr>
            <a:spLocks noGrp="1"/>
          </p:cNvSpPr>
          <p:nvPr>
            <p:ph type="ftr" sz="quarter" idx="11"/>
          </p:nvPr>
        </p:nvSpPr>
        <p:spPr/>
        <p:txBody>
          <a:bodyPr/>
          <a:lstStyle/>
          <a:p>
            <a:r>
              <a:rPr lang="en-US" cap="all" dirty="0">
                <a:hlinkClick r:id="rId2"/>
              </a:rPr>
              <a:t>www.Seslip.co.uk</a:t>
            </a:r>
            <a:r>
              <a:rPr lang="en-US" cap="all" dirty="0"/>
              <a:t> </a:t>
            </a:r>
            <a:endParaRPr lang="en-GB" cap="all" dirty="0"/>
          </a:p>
        </p:txBody>
      </p:sp>
    </p:spTree>
    <p:extLst>
      <p:ext uri="{BB962C8B-B14F-4D97-AF65-F5344CB8AC3E}">
        <p14:creationId xmlns:p14="http://schemas.microsoft.com/office/powerpoint/2010/main" val="2012222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97CC878E-F380-D218-646D-BEDFABEC1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E6EBC99-8B6E-9150-73E1-53531AFF4CC2}"/>
              </a:ext>
            </a:extLst>
          </p:cNvPr>
          <p:cNvSpPr txBox="1"/>
          <p:nvPr/>
        </p:nvSpPr>
        <p:spPr>
          <a:xfrm>
            <a:off x="388325" y="684238"/>
            <a:ext cx="7864424" cy="3383811"/>
          </a:xfrm>
          <a:prstGeom prst="rect">
            <a:avLst/>
          </a:prstGeom>
          <a:noFill/>
        </p:spPr>
        <p:txBody>
          <a:bodyPr wrap="square" lIns="91440" tIns="45720" rIns="91440" bIns="45720" rtlCol="0" anchor="t">
            <a:spAutoFit/>
          </a:bodyPr>
          <a:lstStyle/>
          <a:p>
            <a:pPr>
              <a:lnSpc>
                <a:spcPts val="6500"/>
              </a:lnSpc>
            </a:pPr>
            <a:r>
              <a:rPr lang="en-US" sz="6600" dirty="0">
                <a:solidFill>
                  <a:schemeClr val="bg1"/>
                </a:solidFill>
                <a:latin typeface="Raleway ExtraBold" pitchFamily="2" charset="0"/>
                <a:ea typeface="+mn-lt"/>
                <a:cs typeface="+mn-lt"/>
              </a:rPr>
              <a:t>Kinship Care Strategy – what’s next? </a:t>
            </a:r>
            <a:endParaRPr lang="en-US" sz="5400" dirty="0">
              <a:solidFill>
                <a:schemeClr val="bg1"/>
              </a:solidFill>
              <a:latin typeface="Raleway ExtraBold" pitchFamily="2" charset="0"/>
              <a:ea typeface="+mn-lt"/>
              <a:cs typeface="+mn-lt"/>
            </a:endParaRPr>
          </a:p>
          <a:p>
            <a:pPr>
              <a:lnSpc>
                <a:spcPts val="6500"/>
              </a:lnSpc>
            </a:pPr>
            <a:endParaRPr lang="en-US" sz="5400" dirty="0">
              <a:solidFill>
                <a:schemeClr val="bg1"/>
              </a:solidFill>
              <a:latin typeface="Raleway ExtraBold" pitchFamily="2" charset="0"/>
              <a:ea typeface="+mn-lt"/>
              <a:cs typeface="+mn-lt"/>
            </a:endParaRPr>
          </a:p>
        </p:txBody>
      </p:sp>
      <p:sp>
        <p:nvSpPr>
          <p:cNvPr id="6" name="TextBox 5">
            <a:extLst>
              <a:ext uri="{FF2B5EF4-FFF2-40B4-BE49-F238E27FC236}">
                <a16:creationId xmlns:a16="http://schemas.microsoft.com/office/drawing/2014/main" id="{71401246-E100-0354-EA7D-A5D65F6BAAB5}"/>
              </a:ext>
            </a:extLst>
          </p:cNvPr>
          <p:cNvSpPr txBox="1"/>
          <p:nvPr/>
        </p:nvSpPr>
        <p:spPr>
          <a:xfrm>
            <a:off x="388325" y="3765823"/>
            <a:ext cx="6224510" cy="3046988"/>
          </a:xfrm>
          <a:prstGeom prst="rect">
            <a:avLst/>
          </a:prstGeom>
          <a:noFill/>
        </p:spPr>
        <p:txBody>
          <a:bodyPr wrap="square" lIns="91440" tIns="45720" rIns="91440" bIns="45720" rtlCol="0" anchor="t">
            <a:spAutoFit/>
          </a:bodyPr>
          <a:lstStyle/>
          <a:p>
            <a:r>
              <a:rPr lang="en-US" sz="3200" b="1" dirty="0">
                <a:solidFill>
                  <a:schemeClr val="bg1"/>
                </a:solidFill>
                <a:latin typeface="Raleway Medium" pitchFamily="2" charset="0"/>
                <a:ea typeface="+mn-lt"/>
                <a:cs typeface="+mn-lt"/>
              </a:rPr>
              <a:t>Lucy Peake</a:t>
            </a:r>
          </a:p>
          <a:p>
            <a:r>
              <a:rPr lang="en-US" sz="3200" b="1" dirty="0">
                <a:solidFill>
                  <a:schemeClr val="bg1"/>
                </a:solidFill>
                <a:latin typeface="Raleway Medium" pitchFamily="2" charset="0"/>
                <a:ea typeface="+mn-lt"/>
                <a:cs typeface="+mn-lt"/>
              </a:rPr>
              <a:t>Chief Executive, Kinship </a:t>
            </a:r>
          </a:p>
          <a:p>
            <a:endParaRPr lang="en-US" sz="3200" b="1" dirty="0">
              <a:solidFill>
                <a:schemeClr val="bg1"/>
              </a:solidFill>
              <a:latin typeface="Raleway Medium" pitchFamily="2" charset="0"/>
              <a:ea typeface="+mn-lt"/>
              <a:cs typeface="+mn-lt"/>
            </a:endParaRPr>
          </a:p>
          <a:p>
            <a:r>
              <a:rPr lang="en-US" sz="3200" b="1" dirty="0">
                <a:solidFill>
                  <a:schemeClr val="bg1"/>
                </a:solidFill>
                <a:latin typeface="Raleway Medium" pitchFamily="2" charset="0"/>
                <a:ea typeface="+mn-lt"/>
                <a:cs typeface="+mn-lt"/>
              </a:rPr>
              <a:t>South East Kinship Conference </a:t>
            </a:r>
          </a:p>
          <a:p>
            <a:endParaRPr lang="en-US" sz="3200" b="1" dirty="0">
              <a:solidFill>
                <a:schemeClr val="bg1"/>
              </a:solidFill>
              <a:latin typeface="Raleway Medium" pitchFamily="2" charset="0"/>
              <a:ea typeface="+mn-lt"/>
              <a:cs typeface="+mn-lt"/>
            </a:endParaRPr>
          </a:p>
          <a:p>
            <a:endParaRPr lang="en-US" sz="3200" b="1" dirty="0">
              <a:solidFill>
                <a:schemeClr val="bg1"/>
              </a:solidFill>
              <a:latin typeface="Raleway Medium" pitchFamily="2" charset="0"/>
              <a:ea typeface="+mn-lt"/>
              <a:cs typeface="+mn-lt"/>
            </a:endParaRPr>
          </a:p>
        </p:txBody>
      </p:sp>
      <p:pic>
        <p:nvPicPr>
          <p:cNvPr id="7" name="Picture 6" descr="Logo&#10;&#10;Description automatically generated">
            <a:extLst>
              <a:ext uri="{FF2B5EF4-FFF2-40B4-BE49-F238E27FC236}">
                <a16:creationId xmlns:a16="http://schemas.microsoft.com/office/drawing/2014/main" id="{A0297574-33E3-67FF-FB44-201DAEB249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5510" y="245529"/>
            <a:ext cx="2198165" cy="2198165"/>
          </a:xfrm>
          <a:prstGeom prst="rect">
            <a:avLst/>
          </a:prstGeom>
        </p:spPr>
      </p:pic>
      <p:sp>
        <p:nvSpPr>
          <p:cNvPr id="8" name="TextBox 7">
            <a:extLst>
              <a:ext uri="{FF2B5EF4-FFF2-40B4-BE49-F238E27FC236}">
                <a16:creationId xmlns:a16="http://schemas.microsoft.com/office/drawing/2014/main" id="{0D7265AA-5565-A6AB-14BA-12E583A3264B}"/>
              </a:ext>
            </a:extLst>
          </p:cNvPr>
          <p:cNvSpPr txBox="1"/>
          <p:nvPr/>
        </p:nvSpPr>
        <p:spPr>
          <a:xfrm>
            <a:off x="388325" y="5833956"/>
            <a:ext cx="5098076" cy="584775"/>
          </a:xfrm>
          <a:prstGeom prst="rect">
            <a:avLst/>
          </a:prstGeom>
          <a:noFill/>
        </p:spPr>
        <p:txBody>
          <a:bodyPr wrap="square" lIns="91440" tIns="45720" rIns="91440" bIns="45720" rtlCol="0" anchor="t">
            <a:spAutoFit/>
          </a:bodyPr>
          <a:lstStyle/>
          <a:p>
            <a:r>
              <a:rPr lang="en-US" sz="3200" dirty="0">
                <a:solidFill>
                  <a:srgbClr val="FDC80A"/>
                </a:solidFill>
                <a:latin typeface="Raleway Medium" pitchFamily="2" charset="0"/>
                <a:ea typeface="+mn-lt"/>
                <a:cs typeface="+mn-lt"/>
              </a:rPr>
              <a:t>8 July 2024</a:t>
            </a:r>
          </a:p>
        </p:txBody>
      </p:sp>
    </p:spTree>
    <p:extLst>
      <p:ext uri="{BB962C8B-B14F-4D97-AF65-F5344CB8AC3E}">
        <p14:creationId xmlns:p14="http://schemas.microsoft.com/office/powerpoint/2010/main" val="1860707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77B25-A586-4EB9-B571-0D1B024C1B5F}"/>
              </a:ext>
            </a:extLst>
          </p:cNvPr>
          <p:cNvSpPr>
            <a:spLocks noGrp="1"/>
          </p:cNvSpPr>
          <p:nvPr>
            <p:ph type="title"/>
          </p:nvPr>
        </p:nvSpPr>
        <p:spPr>
          <a:xfrm>
            <a:off x="648929" y="557190"/>
            <a:ext cx="10773050" cy="976335"/>
          </a:xfrm>
          <a:solidFill>
            <a:srgbClr val="EC632F"/>
          </a:solidFill>
        </p:spPr>
        <p:txBody>
          <a:bodyPr>
            <a:normAutofit/>
          </a:bodyPr>
          <a:lstStyle/>
          <a:p>
            <a:r>
              <a:rPr lang="en-GB" sz="4000" b="1">
                <a:solidFill>
                  <a:schemeClr val="bg1"/>
                </a:solidFill>
                <a:latin typeface="Raleway" panose="020B0503030101060003" pitchFamily="34" charset="77"/>
              </a:rPr>
              <a:t> About Kinship</a:t>
            </a:r>
          </a:p>
        </p:txBody>
      </p:sp>
      <p:sp>
        <p:nvSpPr>
          <p:cNvPr id="3" name="Content Placeholder 2">
            <a:extLst>
              <a:ext uri="{FF2B5EF4-FFF2-40B4-BE49-F238E27FC236}">
                <a16:creationId xmlns:a16="http://schemas.microsoft.com/office/drawing/2014/main" id="{3E51727D-723A-455E-BFD9-7C24CD1D0D06}"/>
              </a:ext>
            </a:extLst>
          </p:cNvPr>
          <p:cNvSpPr>
            <a:spLocks noGrp="1"/>
          </p:cNvSpPr>
          <p:nvPr>
            <p:ph idx="1"/>
          </p:nvPr>
        </p:nvSpPr>
        <p:spPr>
          <a:xfrm>
            <a:off x="648930" y="1533525"/>
            <a:ext cx="10628670" cy="1225801"/>
          </a:xfrm>
        </p:spPr>
        <p:txBody>
          <a:bodyPr>
            <a:noAutofit/>
          </a:bodyPr>
          <a:lstStyle/>
          <a:p>
            <a:pPr marL="0" indent="0">
              <a:lnSpc>
                <a:spcPct val="100000"/>
              </a:lnSpc>
              <a:spcBef>
                <a:spcPts val="0"/>
              </a:spcBef>
              <a:spcAft>
                <a:spcPts val="600"/>
              </a:spcAft>
              <a:buNone/>
            </a:pPr>
            <a:r>
              <a:rPr lang="en-US" sz="2400" b="1" dirty="0">
                <a:latin typeface="Raleway" panose="020B0803030101060003"/>
              </a:rPr>
              <a:t>Kinship is the leading kinship care charity in England and Wales</a:t>
            </a:r>
            <a:r>
              <a:rPr lang="en-US" sz="2400" dirty="0">
                <a:latin typeface="Raleway" panose="020B0803030101060003"/>
              </a:rPr>
              <a:t>. We’re here for </a:t>
            </a:r>
            <a:r>
              <a:rPr lang="en-US" sz="2400" u="sng" dirty="0">
                <a:latin typeface="Raleway" panose="020B0803030101060003"/>
              </a:rPr>
              <a:t>all</a:t>
            </a:r>
            <a:r>
              <a:rPr lang="en-US" sz="2400" dirty="0">
                <a:latin typeface="Raleway" panose="020B0803030101060003"/>
              </a:rPr>
              <a:t> kinship carers. We want every kinship family to have the recognition, value and support they need and deserve.</a:t>
            </a:r>
          </a:p>
        </p:txBody>
      </p:sp>
      <p:pic>
        <p:nvPicPr>
          <p:cNvPr id="11" name="Picture 10" descr="Logo&#10;&#10;Description automatically generated">
            <a:extLst>
              <a:ext uri="{FF2B5EF4-FFF2-40B4-BE49-F238E27FC236}">
                <a16:creationId xmlns:a16="http://schemas.microsoft.com/office/drawing/2014/main" id="{6AC49EB0-7172-1782-F6E4-DF96310E7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8358" y="5360582"/>
            <a:ext cx="1318437" cy="1318437"/>
          </a:xfrm>
          <a:prstGeom prst="rect">
            <a:avLst/>
          </a:prstGeom>
        </p:spPr>
      </p:pic>
      <p:sp>
        <p:nvSpPr>
          <p:cNvPr id="4" name="Rectangle 3">
            <a:extLst>
              <a:ext uri="{FF2B5EF4-FFF2-40B4-BE49-F238E27FC236}">
                <a16:creationId xmlns:a16="http://schemas.microsoft.com/office/drawing/2014/main" id="{5BEDA4AC-9E82-5856-96A4-84B1F0E283FA}"/>
              </a:ext>
            </a:extLst>
          </p:cNvPr>
          <p:cNvSpPr/>
          <p:nvPr/>
        </p:nvSpPr>
        <p:spPr>
          <a:xfrm>
            <a:off x="8108499" y="5498859"/>
            <a:ext cx="2451538" cy="131843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b="1" dirty="0">
                <a:solidFill>
                  <a:schemeClr val="bg1"/>
                </a:solidFill>
                <a:latin typeface="Raleway" pitchFamily="2" charset="0"/>
              </a:rPr>
              <a:t>Raising awareness &amp; influencing policy &amp; practice</a:t>
            </a:r>
          </a:p>
        </p:txBody>
      </p:sp>
      <p:sp>
        <p:nvSpPr>
          <p:cNvPr id="8" name="Rectangle 7">
            <a:extLst>
              <a:ext uri="{FF2B5EF4-FFF2-40B4-BE49-F238E27FC236}">
                <a16:creationId xmlns:a16="http://schemas.microsoft.com/office/drawing/2014/main" id="{49EE6C7E-EE73-F9EC-FE6C-1613F54F0E40}"/>
              </a:ext>
            </a:extLst>
          </p:cNvPr>
          <p:cNvSpPr/>
          <p:nvPr/>
        </p:nvSpPr>
        <p:spPr>
          <a:xfrm>
            <a:off x="3248933" y="5508899"/>
            <a:ext cx="2451538" cy="1308398"/>
          </a:xfrm>
          <a:prstGeom prst="rect">
            <a:avLst/>
          </a:prstGeom>
          <a:solidFill>
            <a:srgbClr val="1597B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b="1" dirty="0">
                <a:solidFill>
                  <a:schemeClr val="bg1"/>
                </a:solidFill>
                <a:latin typeface="Raleway" pitchFamily="2" charset="0"/>
              </a:rPr>
              <a:t>National peer support service</a:t>
            </a:r>
          </a:p>
        </p:txBody>
      </p:sp>
      <p:sp>
        <p:nvSpPr>
          <p:cNvPr id="9" name="Rectangle 8">
            <a:extLst>
              <a:ext uri="{FF2B5EF4-FFF2-40B4-BE49-F238E27FC236}">
                <a16:creationId xmlns:a16="http://schemas.microsoft.com/office/drawing/2014/main" id="{9332E594-1CBA-935F-7CC4-80C9D594192C}"/>
              </a:ext>
            </a:extLst>
          </p:cNvPr>
          <p:cNvSpPr/>
          <p:nvPr/>
        </p:nvSpPr>
        <p:spPr>
          <a:xfrm>
            <a:off x="700720" y="5498860"/>
            <a:ext cx="2451538" cy="1318437"/>
          </a:xfrm>
          <a:prstGeom prst="rect">
            <a:avLst/>
          </a:prstGeom>
          <a:solidFill>
            <a:srgbClr val="1C224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b="1" dirty="0">
                <a:solidFill>
                  <a:schemeClr val="bg1"/>
                </a:solidFill>
                <a:latin typeface="Raleway" pitchFamily="2" charset="0"/>
              </a:rPr>
              <a:t>National information, advice, training &amp; support service</a:t>
            </a:r>
          </a:p>
        </p:txBody>
      </p:sp>
      <p:sp>
        <p:nvSpPr>
          <p:cNvPr id="13" name="Rectangle 12">
            <a:extLst>
              <a:ext uri="{FF2B5EF4-FFF2-40B4-BE49-F238E27FC236}">
                <a16:creationId xmlns:a16="http://schemas.microsoft.com/office/drawing/2014/main" id="{EC8A25D6-0453-627A-912F-84AF07904F41}"/>
              </a:ext>
            </a:extLst>
          </p:cNvPr>
          <p:cNvSpPr/>
          <p:nvPr/>
        </p:nvSpPr>
        <p:spPr>
          <a:xfrm>
            <a:off x="5789128" y="5498011"/>
            <a:ext cx="2222696" cy="1308399"/>
          </a:xfrm>
          <a:prstGeom prst="rect">
            <a:avLst/>
          </a:prstGeom>
          <a:solidFill>
            <a:srgbClr val="EC632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b="1" dirty="0">
                <a:solidFill>
                  <a:schemeClr val="bg1"/>
                </a:solidFill>
                <a:latin typeface="Raleway" pitchFamily="2" charset="0"/>
              </a:rPr>
              <a:t>Support programmes with local authorities </a:t>
            </a:r>
          </a:p>
        </p:txBody>
      </p:sp>
      <p:sp>
        <p:nvSpPr>
          <p:cNvPr id="7" name="Google Shape;239;p34">
            <a:extLst>
              <a:ext uri="{FF2B5EF4-FFF2-40B4-BE49-F238E27FC236}">
                <a16:creationId xmlns:a16="http://schemas.microsoft.com/office/drawing/2014/main" id="{9042D386-135C-31DB-5AB0-E102C8C89EA1}"/>
              </a:ext>
            </a:extLst>
          </p:cNvPr>
          <p:cNvSpPr/>
          <p:nvPr/>
        </p:nvSpPr>
        <p:spPr>
          <a:xfrm>
            <a:off x="1424408" y="3644348"/>
            <a:ext cx="3215100" cy="1225800"/>
          </a:xfrm>
          <a:prstGeom prst="roundRect">
            <a:avLst>
              <a:gd name="adj" fmla="val 16667"/>
            </a:avLst>
          </a:prstGeom>
          <a:noFill/>
          <a:ln w="19050" cap="flat" cmpd="sng">
            <a:solidFill>
              <a:srgbClr val="1597B6"/>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endParaRPr b="1" dirty="0">
              <a:latin typeface="Raleway"/>
              <a:ea typeface="Raleway"/>
              <a:cs typeface="Raleway"/>
              <a:sym typeface="Raleway"/>
            </a:endParaRPr>
          </a:p>
          <a:p>
            <a:pPr marL="0" lvl="0" indent="0" algn="ctr" rtl="0">
              <a:spcBef>
                <a:spcPts val="0"/>
              </a:spcBef>
              <a:spcAft>
                <a:spcPts val="0"/>
              </a:spcAft>
              <a:buNone/>
            </a:pPr>
            <a:endParaRPr b="1" dirty="0">
              <a:latin typeface="Raleway"/>
              <a:ea typeface="Raleway"/>
              <a:cs typeface="Raleway"/>
              <a:sym typeface="Raleway"/>
            </a:endParaRPr>
          </a:p>
          <a:p>
            <a:pPr marL="0" lvl="0" indent="0" algn="ctr" rtl="0">
              <a:spcBef>
                <a:spcPts val="0"/>
              </a:spcBef>
              <a:spcAft>
                <a:spcPts val="0"/>
              </a:spcAft>
              <a:buNone/>
            </a:pPr>
            <a:endParaRPr b="1" dirty="0">
              <a:latin typeface="Raleway"/>
              <a:ea typeface="Raleway"/>
              <a:cs typeface="Raleway"/>
              <a:sym typeface="Raleway"/>
            </a:endParaRPr>
          </a:p>
          <a:p>
            <a:pPr marL="0" lvl="0" indent="0" algn="ctr" rtl="0">
              <a:spcBef>
                <a:spcPts val="0"/>
              </a:spcBef>
              <a:spcAft>
                <a:spcPts val="0"/>
              </a:spcAft>
              <a:buNone/>
            </a:pPr>
            <a:endParaRPr b="1" dirty="0">
              <a:latin typeface="Raleway"/>
              <a:ea typeface="Raleway"/>
              <a:cs typeface="Raleway"/>
              <a:sym typeface="Raleway"/>
            </a:endParaRPr>
          </a:p>
          <a:p>
            <a:pPr marL="0" lvl="0" indent="0" algn="ctr" rtl="0">
              <a:spcBef>
                <a:spcPts val="0"/>
              </a:spcBef>
              <a:spcAft>
                <a:spcPts val="0"/>
              </a:spcAft>
              <a:buNone/>
            </a:pPr>
            <a:r>
              <a:rPr lang="en-GB" sz="1300" b="1" dirty="0">
                <a:latin typeface="Raleway"/>
                <a:ea typeface="Raleway"/>
                <a:cs typeface="Raleway"/>
                <a:sym typeface="Raleway"/>
              </a:rPr>
              <a:t>CHANGING LIVES</a:t>
            </a:r>
            <a:endParaRPr sz="1300" b="1" dirty="0">
              <a:latin typeface="Raleway"/>
              <a:ea typeface="Raleway"/>
              <a:cs typeface="Raleway"/>
              <a:sym typeface="Raleway"/>
            </a:endParaRPr>
          </a:p>
          <a:p>
            <a:pPr marL="0" lvl="0" indent="0" algn="ctr" rtl="0">
              <a:spcBef>
                <a:spcPts val="0"/>
              </a:spcBef>
              <a:spcAft>
                <a:spcPts val="0"/>
              </a:spcAft>
              <a:buNone/>
            </a:pPr>
            <a:r>
              <a:rPr lang="en-GB" sz="1200" dirty="0">
                <a:latin typeface="Raleway"/>
                <a:ea typeface="Raleway"/>
                <a:cs typeface="Raleway"/>
                <a:sym typeface="Raleway"/>
              </a:rPr>
              <a:t>Developing </a:t>
            </a:r>
            <a:r>
              <a:rPr lang="en-GB" sz="1200" b="1" dirty="0">
                <a:latin typeface="Raleway"/>
                <a:ea typeface="Raleway"/>
                <a:cs typeface="Raleway"/>
                <a:sym typeface="Raleway"/>
              </a:rPr>
              <a:t>support</a:t>
            </a:r>
            <a:r>
              <a:rPr lang="en-GB" sz="1200" dirty="0">
                <a:latin typeface="Raleway"/>
                <a:ea typeface="Raleway"/>
                <a:cs typeface="Raleway"/>
                <a:sym typeface="Raleway"/>
              </a:rPr>
              <a:t> for kinship families so they can access high quality information, advice and support wherever they live </a:t>
            </a:r>
            <a:endParaRPr sz="1300" dirty="0">
              <a:latin typeface="Raleway"/>
              <a:ea typeface="Raleway"/>
              <a:cs typeface="Raleway"/>
              <a:sym typeface="Raleway"/>
            </a:endParaRPr>
          </a:p>
        </p:txBody>
      </p:sp>
      <p:sp>
        <p:nvSpPr>
          <p:cNvPr id="10" name="Google Shape;253;p34">
            <a:extLst>
              <a:ext uri="{FF2B5EF4-FFF2-40B4-BE49-F238E27FC236}">
                <a16:creationId xmlns:a16="http://schemas.microsoft.com/office/drawing/2014/main" id="{B0EA681C-9445-13AF-8C2B-9B7031AEF5EC}"/>
              </a:ext>
            </a:extLst>
          </p:cNvPr>
          <p:cNvSpPr/>
          <p:nvPr/>
        </p:nvSpPr>
        <p:spPr>
          <a:xfrm>
            <a:off x="7140858" y="3644247"/>
            <a:ext cx="3517500" cy="1225801"/>
          </a:xfrm>
          <a:prstGeom prst="roundRect">
            <a:avLst>
              <a:gd name="adj" fmla="val 16667"/>
            </a:avLst>
          </a:prstGeom>
          <a:noFill/>
          <a:ln w="19050" cap="flat" cmpd="sng">
            <a:solidFill>
              <a:srgbClr val="1597B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b="1" dirty="0">
                <a:latin typeface="Raleway"/>
                <a:ea typeface="Raleway"/>
                <a:cs typeface="Raleway"/>
                <a:sym typeface="Raleway"/>
              </a:rPr>
              <a:t>CHANGING THE SYSTEM</a:t>
            </a:r>
            <a:br>
              <a:rPr lang="en-GB" sz="1300" b="1" dirty="0">
                <a:latin typeface="Raleway"/>
                <a:ea typeface="Raleway"/>
                <a:cs typeface="Raleway"/>
                <a:sym typeface="Raleway"/>
              </a:rPr>
            </a:br>
            <a:r>
              <a:rPr lang="en-GB" sz="1200" dirty="0">
                <a:latin typeface="Raleway"/>
                <a:ea typeface="Raleway"/>
                <a:cs typeface="Raleway"/>
                <a:sym typeface="Raleway"/>
              </a:rPr>
              <a:t>Building </a:t>
            </a:r>
            <a:r>
              <a:rPr lang="en-GB" sz="1200" b="1" dirty="0">
                <a:latin typeface="Raleway"/>
                <a:ea typeface="Raleway"/>
                <a:cs typeface="Raleway"/>
                <a:sym typeface="Raleway"/>
              </a:rPr>
              <a:t>awareness</a:t>
            </a:r>
            <a:r>
              <a:rPr lang="en-GB" sz="1200" dirty="0">
                <a:latin typeface="Raleway"/>
                <a:ea typeface="Raleway"/>
                <a:cs typeface="Raleway"/>
                <a:sym typeface="Raleway"/>
              </a:rPr>
              <a:t>, understanding and recognition</a:t>
            </a:r>
            <a:r>
              <a:rPr lang="en-GB" sz="1200" b="1" dirty="0">
                <a:latin typeface="Raleway"/>
                <a:ea typeface="Raleway"/>
                <a:cs typeface="Raleway"/>
                <a:sym typeface="Raleway"/>
              </a:rPr>
              <a:t> </a:t>
            </a:r>
            <a:r>
              <a:rPr lang="en-GB" sz="1200" dirty="0">
                <a:latin typeface="Raleway"/>
                <a:ea typeface="Raleway"/>
                <a:cs typeface="Raleway"/>
                <a:sym typeface="Raleway"/>
              </a:rPr>
              <a:t>about kinship carers’ role in children’s lives. Campaigning for </a:t>
            </a:r>
            <a:r>
              <a:rPr lang="en-GB" sz="1200" b="1" dirty="0">
                <a:latin typeface="Raleway"/>
                <a:ea typeface="Raleway"/>
                <a:cs typeface="Raleway"/>
                <a:sym typeface="Raleway"/>
              </a:rPr>
              <a:t>change</a:t>
            </a:r>
            <a:r>
              <a:rPr lang="en-GB" sz="1200" dirty="0">
                <a:latin typeface="Raleway"/>
                <a:ea typeface="Raleway"/>
                <a:cs typeface="Raleway"/>
                <a:sym typeface="Raleway"/>
              </a:rPr>
              <a:t> so kinship care is promoted and supported by legislation, policy and practice.</a:t>
            </a:r>
            <a:endParaRPr sz="1200" dirty="0">
              <a:latin typeface="Raleway"/>
              <a:ea typeface="Raleway"/>
              <a:cs typeface="Raleway"/>
              <a:sym typeface="Raleway"/>
            </a:endParaRPr>
          </a:p>
        </p:txBody>
      </p:sp>
      <p:sp>
        <p:nvSpPr>
          <p:cNvPr id="12" name="Google Shape;254;p34">
            <a:extLst>
              <a:ext uri="{FF2B5EF4-FFF2-40B4-BE49-F238E27FC236}">
                <a16:creationId xmlns:a16="http://schemas.microsoft.com/office/drawing/2014/main" id="{5F5A54D0-9F05-433A-A111-990475A82DC1}"/>
              </a:ext>
            </a:extLst>
          </p:cNvPr>
          <p:cNvSpPr/>
          <p:nvPr/>
        </p:nvSpPr>
        <p:spPr>
          <a:xfrm rot="5400000">
            <a:off x="5678646" y="3593327"/>
            <a:ext cx="446096" cy="3016200"/>
          </a:xfrm>
          <a:prstGeom prst="curvedLeftArrow">
            <a:avLst>
              <a:gd name="adj1" fmla="val 25000"/>
              <a:gd name="adj2" fmla="val 50000"/>
              <a:gd name="adj3" fmla="val 25000"/>
            </a:avLst>
          </a:prstGeom>
          <a:solidFill>
            <a:srgbClr val="1597B6"/>
          </a:solidFill>
          <a:ln w="9525" cap="flat" cmpd="sng">
            <a:solidFill>
              <a:srgbClr val="1597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aleway"/>
              <a:ea typeface="Raleway"/>
              <a:cs typeface="Raleway"/>
              <a:sym typeface="Raleway"/>
            </a:endParaRPr>
          </a:p>
        </p:txBody>
      </p:sp>
      <p:sp>
        <p:nvSpPr>
          <p:cNvPr id="14" name="Google Shape;255;p34">
            <a:extLst>
              <a:ext uri="{FF2B5EF4-FFF2-40B4-BE49-F238E27FC236}">
                <a16:creationId xmlns:a16="http://schemas.microsoft.com/office/drawing/2014/main" id="{B104FD80-97A3-E17D-1558-4EE78C791265}"/>
              </a:ext>
            </a:extLst>
          </p:cNvPr>
          <p:cNvSpPr/>
          <p:nvPr/>
        </p:nvSpPr>
        <p:spPr>
          <a:xfrm rot="-5400000">
            <a:off x="5708064" y="1936247"/>
            <a:ext cx="622500" cy="3016200"/>
          </a:xfrm>
          <a:prstGeom prst="curvedLeftArrow">
            <a:avLst>
              <a:gd name="adj1" fmla="val 25000"/>
              <a:gd name="adj2" fmla="val 50000"/>
              <a:gd name="adj3" fmla="val 25000"/>
            </a:avLst>
          </a:prstGeom>
          <a:solidFill>
            <a:srgbClr val="1597B6"/>
          </a:solidFill>
          <a:ln w="9525" cap="flat" cmpd="sng">
            <a:solidFill>
              <a:srgbClr val="1597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aleway"/>
              <a:ea typeface="Raleway"/>
              <a:cs typeface="Raleway"/>
              <a:sym typeface="Raleway"/>
            </a:endParaRPr>
          </a:p>
        </p:txBody>
      </p:sp>
      <p:sp>
        <p:nvSpPr>
          <p:cNvPr id="15" name="Google Shape;256;p34">
            <a:extLst>
              <a:ext uri="{FF2B5EF4-FFF2-40B4-BE49-F238E27FC236}">
                <a16:creationId xmlns:a16="http://schemas.microsoft.com/office/drawing/2014/main" id="{7F1B62BA-3B66-54E6-2412-77CBC7D2AC59}"/>
              </a:ext>
            </a:extLst>
          </p:cNvPr>
          <p:cNvSpPr/>
          <p:nvPr/>
        </p:nvSpPr>
        <p:spPr>
          <a:xfrm>
            <a:off x="5171583" y="3708911"/>
            <a:ext cx="1409400" cy="1092000"/>
          </a:xfrm>
          <a:prstGeom prst="roundRect">
            <a:avLst>
              <a:gd name="adj" fmla="val 16667"/>
            </a:avLst>
          </a:prstGeom>
          <a:noFill/>
          <a:ln w="19050" cap="flat" cmpd="sng">
            <a:solidFill>
              <a:srgbClr val="1597B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b="1">
                <a:latin typeface="Raleway"/>
                <a:ea typeface="Raleway"/>
                <a:cs typeface="Raleway"/>
                <a:sym typeface="Raleway"/>
              </a:rPr>
              <a:t>Kinship families are at the heart of what we do</a:t>
            </a:r>
            <a:endParaRPr sz="1300" b="1">
              <a:latin typeface="Raleway"/>
              <a:ea typeface="Raleway"/>
              <a:cs typeface="Raleway"/>
              <a:sym typeface="Raleway"/>
            </a:endParaRPr>
          </a:p>
        </p:txBody>
      </p:sp>
    </p:spTree>
    <p:extLst>
      <p:ext uri="{BB962C8B-B14F-4D97-AF65-F5344CB8AC3E}">
        <p14:creationId xmlns:p14="http://schemas.microsoft.com/office/powerpoint/2010/main" val="3407176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oin campaign">
            <a:extLst>
              <a:ext uri="{FF2B5EF4-FFF2-40B4-BE49-F238E27FC236}">
                <a16:creationId xmlns:a16="http://schemas.microsoft.com/office/drawing/2014/main" id="{45FCA4EC-D4B5-1146-2CE0-8A90EA46F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933" y="403981"/>
            <a:ext cx="3471334" cy="2598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women holding a sign&#10;&#10;Description automatically generated">
            <a:extLst>
              <a:ext uri="{FF2B5EF4-FFF2-40B4-BE49-F238E27FC236}">
                <a16:creationId xmlns:a16="http://schemas.microsoft.com/office/drawing/2014/main" id="{2053DEEF-3BD6-1F98-1082-E22C5AA3AB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7479" y="403981"/>
            <a:ext cx="4747977" cy="3164527"/>
          </a:xfrm>
          <a:prstGeom prst="rect">
            <a:avLst/>
          </a:prstGeom>
        </p:spPr>
      </p:pic>
      <p:pic>
        <p:nvPicPr>
          <p:cNvPr id="7" name="Picture 6" descr="A group of people holding signs&#10;&#10;Description automatically generated">
            <a:extLst>
              <a:ext uri="{FF2B5EF4-FFF2-40B4-BE49-F238E27FC236}">
                <a16:creationId xmlns:a16="http://schemas.microsoft.com/office/drawing/2014/main" id="{9BFA89F0-A588-FB5D-C798-309C71E0DC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481" y="3343242"/>
            <a:ext cx="4667332" cy="3110777"/>
          </a:xfrm>
          <a:prstGeom prst="rect">
            <a:avLst/>
          </a:prstGeom>
        </p:spPr>
      </p:pic>
      <p:pic>
        <p:nvPicPr>
          <p:cNvPr id="1026" name="Picture 2">
            <a:extLst>
              <a:ext uri="{FF2B5EF4-FFF2-40B4-BE49-F238E27FC236}">
                <a16:creationId xmlns:a16="http://schemas.microsoft.com/office/drawing/2014/main" id="{F4C8CC03-0771-D90D-E05E-C632777F8D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5613" y="3084117"/>
            <a:ext cx="5990937" cy="3369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072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EMPLAFYSLIDEID" val="637544551932363856"/>
</p:tagLst>
</file>

<file path=ppt/tags/tag2.xml><?xml version="1.0" encoding="utf-8"?>
<p:tagLst xmlns:a="http://schemas.openxmlformats.org/drawingml/2006/main" xmlns:r="http://schemas.openxmlformats.org/officeDocument/2006/relationships" xmlns:p="http://schemas.openxmlformats.org/presentationml/2006/main">
  <p:tag name="TEMPLAFYSLIDEID" val="637496113369825777"/>
</p:tagLst>
</file>

<file path=ppt/tags/tag3.xml><?xml version="1.0" encoding="utf-8"?>
<p:tagLst xmlns:a="http://schemas.openxmlformats.org/drawingml/2006/main" xmlns:r="http://schemas.openxmlformats.org/officeDocument/2006/relationships" xmlns:p="http://schemas.openxmlformats.org/presentationml/2006/main">
  <p:tag name="TEMPLAFYSLIDEID" val="637496113369982004"/>
</p:tagLst>
</file>

<file path=ppt/tags/tag4.xml><?xml version="1.0" encoding="utf-8"?>
<p:tagLst xmlns:a="http://schemas.openxmlformats.org/drawingml/2006/main" xmlns:r="http://schemas.openxmlformats.org/officeDocument/2006/relationships" xmlns:p="http://schemas.openxmlformats.org/presentationml/2006/main">
  <p:tag name="TEMPLAFYSLIDEID" val="637496113371388423"/>
</p:tagLst>
</file>

<file path=ppt/tags/tag5.xml><?xml version="1.0" encoding="utf-8"?>
<p:tagLst xmlns:a="http://schemas.openxmlformats.org/drawingml/2006/main" xmlns:r="http://schemas.openxmlformats.org/officeDocument/2006/relationships" xmlns:p="http://schemas.openxmlformats.org/presentationml/2006/main">
  <p:tag name="TEMPLAFYSLIDEID" val="637496113371388313"/>
</p:tagLst>
</file>

<file path=ppt/tags/tag6.xml><?xml version="1.0" encoding="utf-8"?>
<p:tagLst xmlns:a="http://schemas.openxmlformats.org/drawingml/2006/main" xmlns:r="http://schemas.openxmlformats.org/officeDocument/2006/relationships" xmlns:p="http://schemas.openxmlformats.org/presentationml/2006/main">
  <p:tag name="TEMPLAFYSLIDEID" val="637496113369982006"/>
</p:tagLst>
</file>

<file path=ppt/tags/tag7.xml><?xml version="1.0" encoding="utf-8"?>
<p:tagLst xmlns:a="http://schemas.openxmlformats.org/drawingml/2006/main" xmlns:r="http://schemas.openxmlformats.org/officeDocument/2006/relationships" xmlns:p="http://schemas.openxmlformats.org/presentationml/2006/main">
  <p:tag name="TEMPLAFYSLIDEID" val="637496113371388313"/>
</p:tagLst>
</file>

<file path=ppt/tags/tag8.xml><?xml version="1.0" encoding="utf-8"?>
<p:tagLst xmlns:a="http://schemas.openxmlformats.org/drawingml/2006/main" xmlns:r="http://schemas.openxmlformats.org/officeDocument/2006/relationships" xmlns:p="http://schemas.openxmlformats.org/presentationml/2006/main">
  <p:tag name="TEMPLAFYSLIDEID" val="637683533887554568"/>
</p:tagLst>
</file>

<file path=ppt/theme/theme1.xml><?xml version="1.0" encoding="utf-8"?>
<a:theme xmlns:a="http://schemas.openxmlformats.org/drawingml/2006/main" name="Retrospect">
  <a:themeElements>
    <a:clrScheme name="SESLIP">
      <a:dk1>
        <a:srgbClr val="000000"/>
      </a:dk1>
      <a:lt1>
        <a:sysClr val="window" lastClr="FFFFFF"/>
      </a:lt1>
      <a:dk2>
        <a:srgbClr val="75B8C2"/>
      </a:dk2>
      <a:lt2>
        <a:srgbClr val="CFC5D4"/>
      </a:lt2>
      <a:accent1>
        <a:srgbClr val="532F6B"/>
      </a:accent1>
      <a:accent2>
        <a:srgbClr val="532F6B"/>
      </a:accent2>
      <a:accent3>
        <a:srgbClr val="D68849"/>
      </a:accent3>
      <a:accent4>
        <a:srgbClr val="75B8C2"/>
      </a:accent4>
      <a:accent5>
        <a:srgbClr val="CFC5D4"/>
      </a:accent5>
      <a:accent6>
        <a:srgbClr val="000000"/>
      </a:accent6>
      <a:hlink>
        <a:srgbClr val="2998E3"/>
      </a:hlink>
      <a:folHlink>
        <a:srgbClr val="8C8C8C"/>
      </a:folHlink>
    </a:clrScheme>
    <a:fontScheme name="SESLIP Raleway">
      <a:majorFont>
        <a:latin typeface="Raleway SemiBold"/>
        <a:ea typeface=""/>
        <a:cs typeface=""/>
      </a:majorFont>
      <a:minorFont>
        <a:latin typeface="Raleway"/>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ESLIP Powerpoint templaterevised" id="{0F517543-CB4C-4104-BF15-0866D60B32BC}" vid="{67BB23F9-92E2-4E84-9FF5-FCFA1A10AE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85aefe6-dde1-499e-b942-47ac64e72e50" xsi:nil="true"/>
    <lcf76f155ced4ddcb4097134ff3c332f xmlns="4c8099a9-a3af-401b-a137-046a1070cf2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55D60C2B200464BB6D83531FDC5A673" ma:contentTypeVersion="17" ma:contentTypeDescription="Create a new document." ma:contentTypeScope="" ma:versionID="1772b1703143fd87b650eb4b52f656df">
  <xsd:schema xmlns:xsd="http://www.w3.org/2001/XMLSchema" xmlns:xs="http://www.w3.org/2001/XMLSchema" xmlns:p="http://schemas.microsoft.com/office/2006/metadata/properties" xmlns:ns2="4c8099a9-a3af-401b-a137-046a1070cf2c" xmlns:ns3="885aefe6-dde1-499e-b942-47ac64e72e50" targetNamespace="http://schemas.microsoft.com/office/2006/metadata/properties" ma:root="true" ma:fieldsID="b428deeb7f263af948db7840fa0c4244" ns2:_="" ns3:_="">
    <xsd:import namespace="4c8099a9-a3af-401b-a137-046a1070cf2c"/>
    <xsd:import namespace="885aefe6-dde1-499e-b942-47ac64e72e5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8099a9-a3af-401b-a137-046a1070cf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879292b-c642-4760-a9ca-c8c7f659254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5aefe6-dde1-499e-b942-47ac64e72e5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0d2adb0-c2de-451f-b98b-f7ecd6e4be6b}" ma:internalName="TaxCatchAll" ma:showField="CatchAllData" ma:web="885aefe6-dde1-499e-b942-47ac64e72e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175FF3-EC98-492B-A2C9-1C1FEF10D3C9}">
  <ds:schemaRefs>
    <ds:schemaRef ds:uri="http://schemas.microsoft.com/sharepoint/v3/contenttype/forms"/>
  </ds:schemaRefs>
</ds:datastoreItem>
</file>

<file path=customXml/itemProps2.xml><?xml version="1.0" encoding="utf-8"?>
<ds:datastoreItem xmlns:ds="http://schemas.openxmlformats.org/officeDocument/2006/customXml" ds:itemID="{478CAC58-2BA0-4438-8615-69F222D73018}">
  <ds:schemaRefs>
    <ds:schemaRef ds:uri="http://purl.org/dc/terms/"/>
    <ds:schemaRef ds:uri="http://schemas.microsoft.com/office/2006/metadata/properties"/>
    <ds:schemaRef ds:uri="http://schemas.microsoft.com/office/2006/documentManagement/types"/>
    <ds:schemaRef ds:uri="885aefe6-dde1-499e-b942-47ac64e72e50"/>
    <ds:schemaRef ds:uri="http://schemas.openxmlformats.org/package/2006/metadata/core-properties"/>
    <ds:schemaRef ds:uri="http://purl.org/dc/elements/1.1/"/>
    <ds:schemaRef ds:uri="http://www.w3.org/XML/1998/namespace"/>
    <ds:schemaRef ds:uri="http://schemas.microsoft.com/office/infopath/2007/PartnerControls"/>
    <ds:schemaRef ds:uri="4c8099a9-a3af-401b-a137-046a1070cf2c"/>
    <ds:schemaRef ds:uri="http://purl.org/dc/dcmitype/"/>
  </ds:schemaRefs>
</ds:datastoreItem>
</file>

<file path=customXml/itemProps3.xml><?xml version="1.0" encoding="utf-8"?>
<ds:datastoreItem xmlns:ds="http://schemas.openxmlformats.org/officeDocument/2006/customXml" ds:itemID="{303529DC-EA6B-4AEE-9C3D-17AAE81DA8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8099a9-a3af-401b-a137-046a1070cf2c"/>
    <ds:schemaRef ds:uri="885aefe6-dde1-499e-b942-47ac64e72e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24876</TotalTime>
  <Words>5451</Words>
  <Application>Microsoft Office PowerPoint</Application>
  <PresentationFormat>Widescreen</PresentationFormat>
  <Paragraphs>418</Paragraphs>
  <Slides>40</Slides>
  <Notes>26</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40</vt:i4>
      </vt:variant>
    </vt:vector>
  </HeadingPairs>
  <TitlesOfParts>
    <vt:vector size="57" baseType="lpstr">
      <vt:lpstr>Arial</vt:lpstr>
      <vt:lpstr>Calibri</vt:lpstr>
      <vt:lpstr>ff-providence-sans-web-pro</vt:lpstr>
      <vt:lpstr>freight-sans-pro</vt:lpstr>
      <vt:lpstr>Futura PT W01 Book</vt:lpstr>
      <vt:lpstr>Futura PT W01 Demi</vt:lpstr>
      <vt:lpstr>GDS Transport</vt:lpstr>
      <vt:lpstr>Raleway</vt:lpstr>
      <vt:lpstr>Raleway ExtraBold</vt:lpstr>
      <vt:lpstr>Raleway Medium</vt:lpstr>
      <vt:lpstr>Raleway SemiBold</vt:lpstr>
      <vt:lpstr>Roboto</vt:lpstr>
      <vt:lpstr>Segoe UI</vt:lpstr>
      <vt:lpstr>Symbol</vt:lpstr>
      <vt:lpstr>Trebuchet MS</vt:lpstr>
      <vt:lpstr>Wingdings</vt:lpstr>
      <vt:lpstr>Retrospect</vt:lpstr>
      <vt:lpstr>South East regional Kinship Care conference July 8 2024</vt:lpstr>
      <vt:lpstr>Agenda</vt:lpstr>
      <vt:lpstr>Dr Mac Heath, DCS Milton Keynes and chair of regional kinship group and adoption board</vt:lpstr>
      <vt:lpstr>   South East Regional Kinship Arrangements  </vt:lpstr>
      <vt:lpstr>Developing kinship care:  a case for evidence based social work practice </vt:lpstr>
      <vt:lpstr>Lucy Peake, Chief Executive Kinship, and vice chair of South East regional kinship group</vt:lpstr>
      <vt:lpstr>PowerPoint Presentation</vt:lpstr>
      <vt:lpstr> About Kinship</vt:lpstr>
      <vt:lpstr>PowerPoint Presentation</vt:lpstr>
      <vt:lpstr>Labour commits to supporting kinship families </vt:lpstr>
      <vt:lpstr>Secretary of State Bridget Phillipson commits to children’s social care reform  </vt:lpstr>
      <vt:lpstr>Kinship Care Strategy - Vision         </vt:lpstr>
      <vt:lpstr>Kinship Care Strategy - £20million investment</vt:lpstr>
      <vt:lpstr>Training, information, advice and support </vt:lpstr>
      <vt:lpstr>PowerPoint Presentation</vt:lpstr>
      <vt:lpstr>Ask the new Government to support kinship families</vt:lpstr>
      <vt:lpstr>PowerPoint Presentation</vt:lpstr>
      <vt:lpstr>Adoption and Special Guardianship Support Fund </vt:lpstr>
      <vt:lpstr>PowerPoint Presentation</vt:lpstr>
      <vt:lpstr>Background to the ASGSF</vt:lpstr>
      <vt:lpstr>The ASGSF Journey </vt:lpstr>
      <vt:lpstr>The ASGSF so far</vt:lpstr>
      <vt:lpstr>How does the ASGSF work?</vt:lpstr>
      <vt:lpstr>ASGSF Criteria and Eligibility</vt:lpstr>
      <vt:lpstr>What can the funding be used for?</vt:lpstr>
      <vt:lpstr>What can the funding not be used for?</vt:lpstr>
      <vt:lpstr>Resources </vt:lpstr>
      <vt:lpstr>Useful information </vt:lpstr>
      <vt:lpstr>PowerPoint Presentation</vt:lpstr>
      <vt:lpstr>Kinship Care</vt:lpstr>
      <vt:lpstr>Kinship Care</vt:lpstr>
      <vt:lpstr>Strategic activities</vt:lpstr>
      <vt:lpstr>Current thinking …</vt:lpstr>
      <vt:lpstr>Mapping our practice</vt:lpstr>
      <vt:lpstr>What we identified as strengths today July 2024</vt:lpstr>
      <vt:lpstr>What you identified as strengths last time in 2022</vt:lpstr>
      <vt:lpstr>Resetting priorities</vt:lpstr>
      <vt:lpstr>What you identified as priorities today July 2024</vt:lpstr>
      <vt:lpstr>What you identified as priorities last time in 2022</vt:lpstr>
      <vt:lpstr>What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Isabelle Gregory</dc:creator>
  <cp:lastModifiedBy>Rebecca Eligon</cp:lastModifiedBy>
  <cp:revision>75</cp:revision>
  <dcterms:created xsi:type="dcterms:W3CDTF">2023-02-16T20:03:04Z</dcterms:created>
  <dcterms:modified xsi:type="dcterms:W3CDTF">2024-07-08T15:38:37Z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0x010100755D60C2B200464BB6D83531FDC5A673</vt:lpwstr>
  </property>
  <property fmtid="{D5CDD505-2E9C-101B-9397-08002B2CF9AE}" pid="3" name="MediaServiceImageTags">
    <vt:lpwstr/>
  </property>
</Properties>
</file>