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1127" r:id="rId3"/>
    <p:sldId id="1128" r:id="rId4"/>
    <p:sldId id="1129" r:id="rId5"/>
    <p:sldId id="301" r:id="rId6"/>
    <p:sldId id="1130" r:id="rId7"/>
    <p:sldId id="29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A7CE0-CE5B-42A7-BBB3-0F5D3F949522}" v="14" dt="2025-05-06T13:35:48.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58"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Pointer" userId="0810b7be43f4670c" providerId="LiveId" clId="{4CBA7CE0-CE5B-42A7-BBB3-0F5D3F949522}"/>
    <pc:docChg chg="undo custSel modSld">
      <pc:chgData name="Julie Pointer" userId="0810b7be43f4670c" providerId="LiveId" clId="{4CBA7CE0-CE5B-42A7-BBB3-0F5D3F949522}" dt="2025-05-06T13:35:49.417" v="22" actId="478"/>
      <pc:docMkLst>
        <pc:docMk/>
      </pc:docMkLst>
      <pc:sldChg chg="addSp delSp modSp mod">
        <pc:chgData name="Julie Pointer" userId="0810b7be43f4670c" providerId="LiveId" clId="{4CBA7CE0-CE5B-42A7-BBB3-0F5D3F949522}" dt="2025-05-06T13:35:49.417" v="22" actId="478"/>
        <pc:sldMkLst>
          <pc:docMk/>
          <pc:sldMk cId="182858588" sldId="256"/>
        </pc:sldMkLst>
        <pc:spChg chg="mod">
          <ac:chgData name="Julie Pointer" userId="0810b7be43f4670c" providerId="LiveId" clId="{4CBA7CE0-CE5B-42A7-BBB3-0F5D3F949522}" dt="2025-05-06T13:35:37.760" v="13" actId="1076"/>
          <ac:spMkLst>
            <pc:docMk/>
            <pc:sldMk cId="182858588" sldId="256"/>
            <ac:spMk id="4" creationId="{63F56B40-5DAE-4EDE-EF89-D1322CA70D83}"/>
          </ac:spMkLst>
        </pc:spChg>
        <pc:picChg chg="add del">
          <ac:chgData name="Julie Pointer" userId="0810b7be43f4670c" providerId="LiveId" clId="{4CBA7CE0-CE5B-42A7-BBB3-0F5D3F949522}" dt="2025-05-06T13:35:49.417" v="22" actId="478"/>
          <ac:picMkLst>
            <pc:docMk/>
            <pc:sldMk cId="182858588" sldId="256"/>
            <ac:picMk id="2" creationId="{4717053C-FFE5-DC81-8246-F162328098AC}"/>
          </ac:picMkLst>
        </pc:picChg>
        <pc:picChg chg="mod">
          <ac:chgData name="Julie Pointer" userId="0810b7be43f4670c" providerId="LiveId" clId="{4CBA7CE0-CE5B-42A7-BBB3-0F5D3F949522}" dt="2025-05-06T13:35:45.342" v="20" actId="1076"/>
          <ac:picMkLst>
            <pc:docMk/>
            <pc:sldMk cId="182858588" sldId="256"/>
            <ac:picMk id="7" creationId="{33DE8BB8-4E05-221B-90CE-51A52A1159F2}"/>
          </ac:picMkLst>
        </pc:picChg>
        <pc:picChg chg="add del">
          <ac:chgData name="Julie Pointer" userId="0810b7be43f4670c" providerId="LiveId" clId="{4CBA7CE0-CE5B-42A7-BBB3-0F5D3F949522}" dt="2025-05-06T13:35:48.463" v="21" actId="478"/>
          <ac:picMkLst>
            <pc:docMk/>
            <pc:sldMk cId="182858588" sldId="256"/>
            <ac:picMk id="1026" creationId="{DD2D0678-9424-C48D-8222-BEF7BDB95789}"/>
          </ac:picMkLst>
        </pc:picChg>
        <pc:picChg chg="add mod">
          <ac:chgData name="Julie Pointer" userId="0810b7be43f4670c" providerId="LiveId" clId="{4CBA7CE0-CE5B-42A7-BBB3-0F5D3F949522}" dt="2025-05-06T13:35:41.335" v="17" actId="14100"/>
          <ac:picMkLst>
            <pc:docMk/>
            <pc:sldMk cId="182858588" sldId="256"/>
            <ac:picMk id="2050" creationId="{CE244455-140A-BDF1-C198-B0EF7EA54D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4DCAB-45B5-4510-800B-B18C610FB5B0}" type="datetimeFigureOut">
              <a:rPr lang="en-GB" smtClean="0"/>
              <a:t>06/05/2025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D66B1-BBAD-43A9-B822-D4E74878D00D}" type="slidenum">
              <a:rPr lang="en-GB" smtClean="0"/>
              <a:t>‹#›</a:t>
            </a:fld>
            <a:endParaRPr lang="en-GB"/>
          </a:p>
        </p:txBody>
      </p:sp>
    </p:spTree>
    <p:extLst>
      <p:ext uri="{BB962C8B-B14F-4D97-AF65-F5344CB8AC3E}">
        <p14:creationId xmlns:p14="http://schemas.microsoft.com/office/powerpoint/2010/main" val="364327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000000"/>
                </a:solidFill>
                <a:latin typeface="+mn-lt"/>
                <a:cs typeface="Arial" panose="020B0604020202020204" pitchFamily="34" charset="0"/>
              </a:rPr>
              <a:t>NDTI read and talk about the slide</a:t>
            </a:r>
          </a:p>
          <a:p>
            <a:endParaRPr lang="en-US"/>
          </a:p>
          <a:p>
            <a:r>
              <a:rPr lang="en-US"/>
              <a:t>Title: </a:t>
            </a:r>
            <a:r>
              <a:rPr lang="en-US" err="1"/>
              <a:t>PfA</a:t>
            </a:r>
            <a:r>
              <a:rPr lang="en-US"/>
              <a:t> Resources – health</a:t>
            </a:r>
          </a:p>
          <a:p>
            <a:pPr>
              <a:lnSpc>
                <a:spcPct val="107000"/>
              </a:lnSpc>
              <a:spcAft>
                <a:spcPts val="800"/>
              </a:spcAft>
            </a:pPr>
            <a:r>
              <a:rPr lang="en-GB" sz="1800" kern="100">
                <a:effectLst/>
                <a:latin typeface="Calibri" panose="020F0502020204030204" pitchFamily="34" charset="0"/>
                <a:ea typeface="Aptos" panose="020B0004020202020204" pitchFamily="34" charset="0"/>
              </a:rPr>
              <a:t>Ready Stead Go Programme</a:t>
            </a:r>
          </a:p>
          <a:p>
            <a:r>
              <a:rPr lang="en-GB" sz="1800">
                <a:effectLst/>
                <a:latin typeface="Calibri" panose="020F0502020204030204" pitchFamily="34" charset="0"/>
                <a:ea typeface="Aptos" panose="020B0004020202020204" pitchFamily="34" charset="0"/>
              </a:rPr>
              <a:t>10 steps to transition</a:t>
            </a:r>
            <a:endParaRPr lang="en-GB"/>
          </a:p>
        </p:txBody>
      </p:sp>
      <p:sp>
        <p:nvSpPr>
          <p:cNvPr id="4" name="Slide Number Placeholder 3"/>
          <p:cNvSpPr>
            <a:spLocks noGrp="1"/>
          </p:cNvSpPr>
          <p:nvPr>
            <p:ph type="sldNum" sz="quarter" idx="5"/>
          </p:nvPr>
        </p:nvSpPr>
        <p:spPr/>
        <p:txBody>
          <a:bodyPr/>
          <a:lstStyle/>
          <a:p>
            <a:fld id="{747ACF0B-6E94-4F4B-9DCC-439190CE180F}" type="slidenum">
              <a:rPr lang="en-GB" smtClean="0"/>
              <a:t>2</a:t>
            </a:fld>
            <a:endParaRPr lang="en-GB"/>
          </a:p>
        </p:txBody>
      </p:sp>
    </p:spTree>
    <p:extLst>
      <p:ext uri="{BB962C8B-B14F-4D97-AF65-F5344CB8AC3E}">
        <p14:creationId xmlns:p14="http://schemas.microsoft.com/office/powerpoint/2010/main" val="129000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Title: Useful checklists</a:t>
            </a:r>
          </a:p>
          <a:p>
            <a:pPr>
              <a:lnSpc>
                <a:spcPct val="120000"/>
              </a:lnSpc>
            </a:pPr>
            <a:r>
              <a:rPr lang="en-US" sz="1200" b="1" dirty="0">
                <a:cs typeface="Arial" panose="020B0604020202020204" pitchFamily="34" charset="0"/>
              </a:rPr>
              <a:t>Annual Review Checklist (from year 9) </a:t>
            </a:r>
          </a:p>
          <a:p>
            <a:pPr>
              <a:lnSpc>
                <a:spcPct val="120000"/>
              </a:lnSpc>
            </a:pPr>
            <a:r>
              <a:rPr lang="en-US" sz="1200" dirty="0">
                <a:cs typeface="Arial" panose="020B0604020202020204" pitchFamily="34" charset="0"/>
              </a:rPr>
              <a:t>A simple aide memoir designed around the four pathways to ensure young people and families are given information they need, are signposted to relevant resources of support and are enabled to plan for a positive future.</a:t>
            </a:r>
          </a:p>
          <a:p>
            <a:pPr>
              <a:lnSpc>
                <a:spcPct val="120000"/>
              </a:lnSpc>
            </a:pPr>
            <a:r>
              <a:rPr lang="en-US" sz="1200" b="1" dirty="0">
                <a:cs typeface="Arial" panose="020B0604020202020204" pitchFamily="34" charset="0"/>
              </a:rPr>
              <a:t>Post 16 Checklist</a:t>
            </a:r>
          </a:p>
          <a:p>
            <a:pPr>
              <a:lnSpc>
                <a:spcPct val="120000"/>
              </a:lnSpc>
            </a:pPr>
            <a:r>
              <a:rPr lang="en-US" sz="1200" dirty="0">
                <a:cs typeface="Arial" panose="020B0604020202020204" pitchFamily="34" charset="0"/>
              </a:rPr>
              <a:t>A high level, simple document to help local areas make sure they are working on the themes that need to be tackled if young people are going to be supported well into adulthood.</a:t>
            </a:r>
          </a:p>
          <a:p>
            <a:pPr>
              <a:lnSpc>
                <a:spcPct val="120000"/>
              </a:lnSpc>
            </a:pPr>
            <a:endParaRPr lang="en-US" sz="1200" dirty="0">
              <a:cs typeface="Arial" panose="020B0604020202020204" pitchFamily="34" charset="0"/>
            </a:endParaRPr>
          </a:p>
          <a:p>
            <a:pPr>
              <a:lnSpc>
                <a:spcPct val="120000"/>
              </a:lnSpc>
            </a:pPr>
            <a:endParaRPr lang="en-US" sz="1200" dirty="0">
              <a:cs typeface="Arial" panose="020B0604020202020204" pitchFamily="34" charset="0"/>
            </a:endParaRPr>
          </a:p>
          <a:p>
            <a:pPr>
              <a:lnSpc>
                <a:spcPct val="120000"/>
              </a:lnSpc>
            </a:pPr>
            <a:endParaRPr lang="en-US" sz="1200" dirty="0">
              <a:cs typeface="Arial" panose="020B0604020202020204" pitchFamily="34" charset="0"/>
            </a:endParaRPr>
          </a:p>
          <a:p>
            <a:pPr>
              <a:lnSpc>
                <a:spcPct val="120000"/>
              </a:lnSpc>
            </a:pPr>
            <a:endParaRPr lang="en-US" sz="1200" dirty="0">
              <a:cs typeface="Arial" panose="020B0604020202020204" pitchFamily="34" charset="0"/>
            </a:endParaRPr>
          </a:p>
          <a:p>
            <a:pPr>
              <a:lnSpc>
                <a:spcPct val="120000"/>
              </a:lnSpc>
            </a:pPr>
            <a:endParaRPr lang="en-US" sz="1200" dirty="0">
              <a:cs typeface="Arial" panose="020B0604020202020204" pitchFamily="34" charset="0"/>
            </a:endParaRPr>
          </a:p>
          <a:p>
            <a:pPr>
              <a:lnSpc>
                <a:spcPct val="120000"/>
              </a:lnSpc>
            </a:pPr>
            <a:endParaRPr lang="en-US" sz="1200" dirty="0">
              <a:cs typeface="Arial" panose="020B0604020202020204" pitchFamily="34" charset="0"/>
            </a:endParaRPr>
          </a:p>
          <a:p>
            <a:pPr>
              <a:lnSpc>
                <a:spcPct val="120000"/>
              </a:lnSpc>
            </a:pPr>
            <a:endParaRPr lang="en-US" sz="1200" dirty="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47ACF0B-6E94-4F4B-9DCC-439190CE180F}" type="slidenum">
              <a:rPr lang="en-GB" smtClean="0"/>
              <a:t>5</a:t>
            </a:fld>
            <a:endParaRPr lang="en-GB"/>
          </a:p>
        </p:txBody>
      </p:sp>
    </p:spTree>
    <p:extLst>
      <p:ext uri="{BB962C8B-B14F-4D97-AF65-F5344CB8AC3E}">
        <p14:creationId xmlns:p14="http://schemas.microsoft.com/office/powerpoint/2010/main" val="3535926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rgbClr val="000000"/>
                </a:solidFill>
                <a:latin typeface="+mn-lt"/>
                <a:cs typeface="Arial" panose="020B0604020202020204" pitchFamily="34" charset="0"/>
              </a:rPr>
              <a:t>NDTI read and talk about the slide</a:t>
            </a:r>
          </a:p>
          <a:p>
            <a:endParaRPr lang="en-US"/>
          </a:p>
          <a:p>
            <a:r>
              <a:rPr lang="en-US"/>
              <a:t>Title: </a:t>
            </a:r>
            <a:r>
              <a:rPr lang="en-US" err="1"/>
              <a:t>PfA</a:t>
            </a:r>
            <a:r>
              <a:rPr lang="en-US"/>
              <a:t> tools and resources</a:t>
            </a:r>
            <a:endParaRPr lang="en-GB"/>
          </a:p>
        </p:txBody>
      </p:sp>
      <p:sp>
        <p:nvSpPr>
          <p:cNvPr id="4" name="Slide Number Placeholder 3"/>
          <p:cNvSpPr>
            <a:spLocks noGrp="1"/>
          </p:cNvSpPr>
          <p:nvPr>
            <p:ph type="sldNum" sz="quarter" idx="5"/>
          </p:nvPr>
        </p:nvSpPr>
        <p:spPr/>
        <p:txBody>
          <a:bodyPr/>
          <a:lstStyle/>
          <a:p>
            <a:fld id="{747ACF0B-6E94-4F4B-9DCC-439190CE180F}" type="slidenum">
              <a:rPr lang="en-GB" smtClean="0"/>
              <a:t>7</a:t>
            </a:fld>
            <a:endParaRPr lang="en-GB"/>
          </a:p>
        </p:txBody>
      </p:sp>
    </p:spTree>
    <p:extLst>
      <p:ext uri="{BB962C8B-B14F-4D97-AF65-F5344CB8AC3E}">
        <p14:creationId xmlns:p14="http://schemas.microsoft.com/office/powerpoint/2010/main" val="163540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9FBF-9A0E-6A17-89D0-58B3B9437A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F84DDC-C58B-84DB-B5DD-1DC779C04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8EB1AA-8C53-F843-4E21-969D32806486}"/>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5" name="Footer Placeholder 4">
            <a:extLst>
              <a:ext uri="{FF2B5EF4-FFF2-40B4-BE49-F238E27FC236}">
                <a16:creationId xmlns:a16="http://schemas.microsoft.com/office/drawing/2014/main" id="{D6CD06F8-019B-515A-9FDD-DBB21C329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1A3A73-9962-4CF4-C924-C87185D0351E}"/>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02348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B73A-13D2-BBBB-A3DA-3D78CE7051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0665A5-C37F-29DF-A488-66FBDC1CB8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A1B45-4E2F-4FA9-F313-285FA890B31D}"/>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5" name="Footer Placeholder 4">
            <a:extLst>
              <a:ext uri="{FF2B5EF4-FFF2-40B4-BE49-F238E27FC236}">
                <a16:creationId xmlns:a16="http://schemas.microsoft.com/office/drawing/2014/main" id="{1D9F6079-D550-3C29-A960-712BA50F42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0E637-44C9-3398-8119-A468233D6AE2}"/>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132399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97B40-75AC-373B-4BCC-E255EFE493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722901-665D-FD55-4A8F-4AD08B4FC1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5484B-22E8-B9D9-D7C0-9C0A0708BE19}"/>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5" name="Footer Placeholder 4">
            <a:extLst>
              <a:ext uri="{FF2B5EF4-FFF2-40B4-BE49-F238E27FC236}">
                <a16:creationId xmlns:a16="http://schemas.microsoft.com/office/drawing/2014/main" id="{1BABC22D-2737-4AD1-51BB-D553243D00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73D860-0E12-F8D2-8DFA-D4E7C9E3A77D}"/>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42974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C7C1-677C-2A36-5AAB-E1C05CA857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59754D-9764-0100-8534-3641A1F05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37D763-E19A-F1ED-619F-71BBF9D53242}"/>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5" name="Footer Placeholder 4">
            <a:extLst>
              <a:ext uri="{FF2B5EF4-FFF2-40B4-BE49-F238E27FC236}">
                <a16:creationId xmlns:a16="http://schemas.microsoft.com/office/drawing/2014/main" id="{DA96C10D-6288-11A9-2140-9C6E0DDD1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57964-A635-D30E-A9D7-9575D7525FC7}"/>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53446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DC7F-016F-7C15-8499-E21FB8736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6DCF38-F514-E01B-C201-40BB88553F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3CFEC-4AA4-0B80-6610-7CF25588F2E0}"/>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5" name="Footer Placeholder 4">
            <a:extLst>
              <a:ext uri="{FF2B5EF4-FFF2-40B4-BE49-F238E27FC236}">
                <a16:creationId xmlns:a16="http://schemas.microsoft.com/office/drawing/2014/main" id="{92532EAE-E850-A2E2-B1DF-622AB9124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CCBC4-ADC7-BDE6-B570-2F8137F199B9}"/>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48007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85E1-4F66-C65A-0B85-BB714164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280ECD-77FD-7CDB-0D59-A9F84454EF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D91FF5-728B-C4E7-1E9D-79CF5DE04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239110-8C0E-A248-BCE6-46D9A6CD7FEE}"/>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6" name="Footer Placeholder 5">
            <a:extLst>
              <a:ext uri="{FF2B5EF4-FFF2-40B4-BE49-F238E27FC236}">
                <a16:creationId xmlns:a16="http://schemas.microsoft.com/office/drawing/2014/main" id="{29E0981B-F14E-500A-B540-2DB4B1EBA9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E77212-6E86-58FE-C3CF-1ECC41712E98}"/>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404392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AC9E-001E-3B0C-8BD5-3261A63986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5FE3B6-B7B0-D480-EFBB-870F4A418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D05546-4F69-8100-1362-FBE638CADD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C4C05A-6569-9849-F737-208D2D0AD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93E8F-D028-44EE-6237-6DB4CBDA93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460F8E-C8A1-4CE6-DCEF-C11E0238BA8A}"/>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8" name="Footer Placeholder 7">
            <a:extLst>
              <a:ext uri="{FF2B5EF4-FFF2-40B4-BE49-F238E27FC236}">
                <a16:creationId xmlns:a16="http://schemas.microsoft.com/office/drawing/2014/main" id="{AC666680-79D2-2D82-81AC-3BD505CC9E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0AD60B-8ED4-D190-0EB6-0F825B93B223}"/>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70874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0934-CD18-7C4D-232B-F80D54608D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EC1662-EC57-9226-591C-36415A6948ED}"/>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4" name="Footer Placeholder 3">
            <a:extLst>
              <a:ext uri="{FF2B5EF4-FFF2-40B4-BE49-F238E27FC236}">
                <a16:creationId xmlns:a16="http://schemas.microsoft.com/office/drawing/2014/main" id="{B19F2D3C-FABC-65FD-1027-A63C00A2D6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FE5A18-9445-0BD2-524A-24A389D7C5C3}"/>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24922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51A87-779E-ED54-0D10-870163A6E593}"/>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3" name="Footer Placeholder 2">
            <a:extLst>
              <a:ext uri="{FF2B5EF4-FFF2-40B4-BE49-F238E27FC236}">
                <a16:creationId xmlns:a16="http://schemas.microsoft.com/office/drawing/2014/main" id="{170AA809-3F85-4738-0E1A-53BDEB1777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F296B2-B31F-A25F-4485-A326D1D6EDE0}"/>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70523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7E65-C4E8-FC57-4C5C-235C5DD0B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C30737-D8CE-05C7-F71F-FF74C2908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8C7F48-0CDD-86FE-BEDF-428A36DE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793D6-C84F-E445-CE7B-379A3C039B01}"/>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6" name="Footer Placeholder 5">
            <a:extLst>
              <a:ext uri="{FF2B5EF4-FFF2-40B4-BE49-F238E27FC236}">
                <a16:creationId xmlns:a16="http://schemas.microsoft.com/office/drawing/2014/main" id="{02F2B6EC-702B-0F13-A2CA-C75300699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E636A-DD8E-D646-76A0-BD7DDF28E831}"/>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65936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EC26-0750-AC7B-2F3C-8F8EB5F9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CD2249-6E12-3693-A0F9-6E91ABDE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63ED3D-F392-4379-BE4B-49A4A2E98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9EDFD-C96B-3547-485C-49C10EE73312}"/>
              </a:ext>
            </a:extLst>
          </p:cNvPr>
          <p:cNvSpPr>
            <a:spLocks noGrp="1"/>
          </p:cNvSpPr>
          <p:nvPr>
            <p:ph type="dt" sz="half" idx="10"/>
          </p:nvPr>
        </p:nvSpPr>
        <p:spPr/>
        <p:txBody>
          <a:bodyPr/>
          <a:lstStyle/>
          <a:p>
            <a:fld id="{0C0D3A36-0C44-4DD3-9032-1F2B547621DF}" type="datetimeFigureOut">
              <a:rPr lang="en-GB" smtClean="0"/>
              <a:t>06/05/2025</a:t>
            </a:fld>
            <a:endParaRPr lang="en-GB"/>
          </a:p>
        </p:txBody>
      </p:sp>
      <p:sp>
        <p:nvSpPr>
          <p:cNvPr id="6" name="Footer Placeholder 5">
            <a:extLst>
              <a:ext uri="{FF2B5EF4-FFF2-40B4-BE49-F238E27FC236}">
                <a16:creationId xmlns:a16="http://schemas.microsoft.com/office/drawing/2014/main" id="{06639C2C-149E-5D71-53B3-89AE662EDD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E7B13-9039-C404-AECA-84BC67C2921E}"/>
              </a:ext>
            </a:extLst>
          </p:cNvPr>
          <p:cNvSpPr>
            <a:spLocks noGrp="1"/>
          </p:cNvSpPr>
          <p:nvPr>
            <p:ph type="sldNum" sz="quarter" idx="12"/>
          </p:nvPr>
        </p:nvSpPr>
        <p:spPr/>
        <p:txBody>
          <a:bodyPr/>
          <a:lstStyle/>
          <a:p>
            <a:fld id="{B2CB800F-5B0A-4D8D-ABB1-BB3645C9D8A7}" type="slidenum">
              <a:rPr lang="en-GB" smtClean="0"/>
              <a:t>‹#›</a:t>
            </a:fld>
            <a:endParaRPr lang="en-GB"/>
          </a:p>
        </p:txBody>
      </p:sp>
    </p:spTree>
    <p:extLst>
      <p:ext uri="{BB962C8B-B14F-4D97-AF65-F5344CB8AC3E}">
        <p14:creationId xmlns:p14="http://schemas.microsoft.com/office/powerpoint/2010/main" val="2930717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49E72-0758-50FB-5455-D47CCAAE8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A11E0-98FD-A023-24DB-022A96C963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E41AE-568B-140C-8A9F-19C91C793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0D3A36-0C44-4DD3-9032-1F2B547621DF}" type="datetimeFigureOut">
              <a:rPr lang="en-GB" smtClean="0"/>
              <a:t>06/05/2025</a:t>
            </a:fld>
            <a:endParaRPr lang="en-GB"/>
          </a:p>
        </p:txBody>
      </p:sp>
      <p:sp>
        <p:nvSpPr>
          <p:cNvPr id="5" name="Footer Placeholder 4">
            <a:extLst>
              <a:ext uri="{FF2B5EF4-FFF2-40B4-BE49-F238E27FC236}">
                <a16:creationId xmlns:a16="http://schemas.microsoft.com/office/drawing/2014/main" id="{8B7A195F-C5F8-C053-6E73-30EFBF348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97106EE-2B20-A2AA-E47C-E85909D8A8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CB800F-5B0A-4D8D-ABB1-BB3645C9D8A7}" type="slidenum">
              <a:rPr lang="en-GB" smtClean="0"/>
              <a:t>‹#›</a:t>
            </a:fld>
            <a:endParaRPr lang="en-GB"/>
          </a:p>
        </p:txBody>
      </p:sp>
    </p:spTree>
    <p:extLst>
      <p:ext uri="{BB962C8B-B14F-4D97-AF65-F5344CB8AC3E}">
        <p14:creationId xmlns:p14="http://schemas.microsoft.com/office/powerpoint/2010/main" val="164736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www.ndti.org.uk/resources/publication/vocational-profile" TargetMode="External"/><Relationship Id="rId12"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ndti.org.uk/resources/internships-work-all-resources" TargetMode="External"/><Relationship Id="rId5" Type="http://schemas.openxmlformats.org/officeDocument/2006/relationships/hyperlink" Target="https://www.ndti.org.uk/resources/preparing-for-adulthood-all-tools-resources/pfa-employment-resources"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ndti.org.uk/resources/publication/better-off-in-work"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ice.org.uk/guidance/qs140/chapter/Quality-statement-2-Coordinated-transition-plan" TargetMode="External"/><Relationship Id="rId3" Type="http://schemas.openxmlformats.org/officeDocument/2006/relationships/hyperlink" Target="https://www.readysteadygo.net/"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10stepstransition.org.uk/"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dti.org.uk/resources/preparing-for-adulthood-all-tools-resources/pfa-friends-relationships-community"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ndti.org.uk/resources/preparing-for-adulthood-all-tools-resources/pfa-person-centred-planning-too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Ndc3lnuGnIY?list=PLv2Nr8b0t7W1OFAl3S6s-lYhaU7i2lS0w"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ndti.org.uk/resources/publication/key-topic-to-cover-at-annual-reviews-from-year-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ndti.org.uk/resources/change-development-project/post-16-checklist"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dti.org.uk/resources/preparing-for-adulthood-all-tools-resources/pfa-independent-liv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www.ndti.org.uk/resources/change-development-project/supporting-planning-writing-good-pfa-outcomes" TargetMode="External"/><Relationship Id="rId3" Type="http://schemas.openxmlformats.org/officeDocument/2006/relationships/hyperlink" Target="https://www.preparingforadulthood.org.uk/downloads/employment/podcasts-georgie.htm" TargetMode="External"/><Relationship Id="rId7" Type="http://schemas.openxmlformats.org/officeDocument/2006/relationships/hyperlink" Target="https://www.preparingforadulthood.org.uk/downloads/education-health-and-care-planning/year-9-annual-review-guide.htm" TargetMode="External"/><Relationship Id="rId12"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hyperlink" Target="https://www.preparingforadulthood.org.uk/downloads/pfa-self-evaluation-tool/post-16-audit-tool-updated-2021.htm" TargetMode="External"/><Relationship Id="rId5" Type="http://schemas.openxmlformats.org/officeDocument/2006/relationships/hyperlink" Target="https://www.preparingforadulthood.org.uk/downloads/education-health-and-care-planning/pfa-outcomes-tool.htm" TargetMode="External"/><Relationship Id="rId15" Type="http://schemas.openxmlformats.org/officeDocument/2006/relationships/hyperlink" Target="https://www.ndti.org.uk/assets/files/Ruths-Top-Tips-January-2022.pdf" TargetMode="Externa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hyperlink" Target="https://www.preparingforadulthood.org.uk/downloads/person-centred-planning" TargetMode="Externa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artoon of a person holding a paper&#10;&#10;AI-generated content may be incorrect.">
            <a:extLst>
              <a:ext uri="{FF2B5EF4-FFF2-40B4-BE49-F238E27FC236}">
                <a16:creationId xmlns:a16="http://schemas.microsoft.com/office/drawing/2014/main" id="{33DE8BB8-4E05-221B-90CE-51A52A1159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7370" y="5957569"/>
            <a:ext cx="898749" cy="850579"/>
          </a:xfrm>
        </p:spPr>
      </p:pic>
      <p:sp>
        <p:nvSpPr>
          <p:cNvPr id="4" name="Title 3">
            <a:extLst>
              <a:ext uri="{FF2B5EF4-FFF2-40B4-BE49-F238E27FC236}">
                <a16:creationId xmlns:a16="http://schemas.microsoft.com/office/drawing/2014/main" id="{63F56B40-5DAE-4EDE-EF89-D1322CA70D83}"/>
              </a:ext>
            </a:extLst>
          </p:cNvPr>
          <p:cNvSpPr>
            <a:spLocks noGrp="1"/>
          </p:cNvSpPr>
          <p:nvPr>
            <p:ph type="title"/>
          </p:nvPr>
        </p:nvSpPr>
        <p:spPr>
          <a:xfrm>
            <a:off x="2277533" y="253365"/>
            <a:ext cx="6790268" cy="1325563"/>
          </a:xfrm>
        </p:spPr>
        <p:txBody>
          <a:bodyPr/>
          <a:lstStyle/>
          <a:p>
            <a:pPr algn="ctr"/>
            <a:r>
              <a:rPr lang="en-US" dirty="0" err="1"/>
              <a:t>PfA</a:t>
            </a:r>
            <a:r>
              <a:rPr lang="en-US" dirty="0"/>
              <a:t> resources - employment </a:t>
            </a:r>
            <a:endParaRPr lang="en-GB" dirty="0"/>
          </a:p>
        </p:txBody>
      </p:sp>
      <p:pic>
        <p:nvPicPr>
          <p:cNvPr id="1026" name="Picture 2" descr="SESLIP">
            <a:extLst>
              <a:ext uri="{FF2B5EF4-FFF2-40B4-BE49-F238E27FC236}">
                <a16:creationId xmlns:a16="http://schemas.microsoft.com/office/drawing/2014/main" id="{DD2D0678-9424-C48D-8222-BEF7BDB95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924" y="126055"/>
            <a:ext cx="2957195" cy="9294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17053C-FFE5-DC81-8246-F162328098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35" y="126055"/>
            <a:ext cx="1472820" cy="1072515"/>
          </a:xfrm>
          <a:prstGeom prst="rect">
            <a:avLst/>
          </a:prstGeom>
          <a:noFill/>
          <a:ln>
            <a:noFill/>
          </a:ln>
        </p:spPr>
      </p:pic>
      <p:sp>
        <p:nvSpPr>
          <p:cNvPr id="5" name="TextBox 4">
            <a:extLst>
              <a:ext uri="{FF2B5EF4-FFF2-40B4-BE49-F238E27FC236}">
                <a16:creationId xmlns:a16="http://schemas.microsoft.com/office/drawing/2014/main" id="{CE8988A8-3769-0955-C3AD-3BC3CE0B30FB}"/>
              </a:ext>
            </a:extLst>
          </p:cNvPr>
          <p:cNvSpPr txBox="1"/>
          <p:nvPr/>
        </p:nvSpPr>
        <p:spPr>
          <a:xfrm>
            <a:off x="338667" y="1752600"/>
            <a:ext cx="4817533" cy="4478867"/>
          </a:xfrm>
          <a:prstGeom prst="rect">
            <a:avLst/>
          </a:prstGeom>
          <a:noFill/>
        </p:spPr>
        <p:txBody>
          <a:bodyPr wrap="square" rtlCol="0">
            <a:spAutoFit/>
          </a:bodyPr>
          <a:lstStyle/>
          <a:p>
            <a:endParaRPr lang="en-GB" dirty="0"/>
          </a:p>
        </p:txBody>
      </p:sp>
      <p:pic>
        <p:nvPicPr>
          <p:cNvPr id="11" name="Picture 10" descr="A screenshot of a computer&#10;&#10;AI-generated content may be incorrect.">
            <a:hlinkClick r:id="rId5"/>
            <a:extLst>
              <a:ext uri="{FF2B5EF4-FFF2-40B4-BE49-F238E27FC236}">
                <a16:creationId xmlns:a16="http://schemas.microsoft.com/office/drawing/2014/main" id="{6CE807BB-9CC7-22A8-1D8D-2D5D0917D102}"/>
              </a:ext>
            </a:extLst>
          </p:cNvPr>
          <p:cNvPicPr>
            <a:picLocks noChangeAspect="1"/>
          </p:cNvPicPr>
          <p:nvPr/>
        </p:nvPicPr>
        <p:blipFill rotWithShape="1">
          <a:blip r:embed="rId6"/>
          <a:srcRect l="25620" t="17744" r="49964" b="33838"/>
          <a:stretch/>
        </p:blipFill>
        <p:spPr bwMode="auto">
          <a:xfrm>
            <a:off x="247544" y="1350970"/>
            <a:ext cx="2164080" cy="2682240"/>
          </a:xfrm>
          <a:prstGeom prst="rect">
            <a:avLst/>
          </a:prstGeom>
          <a:ln>
            <a:noFill/>
          </a:ln>
          <a:extLst>
            <a:ext uri="{53640926-AAD7-44D8-BBD7-CCE9431645EC}">
              <a14:shadowObscured xmlns:a14="http://schemas.microsoft.com/office/drawing/2010/main"/>
            </a:ext>
          </a:extLst>
        </p:spPr>
      </p:pic>
      <p:pic>
        <p:nvPicPr>
          <p:cNvPr id="13" name="Picture 12">
            <a:hlinkClick r:id="rId7"/>
            <a:extLst>
              <a:ext uri="{FF2B5EF4-FFF2-40B4-BE49-F238E27FC236}">
                <a16:creationId xmlns:a16="http://schemas.microsoft.com/office/drawing/2014/main" id="{90A66D9B-662E-8AFF-FDC0-40FAAC581EBF}"/>
              </a:ext>
            </a:extLst>
          </p:cNvPr>
          <p:cNvPicPr>
            <a:picLocks noChangeAspect="1"/>
          </p:cNvPicPr>
          <p:nvPr/>
        </p:nvPicPr>
        <p:blipFill>
          <a:blip r:embed="rId8"/>
          <a:srcRect l="3241" t="39028" r="36613" b="22145"/>
          <a:stretch/>
        </p:blipFill>
        <p:spPr>
          <a:xfrm>
            <a:off x="2747433" y="1590171"/>
            <a:ext cx="4557605" cy="1838829"/>
          </a:xfrm>
          <a:prstGeom prst="rect">
            <a:avLst/>
          </a:prstGeom>
        </p:spPr>
      </p:pic>
      <p:pic>
        <p:nvPicPr>
          <p:cNvPr id="15" name="Picture 14">
            <a:hlinkClick r:id="rId9"/>
            <a:extLst>
              <a:ext uri="{FF2B5EF4-FFF2-40B4-BE49-F238E27FC236}">
                <a16:creationId xmlns:a16="http://schemas.microsoft.com/office/drawing/2014/main" id="{D3EAFCCD-68D4-45E1-8072-95CE105E752F}"/>
              </a:ext>
            </a:extLst>
          </p:cNvPr>
          <p:cNvPicPr>
            <a:picLocks noChangeAspect="1"/>
          </p:cNvPicPr>
          <p:nvPr/>
        </p:nvPicPr>
        <p:blipFill>
          <a:blip r:embed="rId10"/>
          <a:srcRect l="3703" t="28880" r="36945" b="32888"/>
          <a:stretch/>
        </p:blipFill>
        <p:spPr>
          <a:xfrm>
            <a:off x="7475235" y="1578928"/>
            <a:ext cx="4595372" cy="1850072"/>
          </a:xfrm>
          <a:prstGeom prst="rect">
            <a:avLst/>
          </a:prstGeom>
        </p:spPr>
      </p:pic>
      <p:pic>
        <p:nvPicPr>
          <p:cNvPr id="16" name="Picture 15" descr="A screenshot of a computer&#10;&#10;AI-generated content may be incorrect.">
            <a:hlinkClick r:id="rId11"/>
            <a:extLst>
              <a:ext uri="{FF2B5EF4-FFF2-40B4-BE49-F238E27FC236}">
                <a16:creationId xmlns:a16="http://schemas.microsoft.com/office/drawing/2014/main" id="{C5ADE028-03BC-EBC1-07EB-CF80AB64559A}"/>
              </a:ext>
            </a:extLst>
          </p:cNvPr>
          <p:cNvPicPr>
            <a:picLocks noChangeAspect="1"/>
          </p:cNvPicPr>
          <p:nvPr/>
        </p:nvPicPr>
        <p:blipFill rotWithShape="1">
          <a:blip r:embed="rId12">
            <a:extLst>
              <a:ext uri="{28A0092B-C50C-407E-A947-70E740481C1C}">
                <a14:useLocalDpi xmlns:a14="http://schemas.microsoft.com/office/drawing/2010/main" val="0"/>
              </a:ext>
            </a:extLst>
          </a:blip>
          <a:srcRect l="1892" t="12105" r="2937" b="32187"/>
          <a:stretch/>
        </p:blipFill>
        <p:spPr bwMode="auto">
          <a:xfrm>
            <a:off x="363054" y="4054923"/>
            <a:ext cx="6841717" cy="2502958"/>
          </a:xfrm>
          <a:prstGeom prst="rect">
            <a:avLst/>
          </a:prstGeom>
          <a:ln>
            <a:noFill/>
          </a:ln>
          <a:extLst>
            <a:ext uri="{53640926-AAD7-44D8-BBD7-CCE9431645EC}">
              <a14:shadowObscured xmlns:a14="http://schemas.microsoft.com/office/drawing/2010/main"/>
            </a:ext>
          </a:extLst>
        </p:spPr>
      </p:pic>
      <p:pic>
        <p:nvPicPr>
          <p:cNvPr id="17" name="Picture 16" descr="A screenshot of a computer&#10;&#10;AI-generated content may be incorrect.">
            <a:extLst>
              <a:ext uri="{FF2B5EF4-FFF2-40B4-BE49-F238E27FC236}">
                <a16:creationId xmlns:a16="http://schemas.microsoft.com/office/drawing/2014/main" id="{A47725C0-517E-2144-ECFB-DCF9047C1A20}"/>
              </a:ext>
            </a:extLst>
          </p:cNvPr>
          <p:cNvPicPr>
            <a:picLocks noChangeAspect="1"/>
          </p:cNvPicPr>
          <p:nvPr/>
        </p:nvPicPr>
        <p:blipFill rotWithShape="1">
          <a:blip r:embed="rId13">
            <a:extLst>
              <a:ext uri="{28A0092B-C50C-407E-A947-70E740481C1C}">
                <a14:useLocalDpi xmlns:a14="http://schemas.microsoft.com/office/drawing/2010/main" val="0"/>
              </a:ext>
            </a:extLst>
          </a:blip>
          <a:srcRect l="2924" t="16368" r="50651" b="40165"/>
          <a:stretch/>
        </p:blipFill>
        <p:spPr bwMode="auto">
          <a:xfrm>
            <a:off x="7169961" y="4277361"/>
            <a:ext cx="3977925" cy="23272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85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167D-B3B4-B0BF-E7F7-66CE0E7E0160}"/>
              </a:ext>
            </a:extLst>
          </p:cNvPr>
          <p:cNvSpPr>
            <a:spLocks noGrp="1"/>
          </p:cNvSpPr>
          <p:nvPr>
            <p:ph type="title"/>
          </p:nvPr>
        </p:nvSpPr>
        <p:spPr>
          <a:xfrm>
            <a:off x="838200" y="365125"/>
            <a:ext cx="10515600" cy="1006475"/>
          </a:xfrm>
        </p:spPr>
        <p:txBody>
          <a:bodyPr/>
          <a:lstStyle/>
          <a:p>
            <a:pPr algn="ctr"/>
            <a:r>
              <a:rPr lang="en-GB" b="1" dirty="0" err="1">
                <a:solidFill>
                  <a:schemeClr val="accent1"/>
                </a:solidFill>
              </a:rPr>
              <a:t>PfA</a:t>
            </a:r>
            <a:r>
              <a:rPr lang="en-GB" b="1" dirty="0">
                <a:solidFill>
                  <a:schemeClr val="accent1"/>
                </a:solidFill>
              </a:rPr>
              <a:t> Resources - health</a:t>
            </a:r>
          </a:p>
        </p:txBody>
      </p:sp>
      <p:pic>
        <p:nvPicPr>
          <p:cNvPr id="5" name="Picture 4">
            <a:hlinkClick r:id="rId3"/>
            <a:extLst>
              <a:ext uri="{FF2B5EF4-FFF2-40B4-BE49-F238E27FC236}">
                <a16:creationId xmlns:a16="http://schemas.microsoft.com/office/drawing/2014/main" id="{7F437CE0-609F-4A33-9B2E-551AD311C8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39" t="29139" r="3985" b="22425"/>
          <a:stretch/>
        </p:blipFill>
        <p:spPr bwMode="auto">
          <a:xfrm>
            <a:off x="297475" y="1592479"/>
            <a:ext cx="6595115" cy="1836521"/>
          </a:xfrm>
          <a:prstGeom prst="rect">
            <a:avLst/>
          </a:prstGeom>
          <a:ln>
            <a:noFill/>
          </a:ln>
          <a:extLst>
            <a:ext uri="{53640926-AAD7-44D8-BBD7-CCE9431645EC}">
              <a14:shadowObscured xmlns:a14="http://schemas.microsoft.com/office/drawing/2010/main"/>
            </a:ext>
          </a:extLst>
        </p:spPr>
      </p:pic>
      <p:pic>
        <p:nvPicPr>
          <p:cNvPr id="9" name="Picture 8">
            <a:hlinkClick r:id="rId5"/>
            <a:extLst>
              <a:ext uri="{FF2B5EF4-FFF2-40B4-BE49-F238E27FC236}">
                <a16:creationId xmlns:a16="http://schemas.microsoft.com/office/drawing/2014/main" id="{EF26E3B5-B5CA-A8CC-F2E4-FDFE6E5EA871}"/>
              </a:ext>
            </a:extLst>
          </p:cNvPr>
          <p:cNvPicPr>
            <a:picLocks noChangeAspect="1"/>
          </p:cNvPicPr>
          <p:nvPr/>
        </p:nvPicPr>
        <p:blipFill rotWithShape="1">
          <a:blip r:embed="rId6"/>
          <a:srcRect l="1112" t="30335" r="1844" b="24125"/>
          <a:stretch/>
        </p:blipFill>
        <p:spPr>
          <a:xfrm>
            <a:off x="221276" y="3797498"/>
            <a:ext cx="5561458" cy="1468023"/>
          </a:xfrm>
          <a:prstGeom prst="rect">
            <a:avLst/>
          </a:prstGeom>
        </p:spPr>
      </p:pic>
      <p:pic>
        <p:nvPicPr>
          <p:cNvPr id="1030" name="Picture 6" descr="Homepage | NICE">
            <a:extLst>
              <a:ext uri="{FF2B5EF4-FFF2-40B4-BE49-F238E27FC236}">
                <a16:creationId xmlns:a16="http://schemas.microsoft.com/office/drawing/2014/main" id="{CD31D75C-0C5C-F359-2F4D-83EADE62A7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4985" y="1159193"/>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124BD4-CE2B-065F-8FEC-696BB8016E66}"/>
              </a:ext>
            </a:extLst>
          </p:cNvPr>
          <p:cNvSpPr txBox="1"/>
          <p:nvPr/>
        </p:nvSpPr>
        <p:spPr>
          <a:xfrm>
            <a:off x="7498080" y="2357120"/>
            <a:ext cx="4396445" cy="369332"/>
          </a:xfrm>
          <a:prstGeom prst="rect">
            <a:avLst/>
          </a:prstGeom>
          <a:noFill/>
        </p:spPr>
        <p:txBody>
          <a:bodyPr wrap="square" rtlCol="0">
            <a:spAutoFit/>
          </a:bodyPr>
          <a:lstStyle/>
          <a:p>
            <a:r>
              <a:rPr lang="en-US" b="1" dirty="0">
                <a:hlinkClick r:id="rId8"/>
              </a:rPr>
              <a:t>Transition guidance - Quality Statements</a:t>
            </a:r>
            <a:endParaRPr lang="en-GB" b="1" dirty="0"/>
          </a:p>
        </p:txBody>
      </p:sp>
    </p:spTree>
    <p:extLst>
      <p:ext uri="{BB962C8B-B14F-4D97-AF65-F5344CB8AC3E}">
        <p14:creationId xmlns:p14="http://schemas.microsoft.com/office/powerpoint/2010/main" val="11689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BBDC33-F29B-2D87-0139-688BDB37562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hlinkClick r:id="rId2"/>
              </a:rPr>
              <a:t>PfA resources – friends, relationships and community </a:t>
            </a:r>
            <a:endParaRPr lang="en-US" sz="4800" kern="120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526A82EE-4BE4-2AE5-F633-8F9FA2735B48}"/>
              </a:ext>
            </a:extLst>
          </p:cNvPr>
          <p:cNvPicPr>
            <a:picLocks noGrp="1" noChangeAspect="1"/>
          </p:cNvPicPr>
          <p:nvPr>
            <p:ph idx="1"/>
          </p:nvPr>
        </p:nvPicPr>
        <p:blipFill>
          <a:blip r:embed="rId3"/>
          <a:srcRect l="2718" t="8945" r="2864" b="39453"/>
          <a:stretch/>
        </p:blipFill>
        <p:spPr>
          <a:xfrm>
            <a:off x="5067389" y="430010"/>
            <a:ext cx="6712552" cy="2292869"/>
          </a:xfrm>
          <a:prstGeom prst="rect">
            <a:avLst/>
          </a:prstGeom>
        </p:spPr>
      </p:pic>
      <p:sp>
        <p:nvSpPr>
          <p:cNvPr id="9" name="TextBox 8">
            <a:extLst>
              <a:ext uri="{FF2B5EF4-FFF2-40B4-BE49-F238E27FC236}">
                <a16:creationId xmlns:a16="http://schemas.microsoft.com/office/drawing/2014/main" id="{235CA903-EAD6-B975-DF62-A546EB7DB03E}"/>
              </a:ext>
            </a:extLst>
          </p:cNvPr>
          <p:cNvSpPr txBox="1"/>
          <p:nvPr/>
        </p:nvSpPr>
        <p:spPr>
          <a:xfrm>
            <a:off x="5283200" y="2814320"/>
            <a:ext cx="6624320" cy="3416320"/>
          </a:xfrm>
          <a:prstGeom prst="rect">
            <a:avLst/>
          </a:prstGeom>
          <a:noFill/>
        </p:spPr>
        <p:txBody>
          <a:bodyPr wrap="square" rtlCol="0">
            <a:spAutoFit/>
          </a:bodyPr>
          <a:lstStyle/>
          <a:p>
            <a:endParaRPr lang="en-US" sz="3600" b="1" dirty="0"/>
          </a:p>
          <a:p>
            <a:endParaRPr lang="en-US" sz="3600" b="1" dirty="0"/>
          </a:p>
          <a:p>
            <a:endParaRPr lang="en-US" sz="3600" b="1" dirty="0"/>
          </a:p>
          <a:p>
            <a:endParaRPr lang="en-US" sz="3600" b="1" dirty="0"/>
          </a:p>
          <a:p>
            <a:endParaRPr lang="en-US" sz="3600" b="1" dirty="0"/>
          </a:p>
          <a:p>
            <a:r>
              <a:rPr lang="en-US" sz="3600" b="1" dirty="0"/>
              <a:t> </a:t>
            </a:r>
            <a:endParaRPr lang="en-GB" sz="3600" b="1" dirty="0"/>
          </a:p>
        </p:txBody>
      </p:sp>
      <p:pic>
        <p:nvPicPr>
          <p:cNvPr id="10" name="Picture 9" descr="A screenshot of a computer&#10;&#10;AI-generated content may be incorrect.">
            <a:hlinkClick r:id="rId4"/>
            <a:extLst>
              <a:ext uri="{FF2B5EF4-FFF2-40B4-BE49-F238E27FC236}">
                <a16:creationId xmlns:a16="http://schemas.microsoft.com/office/drawing/2014/main" id="{0E91CBA3-FBD0-96F0-21CF-FE1CC7D93B18}"/>
              </a:ext>
            </a:extLst>
          </p:cNvPr>
          <p:cNvPicPr>
            <a:picLocks noChangeAspect="1"/>
          </p:cNvPicPr>
          <p:nvPr/>
        </p:nvPicPr>
        <p:blipFill rotWithShape="1">
          <a:blip r:embed="rId5">
            <a:extLst>
              <a:ext uri="{28A0092B-C50C-407E-A947-70E740481C1C}">
                <a14:useLocalDpi xmlns:a14="http://schemas.microsoft.com/office/drawing/2010/main" val="0"/>
              </a:ext>
            </a:extLst>
          </a:blip>
          <a:srcRect l="1805" t="17744" r="74209" b="35213"/>
          <a:stretch/>
        </p:blipFill>
        <p:spPr bwMode="auto">
          <a:xfrm>
            <a:off x="6563360" y="2938780"/>
            <a:ext cx="2906105" cy="3562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152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Emma's Views on Preparing for Adulthood">
            <a:hlinkClick r:id="" action="ppaction://media"/>
            <a:extLst>
              <a:ext uri="{FF2B5EF4-FFF2-40B4-BE49-F238E27FC236}">
                <a16:creationId xmlns:a16="http://schemas.microsoft.com/office/drawing/2014/main" id="{69306348-701D-6875-6999-C52B3ADF7BB7}"/>
              </a:ext>
            </a:extLst>
          </p:cNvPr>
          <p:cNvPicPr>
            <a:picLocks noRot="1" noChangeAspect="1"/>
          </p:cNvPicPr>
          <p:nvPr>
            <a:videoFile r:link="rId1"/>
          </p:nvPr>
        </p:nvPicPr>
        <p:blipFill>
          <a:blip r:embed="rId3"/>
          <a:stretch>
            <a:fillRect/>
          </a:stretch>
        </p:blipFill>
        <p:spPr>
          <a:xfrm>
            <a:off x="2240746" y="665855"/>
            <a:ext cx="9788694" cy="5526289"/>
          </a:xfrm>
          <a:prstGeom prst="rect">
            <a:avLst/>
          </a:prstGeom>
        </p:spPr>
      </p:pic>
      <p:pic>
        <p:nvPicPr>
          <p:cNvPr id="7" name="Picture 6">
            <a:extLst>
              <a:ext uri="{FF2B5EF4-FFF2-40B4-BE49-F238E27FC236}">
                <a16:creationId xmlns:a16="http://schemas.microsoft.com/office/drawing/2014/main" id="{0D28425E-CFBD-BE94-61FA-CA355EDE09B5}"/>
              </a:ext>
            </a:extLst>
          </p:cNvPr>
          <p:cNvPicPr>
            <a:picLocks noChangeAspect="1"/>
          </p:cNvPicPr>
          <p:nvPr/>
        </p:nvPicPr>
        <p:blipFill>
          <a:blip r:embed="rId4"/>
          <a:srcRect l="3056" t="10963" r="75000" b="53778"/>
          <a:stretch/>
        </p:blipFill>
        <p:spPr>
          <a:xfrm>
            <a:off x="73683" y="182880"/>
            <a:ext cx="2021756" cy="2030311"/>
          </a:xfrm>
          <a:prstGeom prst="rect">
            <a:avLst/>
          </a:prstGeom>
        </p:spPr>
      </p:pic>
    </p:spTree>
    <p:extLst>
      <p:ext uri="{BB962C8B-B14F-4D97-AF65-F5344CB8AC3E}">
        <p14:creationId xmlns:p14="http://schemas.microsoft.com/office/powerpoint/2010/main" val="34248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AB3071-25A0-830C-819F-19DF30193E9E}"/>
              </a:ext>
            </a:extLst>
          </p:cNvPr>
          <p:cNvSpPr txBox="1"/>
          <p:nvPr/>
        </p:nvSpPr>
        <p:spPr>
          <a:xfrm>
            <a:off x="6419849" y="1817946"/>
            <a:ext cx="5173200" cy="4494757"/>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0000"/>
              </a:lnSpc>
            </a:pPr>
            <a:r>
              <a:rPr lang="en-US" sz="2400" b="1" dirty="0">
                <a:cs typeface="Arial" panose="020B0604020202020204" pitchFamily="34" charset="0"/>
              </a:rPr>
              <a:t>Post 16 Checklist</a:t>
            </a:r>
          </a:p>
          <a:p>
            <a:pPr>
              <a:lnSpc>
                <a:spcPct val="120000"/>
              </a:lnSpc>
            </a:pPr>
            <a:r>
              <a:rPr lang="en-US" sz="2400" dirty="0">
                <a:cs typeface="Arial" panose="020B0604020202020204" pitchFamily="34" charset="0"/>
              </a:rPr>
              <a:t>A high level, simple document to help local areas make sure they are working on the themes that need to be tackled if young people are going to be supported well into adulthood.</a:t>
            </a:r>
          </a:p>
          <a:p>
            <a:pPr>
              <a:lnSpc>
                <a:spcPct val="120000"/>
              </a:lnSpc>
            </a:pPr>
            <a:endParaRPr lang="en-US" sz="2400" dirty="0">
              <a:cs typeface="Arial" panose="020B0604020202020204" pitchFamily="34" charset="0"/>
            </a:endParaRPr>
          </a:p>
          <a:p>
            <a:pPr>
              <a:lnSpc>
                <a:spcPct val="120000"/>
              </a:lnSpc>
            </a:pPr>
            <a:endParaRPr lang="en-US" sz="2400" dirty="0">
              <a:cs typeface="Arial" panose="020B0604020202020204" pitchFamily="34" charset="0"/>
            </a:endParaRPr>
          </a:p>
          <a:p>
            <a:pPr>
              <a:lnSpc>
                <a:spcPct val="120000"/>
              </a:lnSpc>
            </a:pPr>
            <a:endParaRPr lang="en-US" sz="2400" dirty="0">
              <a:cs typeface="Arial" panose="020B0604020202020204" pitchFamily="34" charset="0"/>
            </a:endParaRPr>
          </a:p>
          <a:p>
            <a:pPr>
              <a:lnSpc>
                <a:spcPct val="120000"/>
              </a:lnSpc>
            </a:pPr>
            <a:endParaRPr lang="en-US" sz="2400" dirty="0">
              <a:cs typeface="Arial" panose="020B0604020202020204" pitchFamily="34" charset="0"/>
            </a:endParaRPr>
          </a:p>
        </p:txBody>
      </p:sp>
      <p:sp>
        <p:nvSpPr>
          <p:cNvPr id="4" name="TextBox 3">
            <a:extLst>
              <a:ext uri="{FF2B5EF4-FFF2-40B4-BE49-F238E27FC236}">
                <a16:creationId xmlns:a16="http://schemas.microsoft.com/office/drawing/2014/main" id="{E6990DBF-41FD-06B9-BC44-7FEA1C203833}"/>
              </a:ext>
            </a:extLst>
          </p:cNvPr>
          <p:cNvSpPr txBox="1"/>
          <p:nvPr/>
        </p:nvSpPr>
        <p:spPr>
          <a:xfrm>
            <a:off x="445055" y="1817946"/>
            <a:ext cx="5174696" cy="4494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0000"/>
              </a:lnSpc>
            </a:pPr>
            <a:r>
              <a:rPr lang="en-US" sz="2400" b="1" dirty="0">
                <a:cs typeface="Arial" panose="020B0604020202020204" pitchFamily="34" charset="0"/>
              </a:rPr>
              <a:t>Annual Review Checklist (from year 9) </a:t>
            </a:r>
          </a:p>
          <a:p>
            <a:pPr>
              <a:lnSpc>
                <a:spcPct val="120000"/>
              </a:lnSpc>
            </a:pPr>
            <a:r>
              <a:rPr lang="en-US" sz="2400" dirty="0">
                <a:cs typeface="Arial" panose="020B0604020202020204" pitchFamily="34" charset="0"/>
              </a:rPr>
              <a:t>A simple aide memoir designed around the four pathways to ensure young people and families are given information they need, are signposted to relevant resources of support and are enabled to plan for a positive future.</a:t>
            </a:r>
          </a:p>
          <a:p>
            <a:pPr>
              <a:lnSpc>
                <a:spcPct val="120000"/>
              </a:lnSpc>
            </a:pPr>
            <a:endParaRPr lang="en-US" sz="2400" dirty="0">
              <a:cs typeface="Arial" panose="020B0604020202020204" pitchFamily="34" charset="0"/>
            </a:endParaRPr>
          </a:p>
          <a:p>
            <a:pPr>
              <a:lnSpc>
                <a:spcPct val="120000"/>
              </a:lnSpc>
            </a:pPr>
            <a:endParaRPr lang="en-US" sz="2400" dirty="0">
              <a:cs typeface="Arial" panose="020B0604020202020204" pitchFamily="34" charset="0"/>
            </a:endParaRPr>
          </a:p>
          <a:p>
            <a:pPr>
              <a:lnSpc>
                <a:spcPct val="120000"/>
              </a:lnSpc>
            </a:pPr>
            <a:endParaRPr lang="en-US" sz="2400" dirty="0">
              <a:cs typeface="Arial" panose="020B0604020202020204" pitchFamily="34" charset="0"/>
            </a:endParaRPr>
          </a:p>
        </p:txBody>
      </p:sp>
      <p:sp>
        <p:nvSpPr>
          <p:cNvPr id="2" name="Title 1">
            <a:extLst>
              <a:ext uri="{FF2B5EF4-FFF2-40B4-BE49-F238E27FC236}">
                <a16:creationId xmlns:a16="http://schemas.microsoft.com/office/drawing/2014/main" id="{3033B71D-1CF0-DCB4-4E12-0B0445172CC8}"/>
              </a:ext>
            </a:extLst>
          </p:cNvPr>
          <p:cNvSpPr txBox="1">
            <a:spLocks/>
          </p:cNvSpPr>
          <p:nvPr/>
        </p:nvSpPr>
        <p:spPr>
          <a:xfrm>
            <a:off x="572894" y="203200"/>
            <a:ext cx="6196940" cy="13591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A95D4"/>
                </a:solidFill>
                <a:latin typeface="+mj-lt"/>
                <a:ea typeface="+mj-ea"/>
                <a:cs typeface="+mj-cs"/>
              </a:defRPr>
            </a:lvl1pPr>
          </a:lstStyle>
          <a:p>
            <a:r>
              <a:rPr lang="en-US">
                <a:solidFill>
                  <a:schemeClr val="accent1"/>
                </a:solidFill>
                <a:cs typeface="Arial" panose="020B0604020202020204" pitchFamily="34" charset="0"/>
              </a:rPr>
              <a:t>Useful checklists </a:t>
            </a:r>
          </a:p>
        </p:txBody>
      </p:sp>
      <p:pic>
        <p:nvPicPr>
          <p:cNvPr id="3" name="Picture 2" descr="Key Topics to Cover at Annual Reviews from Year 9">
            <a:hlinkClick r:id="rId3"/>
            <a:extLst>
              <a:ext uri="{FF2B5EF4-FFF2-40B4-BE49-F238E27FC236}">
                <a16:creationId xmlns:a16="http://schemas.microsoft.com/office/drawing/2014/main" id="{A4CBE8B5-D5DB-036D-13FC-5ADECC853F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224" y="203200"/>
            <a:ext cx="2765425" cy="1112520"/>
          </a:xfrm>
          <a:prstGeom prst="rect">
            <a:avLst/>
          </a:prstGeom>
          <a:noFill/>
          <a:ln>
            <a:noFill/>
          </a:ln>
        </p:spPr>
      </p:pic>
      <p:pic>
        <p:nvPicPr>
          <p:cNvPr id="5" name="Picture 4" descr="Post 16 Checklist">
            <a:hlinkClick r:id="rId5"/>
            <a:extLst>
              <a:ext uri="{FF2B5EF4-FFF2-40B4-BE49-F238E27FC236}">
                <a16:creationId xmlns:a16="http://schemas.microsoft.com/office/drawing/2014/main" id="{B11B1742-786A-931B-7A3C-7FAC470B27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2870" y="203200"/>
            <a:ext cx="2765425" cy="1112520"/>
          </a:xfrm>
          <a:prstGeom prst="rect">
            <a:avLst/>
          </a:prstGeom>
          <a:noFill/>
          <a:ln>
            <a:noFill/>
          </a:ln>
        </p:spPr>
      </p:pic>
    </p:spTree>
    <p:extLst>
      <p:ext uri="{BB962C8B-B14F-4D97-AF65-F5344CB8AC3E}">
        <p14:creationId xmlns:p14="http://schemas.microsoft.com/office/powerpoint/2010/main" val="23815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DA1E-9908-6E81-C179-6BCFD3ACACE1}"/>
              </a:ext>
            </a:extLst>
          </p:cNvPr>
          <p:cNvSpPr>
            <a:spLocks noGrp="1"/>
          </p:cNvSpPr>
          <p:nvPr>
            <p:ph type="title"/>
          </p:nvPr>
        </p:nvSpPr>
        <p:spPr/>
        <p:txBody>
          <a:bodyPr/>
          <a:lstStyle/>
          <a:p>
            <a:pPr algn="ctr"/>
            <a:r>
              <a:rPr lang="en-US" dirty="0" err="1"/>
              <a:t>PfA</a:t>
            </a:r>
            <a:r>
              <a:rPr lang="en-US" dirty="0"/>
              <a:t> resources – Independent Living </a:t>
            </a:r>
            <a:endParaRPr lang="en-GB" dirty="0"/>
          </a:p>
        </p:txBody>
      </p:sp>
      <p:pic>
        <p:nvPicPr>
          <p:cNvPr id="5" name="Content Placeholder 4">
            <a:hlinkClick r:id="rId2"/>
            <a:extLst>
              <a:ext uri="{FF2B5EF4-FFF2-40B4-BE49-F238E27FC236}">
                <a16:creationId xmlns:a16="http://schemas.microsoft.com/office/drawing/2014/main" id="{922E5D92-29A9-E3E4-EBD2-28BAC207A596}"/>
              </a:ext>
            </a:extLst>
          </p:cNvPr>
          <p:cNvPicPr>
            <a:picLocks noGrp="1" noChangeAspect="1"/>
          </p:cNvPicPr>
          <p:nvPr>
            <p:ph idx="1"/>
          </p:nvPr>
        </p:nvPicPr>
        <p:blipFill>
          <a:blip r:embed="rId3"/>
          <a:srcRect l="1697" t="33229" r="1987" b="16804"/>
          <a:stretch/>
        </p:blipFill>
        <p:spPr>
          <a:xfrm>
            <a:off x="408395" y="1930399"/>
            <a:ext cx="8867685" cy="2875281"/>
          </a:xfrm>
        </p:spPr>
      </p:pic>
    </p:spTree>
    <p:extLst>
      <p:ext uri="{BB962C8B-B14F-4D97-AF65-F5344CB8AC3E}">
        <p14:creationId xmlns:p14="http://schemas.microsoft.com/office/powerpoint/2010/main" val="104838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7CCCE11-7F77-1087-2BAA-71FB531CB364}"/>
              </a:ext>
            </a:extLst>
          </p:cNvPr>
          <p:cNvSpPr txBox="1"/>
          <p:nvPr/>
        </p:nvSpPr>
        <p:spPr>
          <a:xfrm>
            <a:off x="5307354" y="1694160"/>
            <a:ext cx="6727240" cy="4780862"/>
          </a:xfrm>
          <a:prstGeom prst="rect">
            <a:avLst/>
          </a:prstGeom>
          <a:solidFill>
            <a:schemeClr val="accent2">
              <a:lumMod val="40000"/>
              <a:lumOff val="60000"/>
            </a:schemeClr>
          </a:solidFill>
        </p:spPr>
        <p:txBody>
          <a:bodyPr wrap="square" rtlCol="0">
            <a:spAutoFit/>
          </a:bodyPr>
          <a:lstStyle/>
          <a:p>
            <a:endParaRPr lang="en-GB"/>
          </a:p>
        </p:txBody>
      </p:sp>
      <p:sp>
        <p:nvSpPr>
          <p:cNvPr id="5" name="Title 1">
            <a:extLst>
              <a:ext uri="{FF2B5EF4-FFF2-40B4-BE49-F238E27FC236}">
                <a16:creationId xmlns:a16="http://schemas.microsoft.com/office/drawing/2014/main" id="{BFC6F184-46C7-787E-00FF-CC3412E5DFC7}"/>
              </a:ext>
            </a:extLst>
          </p:cNvPr>
          <p:cNvSpPr txBox="1">
            <a:spLocks/>
          </p:cNvSpPr>
          <p:nvPr/>
        </p:nvSpPr>
        <p:spPr>
          <a:xfrm>
            <a:off x="528251" y="133179"/>
            <a:ext cx="9155017" cy="13591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A95D4"/>
                </a:solidFill>
                <a:latin typeface="+mj-lt"/>
                <a:ea typeface="+mj-ea"/>
                <a:cs typeface="+mj-cs"/>
              </a:defRPr>
            </a:lvl1pPr>
          </a:lstStyle>
          <a:p>
            <a:r>
              <a:rPr lang="en-US" err="1">
                <a:solidFill>
                  <a:schemeClr val="accent1"/>
                </a:solidFill>
                <a:cs typeface="Arial" panose="020B0604020202020204" pitchFamily="34" charset="0"/>
              </a:rPr>
              <a:t>PfA</a:t>
            </a:r>
            <a:r>
              <a:rPr lang="en-US">
                <a:solidFill>
                  <a:schemeClr val="accent1"/>
                </a:solidFill>
                <a:cs typeface="Arial" panose="020B0604020202020204" pitchFamily="34" charset="0"/>
              </a:rPr>
              <a:t> tools and resources</a:t>
            </a:r>
          </a:p>
        </p:txBody>
      </p:sp>
      <p:pic>
        <p:nvPicPr>
          <p:cNvPr id="2" name="Content Placeholder 7">
            <a:hlinkClick r:id="rId3"/>
            <a:extLst>
              <a:ext uri="{FF2B5EF4-FFF2-40B4-BE49-F238E27FC236}">
                <a16:creationId xmlns:a16="http://schemas.microsoft.com/office/drawing/2014/main" id="{0D54174A-E81D-A0F5-1344-E58EEB2B5133}"/>
              </a:ext>
            </a:extLst>
          </p:cNvPr>
          <p:cNvPicPr>
            <a:picLocks noGrp="1" noChangeAspect="1"/>
          </p:cNvPicPr>
          <p:nvPr>
            <p:ph idx="1"/>
          </p:nvPr>
        </p:nvPicPr>
        <p:blipFill rotWithShape="1">
          <a:blip r:embed="rId4"/>
          <a:srcRect l="5023" t="33054" r="53293" b="32774"/>
          <a:stretch/>
        </p:blipFill>
        <p:spPr>
          <a:xfrm>
            <a:off x="5548313" y="3187700"/>
            <a:ext cx="2357437" cy="1087077"/>
          </a:xfrm>
          <a:prstGeom prst="rect">
            <a:avLst/>
          </a:prstGeom>
        </p:spPr>
      </p:pic>
      <p:pic>
        <p:nvPicPr>
          <p:cNvPr id="6" name="Picture 4" descr="Updated 2017 - PfA Outcomes Tool">
            <a:hlinkClick r:id="rId5"/>
            <a:extLst>
              <a:ext uri="{FF2B5EF4-FFF2-40B4-BE49-F238E27FC236}">
                <a16:creationId xmlns:a16="http://schemas.microsoft.com/office/drawing/2014/main" id="{5DA4C139-BEE6-5957-91AA-49F8FF6CEA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6549" y="4774937"/>
            <a:ext cx="1855052" cy="13124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7"/>
            <a:extLst>
              <a:ext uri="{FF2B5EF4-FFF2-40B4-BE49-F238E27FC236}">
                <a16:creationId xmlns:a16="http://schemas.microsoft.com/office/drawing/2014/main" id="{67465D0E-8D37-634A-97EF-6990D6D533BD}"/>
              </a:ext>
            </a:extLst>
          </p:cNvPr>
          <p:cNvPicPr>
            <a:picLocks noChangeAspect="1"/>
          </p:cNvPicPr>
          <p:nvPr/>
        </p:nvPicPr>
        <p:blipFill rotWithShape="1">
          <a:blip r:embed="rId8"/>
          <a:srcRect l="34803" t="7781" r="34944" b="7781"/>
          <a:stretch/>
        </p:blipFill>
        <p:spPr>
          <a:xfrm>
            <a:off x="8431295" y="1962699"/>
            <a:ext cx="1472685" cy="2312078"/>
          </a:xfrm>
          <a:prstGeom prst="rect">
            <a:avLst/>
          </a:prstGeom>
        </p:spPr>
      </p:pic>
      <p:pic>
        <p:nvPicPr>
          <p:cNvPr id="8" name="Content Placeholder 4" descr="A picture containing room&#10;&#10;Description automatically generated">
            <a:hlinkClick r:id="rId9"/>
            <a:extLst>
              <a:ext uri="{FF2B5EF4-FFF2-40B4-BE49-F238E27FC236}">
                <a16:creationId xmlns:a16="http://schemas.microsoft.com/office/drawing/2014/main" id="{24E185B6-9F37-1104-42D8-976C99E9A3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49790" y="1949118"/>
            <a:ext cx="1510114" cy="2135473"/>
          </a:xfrm>
          <a:prstGeom prst="rect">
            <a:avLst/>
          </a:prstGeom>
          <a:ln w="12700">
            <a:solidFill>
              <a:schemeClr val="accent2">
                <a:lumMod val="75000"/>
              </a:schemeClr>
            </a:solidFill>
          </a:ln>
        </p:spPr>
      </p:pic>
      <p:pic>
        <p:nvPicPr>
          <p:cNvPr id="9" name="Content Placeholder 6">
            <a:hlinkClick r:id="rId11"/>
            <a:extLst>
              <a:ext uri="{FF2B5EF4-FFF2-40B4-BE49-F238E27FC236}">
                <a16:creationId xmlns:a16="http://schemas.microsoft.com/office/drawing/2014/main" id="{7C65737B-C5B0-621F-0D12-43AC37E164C4}"/>
              </a:ext>
            </a:extLst>
          </p:cNvPr>
          <p:cNvPicPr>
            <a:picLocks noChangeAspect="1"/>
          </p:cNvPicPr>
          <p:nvPr/>
        </p:nvPicPr>
        <p:blipFill>
          <a:blip r:embed="rId12"/>
          <a:stretch>
            <a:fillRect/>
          </a:stretch>
        </p:blipFill>
        <p:spPr>
          <a:xfrm>
            <a:off x="10146534" y="4431835"/>
            <a:ext cx="1996391" cy="1659827"/>
          </a:xfrm>
          <a:prstGeom prst="rect">
            <a:avLst/>
          </a:prstGeom>
          <a:noFill/>
          <a:ln cap="flat">
            <a:noFill/>
          </a:ln>
        </p:spPr>
      </p:pic>
      <p:pic>
        <p:nvPicPr>
          <p:cNvPr id="10" name="Picture 9">
            <a:hlinkClick r:id="rId13"/>
            <a:extLst>
              <a:ext uri="{FF2B5EF4-FFF2-40B4-BE49-F238E27FC236}">
                <a16:creationId xmlns:a16="http://schemas.microsoft.com/office/drawing/2014/main" id="{E196FAE7-17A9-E172-9596-B2E073AA1478}"/>
              </a:ext>
            </a:extLst>
          </p:cNvPr>
          <p:cNvPicPr>
            <a:picLocks noChangeAspect="1"/>
          </p:cNvPicPr>
          <p:nvPr/>
        </p:nvPicPr>
        <p:blipFill rotWithShape="1">
          <a:blip r:embed="rId14"/>
          <a:srcRect l="5861" t="33990" r="38079" b="38250"/>
          <a:stretch/>
        </p:blipFill>
        <p:spPr>
          <a:xfrm>
            <a:off x="5512110" y="1992498"/>
            <a:ext cx="2714252" cy="756026"/>
          </a:xfrm>
          <a:prstGeom prst="rect">
            <a:avLst/>
          </a:prstGeom>
        </p:spPr>
      </p:pic>
      <p:pic>
        <p:nvPicPr>
          <p:cNvPr id="11" name="Picture 10">
            <a:hlinkClick r:id="rId15"/>
            <a:extLst>
              <a:ext uri="{FF2B5EF4-FFF2-40B4-BE49-F238E27FC236}">
                <a16:creationId xmlns:a16="http://schemas.microsoft.com/office/drawing/2014/main" id="{E493A7A4-1A4B-FDEC-D20B-AB34E50B77CC}"/>
              </a:ext>
            </a:extLst>
          </p:cNvPr>
          <p:cNvPicPr>
            <a:picLocks noChangeAspect="1"/>
          </p:cNvPicPr>
          <p:nvPr/>
        </p:nvPicPr>
        <p:blipFill>
          <a:blip r:embed="rId16"/>
          <a:stretch>
            <a:fillRect/>
          </a:stretch>
        </p:blipFill>
        <p:spPr>
          <a:xfrm>
            <a:off x="5791046" y="4783488"/>
            <a:ext cx="1882932" cy="1303898"/>
          </a:xfrm>
          <a:prstGeom prst="rect">
            <a:avLst/>
          </a:prstGeom>
          <a:ln w="12700">
            <a:solidFill>
              <a:schemeClr val="accent2">
                <a:lumMod val="75000"/>
              </a:schemeClr>
            </a:solidFill>
          </a:ln>
        </p:spPr>
      </p:pic>
    </p:spTree>
    <p:extLst>
      <p:ext uri="{BB962C8B-B14F-4D97-AF65-F5344CB8AC3E}">
        <p14:creationId xmlns:p14="http://schemas.microsoft.com/office/powerpoint/2010/main" val="2260896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Widescreen</PresentationFormat>
  <Paragraphs>43</Paragraphs>
  <Slides>7</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PfA resources - employment </vt:lpstr>
      <vt:lpstr>PfA Resources - health</vt:lpstr>
      <vt:lpstr>PfA resources – friends, relationships and community </vt:lpstr>
      <vt:lpstr>PowerPoint Presentation</vt:lpstr>
      <vt:lpstr>PowerPoint Presentation</vt:lpstr>
      <vt:lpstr>PfA resources – Independent Living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Pointer</dc:creator>
  <cp:lastModifiedBy>Julie Pointer</cp:lastModifiedBy>
  <cp:revision>2</cp:revision>
  <dcterms:created xsi:type="dcterms:W3CDTF">2025-04-28T11:56:43Z</dcterms:created>
  <dcterms:modified xsi:type="dcterms:W3CDTF">2025-05-06T13:35:54Z</dcterms:modified>
</cp:coreProperties>
</file>