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notesMasterIdLst>
    <p:notesMasterId r:id="rId20"/>
  </p:notesMasterIdLst>
  <p:sldIdLst>
    <p:sldId id="256" r:id="rId5"/>
    <p:sldId id="2145709321" r:id="rId6"/>
    <p:sldId id="2145709323" r:id="rId7"/>
    <p:sldId id="2145709322" r:id="rId8"/>
    <p:sldId id="2145709325" r:id="rId9"/>
    <p:sldId id="2145709324" r:id="rId10"/>
    <p:sldId id="2145709320" r:id="rId11"/>
    <p:sldId id="3716" r:id="rId12"/>
    <p:sldId id="438" r:id="rId13"/>
    <p:sldId id="2145709137" r:id="rId14"/>
    <p:sldId id="2145709154" r:id="rId15"/>
    <p:sldId id="2145709155" r:id="rId16"/>
    <p:sldId id="2145709318" r:id="rId17"/>
    <p:sldId id="2145709156" r:id="rId18"/>
    <p:sldId id="214570931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C367C5-F7D5-2D6A-F526-5915C30D87BE}" name="Anya Kemble" initials="AK" userId="S::anya.kemble@mutualventures.co.uk::d3ff540e-7ff8-41d1-830f-05f88189d6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57" autoAdjust="0"/>
    <p:restoredTop sz="85788" autoAdjust="0"/>
  </p:normalViewPr>
  <p:slideViewPr>
    <p:cSldViewPr snapToGrid="0" showGuides="1">
      <p:cViewPr varScale="1">
        <p:scale>
          <a:sx n="63" d="100"/>
          <a:sy n="63" d="100"/>
        </p:scale>
        <p:origin x="920"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29C972-2292-45F1-87D0-3C0143BA2476}" type="datetimeFigureOut">
              <a:rPr lang="en-GB" smtClean="0"/>
              <a:t>22/10/2025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48D896-FDE4-46DF-91B9-49123E97C5AE}" type="slidenum">
              <a:rPr lang="en-GB" smtClean="0"/>
              <a:t>‹#›</a:t>
            </a:fld>
            <a:endParaRPr lang="en-GB"/>
          </a:p>
        </p:txBody>
      </p:sp>
    </p:spTree>
    <p:extLst>
      <p:ext uri="{BB962C8B-B14F-4D97-AF65-F5344CB8AC3E}">
        <p14:creationId xmlns:p14="http://schemas.microsoft.com/office/powerpoint/2010/main" val="2787925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48D896-FDE4-46DF-91B9-49123E97C5AE}" type="slidenum">
              <a:rPr lang="en-GB" smtClean="0"/>
              <a:t>4</a:t>
            </a:fld>
            <a:endParaRPr lang="en-GB"/>
          </a:p>
        </p:txBody>
      </p:sp>
    </p:spTree>
    <p:extLst>
      <p:ext uri="{BB962C8B-B14F-4D97-AF65-F5344CB8AC3E}">
        <p14:creationId xmlns:p14="http://schemas.microsoft.com/office/powerpoint/2010/main" val="263025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178D45-C4E5-4B9F-BF8D-19FDB5E695FC}" type="slidenum">
              <a:rPr lang="en-GB" smtClean="0"/>
              <a:t>12</a:t>
            </a:fld>
            <a:endParaRPr lang="en-GB"/>
          </a:p>
        </p:txBody>
      </p:sp>
    </p:spTree>
    <p:extLst>
      <p:ext uri="{BB962C8B-B14F-4D97-AF65-F5344CB8AC3E}">
        <p14:creationId xmlns:p14="http://schemas.microsoft.com/office/powerpoint/2010/main" val="378159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9B7BF-4F65-D3C3-D8FC-1CCB2C7142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AD147-5514-F7A2-C5E1-64B18267A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11F9ED-ECD6-C9F0-F9B5-7F45B770C6C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F47D622-E5FA-F691-CC17-6A957E738E2F}"/>
              </a:ext>
            </a:extLst>
          </p:cNvPr>
          <p:cNvSpPr>
            <a:spLocks noGrp="1"/>
          </p:cNvSpPr>
          <p:nvPr>
            <p:ph type="sldNum" sz="quarter" idx="5"/>
          </p:nvPr>
        </p:nvSpPr>
        <p:spPr/>
        <p:txBody>
          <a:bodyPr/>
          <a:lstStyle/>
          <a:p>
            <a:fld id="{F0178D45-C4E5-4B9F-BF8D-19FDB5E695FC}" type="slidenum">
              <a:rPr lang="en-GB" smtClean="0"/>
              <a:t>14</a:t>
            </a:fld>
            <a:endParaRPr lang="en-GB"/>
          </a:p>
        </p:txBody>
      </p:sp>
    </p:spTree>
    <p:extLst>
      <p:ext uri="{BB962C8B-B14F-4D97-AF65-F5344CB8AC3E}">
        <p14:creationId xmlns:p14="http://schemas.microsoft.com/office/powerpoint/2010/main" val="208751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BF91C-D1F2-16D1-77AD-9D9DAADF84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5C482-C36E-593F-D35F-C0A5F9951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B207D3-3D16-CF58-AF1C-2421A267901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B283E1F-7EB6-FC30-061F-1BEEBB720DC6}"/>
              </a:ext>
            </a:extLst>
          </p:cNvPr>
          <p:cNvSpPr>
            <a:spLocks noGrp="1"/>
          </p:cNvSpPr>
          <p:nvPr>
            <p:ph type="sldNum" sz="quarter" idx="5"/>
          </p:nvPr>
        </p:nvSpPr>
        <p:spPr/>
        <p:txBody>
          <a:bodyPr/>
          <a:lstStyle/>
          <a:p>
            <a:fld id="{F0178D45-C4E5-4B9F-BF8D-19FDB5E695FC}" type="slidenum">
              <a:rPr lang="en-GB" smtClean="0"/>
              <a:t>15</a:t>
            </a:fld>
            <a:endParaRPr lang="en-GB"/>
          </a:p>
        </p:txBody>
      </p:sp>
    </p:spTree>
    <p:extLst>
      <p:ext uri="{BB962C8B-B14F-4D97-AF65-F5344CB8AC3E}">
        <p14:creationId xmlns:p14="http://schemas.microsoft.com/office/powerpoint/2010/main" val="3683037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eslip.co.uk/"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slip.co.uk/" TargetMode="External"/><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532F6B"/>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583891" y="533870"/>
            <a:ext cx="9021071" cy="2210626"/>
          </a:xfrm>
        </p:spPr>
        <p:txBody>
          <a:bodyPr anchor="b">
            <a:normAutofit/>
          </a:bodyPr>
          <a:lstStyle>
            <a:lvl1pPr algn="ctr">
              <a:lnSpc>
                <a:spcPct val="85000"/>
              </a:lnSpc>
              <a:defRPr sz="4800" spc="-50" baseline="0">
                <a:solidFill>
                  <a:schemeClr val="bg1"/>
                </a:solidFill>
              </a:defRPr>
            </a:lvl1pPr>
          </a:lstStyle>
          <a:p>
            <a:r>
              <a:rPr lang="en-US" dirty="0"/>
              <a:t>Add Master heading here</a:t>
            </a:r>
          </a:p>
        </p:txBody>
      </p:sp>
      <p:sp>
        <p:nvSpPr>
          <p:cNvPr id="3" name="Subtitle 2"/>
          <p:cNvSpPr>
            <a:spLocks noGrp="1"/>
          </p:cNvSpPr>
          <p:nvPr>
            <p:ph type="subTitle" idx="1" hasCustomPrompt="1"/>
          </p:nvPr>
        </p:nvSpPr>
        <p:spPr>
          <a:xfrm>
            <a:off x="1065227" y="3170908"/>
            <a:ext cx="10058400" cy="1143000"/>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Use this for sub heading</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US" dirty="0"/>
              <a:t>www.seslip.co.uk</a:t>
            </a:r>
            <a:endParaRPr lang="en-GB" dirty="0"/>
          </a:p>
        </p:txBody>
      </p:sp>
      <p:sp>
        <p:nvSpPr>
          <p:cNvPr id="6" name="Slide Number Placeholder 5"/>
          <p:cNvSpPr>
            <a:spLocks noGrp="1"/>
          </p:cNvSpPr>
          <p:nvPr>
            <p:ph type="sldNum" sz="quarter" idx="12"/>
          </p:nvPr>
        </p:nvSpPr>
        <p:spPr/>
        <p:txBody>
          <a:bodyPr/>
          <a:lstStyle/>
          <a:p>
            <a:endParaRPr lang="en-GB" dirty="0"/>
          </a:p>
        </p:txBody>
      </p:sp>
      <p:pic>
        <p:nvPicPr>
          <p:cNvPr id="12" name="Picture 11" descr="Text&#10;&#10;Description automatically generated with low confidence">
            <a:hlinkClick r:id="rId2"/>
            <a:extLst>
              <a:ext uri="{FF2B5EF4-FFF2-40B4-BE49-F238E27FC236}">
                <a16:creationId xmlns:a16="http://schemas.microsoft.com/office/drawing/2014/main" id="{B7FB1A18-8CA5-8EF0-005F-8B22BEF234C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478016" y="4764904"/>
            <a:ext cx="4411213" cy="1380760"/>
          </a:xfrm>
          <a:prstGeom prst="rect">
            <a:avLst/>
          </a:prstGeom>
        </p:spPr>
      </p:pic>
    </p:spTree>
    <p:extLst>
      <p:ext uri="{BB962C8B-B14F-4D97-AF65-F5344CB8AC3E}">
        <p14:creationId xmlns:p14="http://schemas.microsoft.com/office/powerpoint/2010/main" val="16891697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www.seslip.co.uk</a:t>
            </a:r>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B70C814-F07F-4807-8F94-70B7B25FA1BB}" type="slidenum">
              <a:rPr lang="en-GB" smtClean="0"/>
              <a:t>‹#›</a:t>
            </a:fld>
            <a:endParaRPr lang="en-GB"/>
          </a:p>
        </p:txBody>
      </p:sp>
      <p:pic>
        <p:nvPicPr>
          <p:cNvPr id="12" name="Picture 11" descr="Logo&#10;&#10;Description automatically generated with medium confidence">
            <a:extLst>
              <a:ext uri="{FF2B5EF4-FFF2-40B4-BE49-F238E27FC236}">
                <a16:creationId xmlns:a16="http://schemas.microsoft.com/office/drawing/2014/main" id="{9F23EC18-5324-0785-E25D-03520287305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91412" y="3881717"/>
            <a:ext cx="3121512" cy="997505"/>
          </a:xfrm>
          <a:prstGeom prst="rect">
            <a:avLst/>
          </a:prstGeom>
        </p:spPr>
      </p:pic>
    </p:spTree>
    <p:extLst>
      <p:ext uri="{BB962C8B-B14F-4D97-AF65-F5344CB8AC3E}">
        <p14:creationId xmlns:p14="http://schemas.microsoft.com/office/powerpoint/2010/main" val="1364890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www.seslip.co.uk</a:t>
            </a:r>
          </a:p>
        </p:txBody>
      </p:sp>
      <p:sp>
        <p:nvSpPr>
          <p:cNvPr id="7" name="Slide Number Placeholder 6"/>
          <p:cNvSpPr>
            <a:spLocks noGrp="1"/>
          </p:cNvSpPr>
          <p:nvPr>
            <p:ph type="sldNum" sz="quarter" idx="12"/>
          </p:nvPr>
        </p:nvSpPr>
        <p:spPr/>
        <p:txBody>
          <a:bodyPr/>
          <a:lstStyle/>
          <a:p>
            <a:fld id="{FB70C814-F07F-4807-8F94-70B7B25FA1BB}" type="slidenum">
              <a:rPr lang="en-GB" smtClean="0"/>
              <a:t>‹#›</a:t>
            </a:fld>
            <a:endParaRPr lang="en-GB"/>
          </a:p>
        </p:txBody>
      </p:sp>
      <p:pic>
        <p:nvPicPr>
          <p:cNvPr id="10" name="Picture 9">
            <a:extLst>
              <a:ext uri="{FF2B5EF4-FFF2-40B4-BE49-F238E27FC236}">
                <a16:creationId xmlns:a16="http://schemas.microsoft.com/office/drawing/2014/main" id="{4B19E499-6DD0-E60F-4470-C2670C6B1240}"/>
              </a:ext>
            </a:extLst>
          </p:cNvPr>
          <p:cNvPicPr>
            <a:picLocks noChangeAspect="1"/>
          </p:cNvPicPr>
          <p:nvPr userDrawn="1"/>
        </p:nvPicPr>
        <p:blipFill>
          <a:blip r:embed="rId3"/>
          <a:stretch>
            <a:fillRect/>
          </a:stretch>
        </p:blipFill>
        <p:spPr>
          <a:xfrm>
            <a:off x="9906287" y="5905500"/>
            <a:ext cx="908383" cy="902286"/>
          </a:xfrm>
          <a:prstGeom prst="rect">
            <a:avLst/>
          </a:prstGeom>
        </p:spPr>
      </p:pic>
    </p:spTree>
    <p:extLst>
      <p:ext uri="{BB962C8B-B14F-4D97-AF65-F5344CB8AC3E}">
        <p14:creationId xmlns:p14="http://schemas.microsoft.com/office/powerpoint/2010/main" val="1844927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www.seslip.co.uk</a:t>
            </a:r>
          </a:p>
        </p:txBody>
      </p:sp>
      <p:sp>
        <p:nvSpPr>
          <p:cNvPr id="6" name="Slide Number Placeholder 5"/>
          <p:cNvSpPr>
            <a:spLocks noGrp="1"/>
          </p:cNvSpPr>
          <p:nvPr>
            <p:ph type="sldNum" sz="quarter" idx="12"/>
          </p:nvPr>
        </p:nvSpPr>
        <p:spPr/>
        <p:txBody>
          <a:bodyPr/>
          <a:lstStyle/>
          <a:p>
            <a:fld id="{FB70C814-F07F-4807-8F94-70B7B25FA1BB}" type="slidenum">
              <a:rPr lang="en-GB" smtClean="0"/>
              <a:t>‹#›</a:t>
            </a:fld>
            <a:endParaRPr lang="en-GB"/>
          </a:p>
        </p:txBody>
      </p:sp>
      <p:pic>
        <p:nvPicPr>
          <p:cNvPr id="7" name="Picture 6">
            <a:extLst>
              <a:ext uri="{FF2B5EF4-FFF2-40B4-BE49-F238E27FC236}">
                <a16:creationId xmlns:a16="http://schemas.microsoft.com/office/drawing/2014/main" id="{974D24E9-C509-CAD5-9AED-5D33CBEBBE0B}"/>
              </a:ext>
            </a:extLst>
          </p:cNvPr>
          <p:cNvPicPr>
            <a:picLocks noChangeAspect="1"/>
          </p:cNvPicPr>
          <p:nvPr userDrawn="1"/>
        </p:nvPicPr>
        <p:blipFill>
          <a:blip r:embed="rId2"/>
          <a:stretch>
            <a:fillRect/>
          </a:stretch>
        </p:blipFill>
        <p:spPr>
          <a:xfrm>
            <a:off x="9900458" y="5869094"/>
            <a:ext cx="908383" cy="902286"/>
          </a:xfrm>
          <a:prstGeom prst="rect">
            <a:avLst/>
          </a:prstGeom>
        </p:spPr>
      </p:pic>
    </p:spTree>
    <p:extLst>
      <p:ext uri="{BB962C8B-B14F-4D97-AF65-F5344CB8AC3E}">
        <p14:creationId xmlns:p14="http://schemas.microsoft.com/office/powerpoint/2010/main" val="479602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www.seslip.co.uk</a:t>
            </a:r>
          </a:p>
        </p:txBody>
      </p:sp>
      <p:sp>
        <p:nvSpPr>
          <p:cNvPr id="6" name="Slide Number Placeholder 5"/>
          <p:cNvSpPr>
            <a:spLocks noGrp="1"/>
          </p:cNvSpPr>
          <p:nvPr>
            <p:ph type="sldNum" sz="quarter" idx="12"/>
          </p:nvPr>
        </p:nvSpPr>
        <p:spPr/>
        <p:txBody>
          <a:bodyPr/>
          <a:lstStyle/>
          <a:p>
            <a:fld id="{FB70C814-F07F-4807-8F94-70B7B25FA1BB}" type="slidenum">
              <a:rPr lang="en-GB" smtClean="0"/>
              <a:t>‹#›</a:t>
            </a:fld>
            <a:endParaRPr lang="en-GB"/>
          </a:p>
        </p:txBody>
      </p:sp>
      <p:pic>
        <p:nvPicPr>
          <p:cNvPr id="9" name="Picture 8">
            <a:extLst>
              <a:ext uri="{FF2B5EF4-FFF2-40B4-BE49-F238E27FC236}">
                <a16:creationId xmlns:a16="http://schemas.microsoft.com/office/drawing/2014/main" id="{881B09F7-1A38-0097-339E-0C6557D94AED}"/>
              </a:ext>
            </a:extLst>
          </p:cNvPr>
          <p:cNvPicPr>
            <a:picLocks noChangeAspect="1"/>
          </p:cNvPicPr>
          <p:nvPr userDrawn="1"/>
        </p:nvPicPr>
        <p:blipFill>
          <a:blip r:embed="rId2"/>
          <a:stretch>
            <a:fillRect/>
          </a:stretch>
        </p:blipFill>
        <p:spPr>
          <a:xfrm>
            <a:off x="9897298" y="5883173"/>
            <a:ext cx="908383" cy="902286"/>
          </a:xfrm>
          <a:prstGeom prst="rect">
            <a:avLst/>
          </a:prstGeom>
        </p:spPr>
      </p:pic>
    </p:spTree>
    <p:extLst>
      <p:ext uri="{BB962C8B-B14F-4D97-AF65-F5344CB8AC3E}">
        <p14:creationId xmlns:p14="http://schemas.microsoft.com/office/powerpoint/2010/main" val="407870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5513455"/>
            <a:ext cx="12093388" cy="8873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097280" y="4455620"/>
            <a:ext cx="10061171" cy="887345"/>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US" dirty="0"/>
              <a:t>www.seslip.co.uk</a:t>
            </a:r>
            <a:endParaRPr lang="en-GB" dirty="0"/>
          </a:p>
        </p:txBody>
      </p:sp>
      <p:sp>
        <p:nvSpPr>
          <p:cNvPr id="6" name="Slide Number Placeholder 5"/>
          <p:cNvSpPr>
            <a:spLocks noGrp="1"/>
          </p:cNvSpPr>
          <p:nvPr>
            <p:ph type="sldNum" sz="quarter" idx="12"/>
          </p:nvPr>
        </p:nvSpPr>
        <p:spPr/>
        <p:txBody>
          <a:bodyPr/>
          <a:lstStyle/>
          <a:p>
            <a:endParaRPr lang="en-GB" dirty="0"/>
          </a:p>
        </p:txBody>
      </p:sp>
      <p:pic>
        <p:nvPicPr>
          <p:cNvPr id="14" name="Graphic 13">
            <a:hlinkClick r:id="rId2"/>
            <a:extLst>
              <a:ext uri="{FF2B5EF4-FFF2-40B4-BE49-F238E27FC236}">
                <a16:creationId xmlns:a16="http://schemas.microsoft.com/office/drawing/2014/main" id="{11E812DF-E069-5B6E-620C-69AAD83438AE}"/>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3656" y="5077877"/>
            <a:ext cx="2472271" cy="1747033"/>
          </a:xfrm>
          <a:prstGeom prst="rect">
            <a:avLst/>
          </a:prstGeom>
        </p:spPr>
      </p:pic>
    </p:spTree>
    <p:extLst>
      <p:ext uri="{BB962C8B-B14F-4D97-AF65-F5344CB8AC3E}">
        <p14:creationId xmlns:p14="http://schemas.microsoft.com/office/powerpoint/2010/main" val="10650281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0848" y="-306521"/>
            <a:ext cx="10058400" cy="1450757"/>
          </a:xfrm>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www.seslip.co.uk</a:t>
            </a:r>
            <a:endParaRPr lang="en-GB" dirty="0"/>
          </a:p>
        </p:txBody>
      </p:sp>
      <p:sp>
        <p:nvSpPr>
          <p:cNvPr id="6" name="Slide Number Placeholder 5"/>
          <p:cNvSpPr>
            <a:spLocks noGrp="1"/>
          </p:cNvSpPr>
          <p:nvPr>
            <p:ph type="sldNum" sz="quarter" idx="12"/>
          </p:nvPr>
        </p:nvSpPr>
        <p:spPr/>
        <p:txBody>
          <a:bodyPr/>
          <a:lstStyle/>
          <a:p>
            <a:fld id="{FB70C814-F07F-4807-8F94-70B7B25FA1BB}" type="slidenum">
              <a:rPr lang="en-GB" smtClean="0"/>
              <a:t>‹#›</a:t>
            </a:fld>
            <a:endParaRPr lang="en-GB" dirty="0"/>
          </a:p>
        </p:txBody>
      </p:sp>
      <p:pic>
        <p:nvPicPr>
          <p:cNvPr id="8" name="Picture 7">
            <a:extLst>
              <a:ext uri="{FF2B5EF4-FFF2-40B4-BE49-F238E27FC236}">
                <a16:creationId xmlns:a16="http://schemas.microsoft.com/office/drawing/2014/main" id="{09522EBF-C84D-0396-37E2-15C88A19AC9C}"/>
              </a:ext>
            </a:extLst>
          </p:cNvPr>
          <p:cNvPicPr>
            <a:picLocks noChangeAspect="1"/>
          </p:cNvPicPr>
          <p:nvPr userDrawn="1"/>
        </p:nvPicPr>
        <p:blipFill>
          <a:blip r:embed="rId2"/>
          <a:stretch>
            <a:fillRect/>
          </a:stretch>
        </p:blipFill>
        <p:spPr>
          <a:xfrm>
            <a:off x="9900458" y="5869094"/>
            <a:ext cx="908383" cy="902286"/>
          </a:xfrm>
          <a:prstGeom prst="rect">
            <a:avLst/>
          </a:prstGeom>
        </p:spPr>
      </p:pic>
    </p:spTree>
    <p:extLst>
      <p:ext uri="{BB962C8B-B14F-4D97-AF65-F5344CB8AC3E}">
        <p14:creationId xmlns:p14="http://schemas.microsoft.com/office/powerpoint/2010/main" val="3620423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US"/>
              <a:t>www.seslip.co.uk</a:t>
            </a:r>
            <a:endParaRPr lang="en-GB" dirty="0"/>
          </a:p>
        </p:txBody>
      </p:sp>
      <p:sp>
        <p:nvSpPr>
          <p:cNvPr id="9" name="Slide Number Placeholder 8"/>
          <p:cNvSpPr>
            <a:spLocks noGrp="1"/>
          </p:cNvSpPr>
          <p:nvPr>
            <p:ph type="sldNum" sz="quarter" idx="12"/>
          </p:nvPr>
        </p:nvSpPr>
        <p:spPr/>
        <p:txBody>
          <a:bodyPr/>
          <a:lstStyle/>
          <a:p>
            <a:fld id="{FB70C814-F07F-4807-8F94-70B7B25FA1BB}" type="slidenum">
              <a:rPr lang="en-GB" smtClean="0"/>
              <a:t>‹#›</a:t>
            </a:fld>
            <a:endParaRPr lang="en-GB"/>
          </a:p>
        </p:txBody>
      </p:sp>
      <p:pic>
        <p:nvPicPr>
          <p:cNvPr id="2" name="Picture 1">
            <a:extLst>
              <a:ext uri="{FF2B5EF4-FFF2-40B4-BE49-F238E27FC236}">
                <a16:creationId xmlns:a16="http://schemas.microsoft.com/office/drawing/2014/main" id="{6E4E47EE-81C5-2A83-F228-65B437A6D80F}"/>
              </a:ext>
            </a:extLst>
          </p:cNvPr>
          <p:cNvPicPr>
            <a:picLocks noChangeAspect="1"/>
          </p:cNvPicPr>
          <p:nvPr userDrawn="1"/>
        </p:nvPicPr>
        <p:blipFill>
          <a:blip r:embed="rId2"/>
          <a:stretch>
            <a:fillRect/>
          </a:stretch>
        </p:blipFill>
        <p:spPr>
          <a:xfrm>
            <a:off x="9900458" y="5876778"/>
            <a:ext cx="908383" cy="902286"/>
          </a:xfrm>
          <a:prstGeom prst="rect">
            <a:avLst/>
          </a:prstGeom>
        </p:spPr>
      </p:pic>
    </p:spTree>
    <p:extLst>
      <p:ext uri="{BB962C8B-B14F-4D97-AF65-F5344CB8AC3E}">
        <p14:creationId xmlns:p14="http://schemas.microsoft.com/office/powerpoint/2010/main" val="29832865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US"/>
              <a:t>www.seslip.co.uk</a:t>
            </a:r>
            <a:endParaRPr lang="en-GB" dirty="0"/>
          </a:p>
        </p:txBody>
      </p:sp>
      <p:sp>
        <p:nvSpPr>
          <p:cNvPr id="5" name="Slide Number Placeholder 4"/>
          <p:cNvSpPr>
            <a:spLocks noGrp="1"/>
          </p:cNvSpPr>
          <p:nvPr>
            <p:ph type="sldNum" sz="quarter" idx="12"/>
          </p:nvPr>
        </p:nvSpPr>
        <p:spPr/>
        <p:txBody>
          <a:bodyPr/>
          <a:lstStyle/>
          <a:p>
            <a:fld id="{FB70C814-F07F-4807-8F94-70B7B25FA1BB}" type="slidenum">
              <a:rPr lang="en-GB" smtClean="0"/>
              <a:t>‹#›</a:t>
            </a:fld>
            <a:endParaRPr lang="en-GB"/>
          </a:p>
        </p:txBody>
      </p:sp>
      <p:pic>
        <p:nvPicPr>
          <p:cNvPr id="6" name="Picture 5">
            <a:extLst>
              <a:ext uri="{FF2B5EF4-FFF2-40B4-BE49-F238E27FC236}">
                <a16:creationId xmlns:a16="http://schemas.microsoft.com/office/drawing/2014/main" id="{BA1465F8-9ED6-3408-0C79-8D6977C6BD49}"/>
              </a:ext>
            </a:extLst>
          </p:cNvPr>
          <p:cNvPicPr>
            <a:picLocks noChangeAspect="1"/>
          </p:cNvPicPr>
          <p:nvPr userDrawn="1"/>
        </p:nvPicPr>
        <p:blipFill>
          <a:blip r:embed="rId2"/>
          <a:stretch>
            <a:fillRect/>
          </a:stretch>
        </p:blipFill>
        <p:spPr>
          <a:xfrm>
            <a:off x="9900458" y="5740061"/>
            <a:ext cx="908383" cy="902286"/>
          </a:xfrm>
          <a:prstGeom prst="rect">
            <a:avLst/>
          </a:prstGeom>
        </p:spPr>
      </p:pic>
    </p:spTree>
    <p:extLst>
      <p:ext uri="{BB962C8B-B14F-4D97-AF65-F5344CB8AC3E}">
        <p14:creationId xmlns:p14="http://schemas.microsoft.com/office/powerpoint/2010/main" val="26062354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US"/>
              <a:t>www.seslip.co.uk</a:t>
            </a:r>
            <a:endParaRPr lang="en-GB" dirty="0"/>
          </a:p>
        </p:txBody>
      </p:sp>
      <p:sp>
        <p:nvSpPr>
          <p:cNvPr id="5" name="Slide Number Placeholder 4"/>
          <p:cNvSpPr>
            <a:spLocks noGrp="1"/>
          </p:cNvSpPr>
          <p:nvPr>
            <p:ph type="sldNum" sz="quarter" idx="12"/>
          </p:nvPr>
        </p:nvSpPr>
        <p:spPr/>
        <p:txBody>
          <a:bodyPr/>
          <a:lstStyle/>
          <a:p>
            <a:fld id="{FB70C814-F07F-4807-8F94-70B7B25FA1BB}" type="slidenum">
              <a:rPr lang="en-GB" smtClean="0"/>
              <a:t>‹#›</a:t>
            </a:fld>
            <a:endParaRPr lang="en-GB"/>
          </a:p>
        </p:txBody>
      </p:sp>
      <p:pic>
        <p:nvPicPr>
          <p:cNvPr id="8" name="Picture 7" descr="Text&#10;&#10;Description automatically generated with low confidence">
            <a:extLst>
              <a:ext uri="{FF2B5EF4-FFF2-40B4-BE49-F238E27FC236}">
                <a16:creationId xmlns:a16="http://schemas.microsoft.com/office/drawing/2014/main" id="{C883AF46-09AF-3C47-13F1-4AD1E3D3B7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1344" y="2263140"/>
            <a:ext cx="7449312" cy="2331720"/>
          </a:xfrm>
          <a:prstGeom prst="rect">
            <a:avLst/>
          </a:prstGeom>
        </p:spPr>
      </p:pic>
    </p:spTree>
    <p:extLst>
      <p:ext uri="{BB962C8B-B14F-4D97-AF65-F5344CB8AC3E}">
        <p14:creationId xmlns:p14="http://schemas.microsoft.com/office/powerpoint/2010/main" val="34296620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58702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US"/>
              <a:t>www.seslip.co.uk</a:t>
            </a:r>
            <a:endParaRPr lang="en-GB" dirty="0"/>
          </a:p>
        </p:txBody>
      </p:sp>
      <p:sp>
        <p:nvSpPr>
          <p:cNvPr id="5" name="Slide Number Placeholder 4"/>
          <p:cNvSpPr>
            <a:spLocks noGrp="1"/>
          </p:cNvSpPr>
          <p:nvPr>
            <p:ph type="sldNum" sz="quarter" idx="12"/>
          </p:nvPr>
        </p:nvSpPr>
        <p:spPr/>
        <p:txBody>
          <a:bodyPr/>
          <a:lstStyle/>
          <a:p>
            <a:fld id="{FB70C814-F07F-4807-8F94-70B7B25FA1BB}" type="slidenum">
              <a:rPr lang="en-GB" smtClean="0"/>
              <a:t>‹#›</a:t>
            </a:fld>
            <a:endParaRPr lang="en-GB"/>
          </a:p>
        </p:txBody>
      </p:sp>
      <p:pic>
        <p:nvPicPr>
          <p:cNvPr id="8" name="Picture 7" descr="Text&#10;&#10;Description automatically generated with low confidence">
            <a:extLst>
              <a:ext uri="{FF2B5EF4-FFF2-40B4-BE49-F238E27FC236}">
                <a16:creationId xmlns:a16="http://schemas.microsoft.com/office/drawing/2014/main" id="{C883AF46-09AF-3C47-13F1-4AD1E3D3B74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36036" y="4219088"/>
            <a:ext cx="5519928" cy="1727801"/>
          </a:xfrm>
          <a:prstGeom prst="rect">
            <a:avLst/>
          </a:prstGeom>
        </p:spPr>
      </p:pic>
    </p:spTree>
    <p:extLst>
      <p:ext uri="{BB962C8B-B14F-4D97-AF65-F5344CB8AC3E}">
        <p14:creationId xmlns:p14="http://schemas.microsoft.com/office/powerpoint/2010/main" val="28806431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www.seslip.co.uk</a:t>
            </a:r>
            <a:endParaRPr lang="en-GB" dirty="0"/>
          </a:p>
        </p:txBody>
      </p:sp>
      <p:sp>
        <p:nvSpPr>
          <p:cNvPr id="9" name="Slide Number Placeholder 8"/>
          <p:cNvSpPr>
            <a:spLocks noGrp="1"/>
          </p:cNvSpPr>
          <p:nvPr>
            <p:ph type="sldNum" sz="quarter" idx="12"/>
          </p:nvPr>
        </p:nvSpPr>
        <p:spPr/>
        <p:txBody>
          <a:bodyPr/>
          <a:lstStyle/>
          <a:p>
            <a:fld id="{FB70C814-F07F-4807-8F94-70B7B25FA1BB}" type="slidenum">
              <a:rPr lang="en-GB" smtClean="0"/>
              <a:t>‹#›</a:t>
            </a:fld>
            <a:endParaRPr lang="en-GB"/>
          </a:p>
        </p:txBody>
      </p:sp>
    </p:spTree>
    <p:extLst>
      <p:ext uri="{BB962C8B-B14F-4D97-AF65-F5344CB8AC3E}">
        <p14:creationId xmlns:p14="http://schemas.microsoft.com/office/powerpoint/2010/main" val="34620735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www.seslip.co.uk</a:t>
            </a:r>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B70C814-F07F-4807-8F94-70B7B25FA1BB}" type="slidenum">
              <a:rPr lang="en-GB" smtClean="0"/>
              <a:t>‹#›</a:t>
            </a:fld>
            <a:endParaRPr lang="en-GB"/>
          </a:p>
        </p:txBody>
      </p:sp>
      <p:pic>
        <p:nvPicPr>
          <p:cNvPr id="10" name="Picture 9">
            <a:extLst>
              <a:ext uri="{FF2B5EF4-FFF2-40B4-BE49-F238E27FC236}">
                <a16:creationId xmlns:a16="http://schemas.microsoft.com/office/drawing/2014/main" id="{D38E3D54-0D1C-14BD-2139-40914B578AC4}"/>
              </a:ext>
            </a:extLst>
          </p:cNvPr>
          <p:cNvPicPr>
            <a:picLocks noChangeAspect="1"/>
          </p:cNvPicPr>
          <p:nvPr userDrawn="1"/>
        </p:nvPicPr>
        <p:blipFill>
          <a:blip r:embed="rId2"/>
          <a:stretch>
            <a:fillRect/>
          </a:stretch>
        </p:blipFill>
        <p:spPr>
          <a:xfrm>
            <a:off x="9900458" y="5854061"/>
            <a:ext cx="908383" cy="902286"/>
          </a:xfrm>
          <a:prstGeom prst="rect">
            <a:avLst/>
          </a:prstGeom>
        </p:spPr>
      </p:pic>
    </p:spTree>
    <p:extLst>
      <p:ext uri="{BB962C8B-B14F-4D97-AF65-F5344CB8AC3E}">
        <p14:creationId xmlns:p14="http://schemas.microsoft.com/office/powerpoint/2010/main" val="207855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77448"/>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www.seslip.co.uk</a:t>
            </a:r>
            <a:endParaRPr lang="en-GB"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endParaRPr lang="en-GB"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967108"/>
      </p:ext>
    </p:extLst>
  </p:cSld>
  <p:clrMap bg1="lt1" tx1="dk1" bg2="lt2" tx2="dk2" accent1="accent1" accent2="accent2" accent3="accent3" accent4="accent4" accent5="accent5" accent6="accent6" hlink="hlink" folHlink="folHlink"/>
  <p:sldLayoutIdLst>
    <p:sldLayoutId id="2147483740" r:id="rId1"/>
    <p:sldLayoutId id="2147483726" r:id="rId2"/>
    <p:sldLayoutId id="2147483727" r:id="rId3"/>
    <p:sldLayoutId id="2147483730" r:id="rId4"/>
    <p:sldLayoutId id="2147483731" r:id="rId5"/>
    <p:sldLayoutId id="2147483738" r:id="rId6"/>
    <p:sldLayoutId id="2147483739" r:id="rId7"/>
    <p:sldLayoutId id="2147483737" r:id="rId8"/>
    <p:sldLayoutId id="2147483733" r:id="rId9"/>
    <p:sldLayoutId id="2147483741" r:id="rId10"/>
    <p:sldLayoutId id="2147483734" r:id="rId11"/>
    <p:sldLayoutId id="2147483735" r:id="rId12"/>
    <p:sldLayoutId id="2147483736" r:id="rId13"/>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seslip.co.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seslip.co.uk/"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seslip.co.uk/wp-content/uploads/2025/07/SESLIP-RIP-2025-26-and-RIIA-Grant-delivery-plan-18.7.2025-publication-version.pdf"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DE6F-2665-BA28-0BF5-8BA4960D956E}"/>
              </a:ext>
            </a:extLst>
          </p:cNvPr>
          <p:cNvSpPr>
            <a:spLocks noGrp="1"/>
          </p:cNvSpPr>
          <p:nvPr>
            <p:ph type="ctrTitle"/>
          </p:nvPr>
        </p:nvSpPr>
        <p:spPr/>
        <p:txBody>
          <a:bodyPr>
            <a:normAutofit fontScale="90000"/>
          </a:bodyPr>
          <a:lstStyle/>
          <a:p>
            <a:r>
              <a:rPr lang="en-US" dirty="0"/>
              <a:t>South East regional </a:t>
            </a:r>
            <a:br>
              <a:rPr lang="en-US" dirty="0"/>
            </a:br>
            <a:r>
              <a:rPr lang="en-US" dirty="0"/>
              <a:t>Wider fostering community project</a:t>
            </a:r>
            <a:br>
              <a:rPr lang="en-US" dirty="0"/>
            </a:br>
            <a:r>
              <a:rPr lang="en-US" dirty="0"/>
              <a:t>October 2025</a:t>
            </a:r>
            <a:endParaRPr lang="en-GB" dirty="0">
              <a:solidFill>
                <a:srgbClr val="FF0000"/>
              </a:solidFill>
            </a:endParaRPr>
          </a:p>
        </p:txBody>
      </p:sp>
      <p:sp>
        <p:nvSpPr>
          <p:cNvPr id="4" name="Footer Placeholder 3">
            <a:extLst>
              <a:ext uri="{FF2B5EF4-FFF2-40B4-BE49-F238E27FC236}">
                <a16:creationId xmlns:a16="http://schemas.microsoft.com/office/drawing/2014/main" id="{71A593F0-1495-45BD-039B-655F7E2906E0}"/>
              </a:ext>
            </a:extLst>
          </p:cNvPr>
          <p:cNvSpPr>
            <a:spLocks noGrp="1"/>
          </p:cNvSpPr>
          <p:nvPr>
            <p:ph type="ftr" sz="quarter" idx="11"/>
          </p:nvPr>
        </p:nvSpPr>
        <p:spPr/>
        <p:txBody>
          <a:bodyPr/>
          <a:lstStyle/>
          <a:p>
            <a:r>
              <a:rPr lang="en-US" cap="all" dirty="0">
                <a:hlinkClick r:id="rId2"/>
              </a:rPr>
              <a:t>www.Seslip.co.uk</a:t>
            </a:r>
            <a:r>
              <a:rPr lang="en-US" cap="all" dirty="0"/>
              <a:t> </a:t>
            </a:r>
            <a:endParaRPr lang="en-GB" cap="all" dirty="0"/>
          </a:p>
        </p:txBody>
      </p:sp>
    </p:spTree>
    <p:extLst>
      <p:ext uri="{BB962C8B-B14F-4D97-AF65-F5344CB8AC3E}">
        <p14:creationId xmlns:p14="http://schemas.microsoft.com/office/powerpoint/2010/main" val="96068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DD0FC0D-EA33-19A8-D104-FE56349938DE}"/>
              </a:ext>
            </a:extLst>
          </p:cNvPr>
          <p:cNvSpPr>
            <a:spLocks noGrp="1"/>
          </p:cNvSpPr>
          <p:nvPr>
            <p:ph type="title"/>
          </p:nvPr>
        </p:nvSpPr>
        <p:spPr>
          <a:xfrm>
            <a:off x="819435" y="712305"/>
            <a:ext cx="8894408" cy="889538"/>
          </a:xfrm>
        </p:spPr>
        <p:txBody>
          <a:bodyPr>
            <a:normAutofit/>
          </a:bodyPr>
          <a:lstStyle/>
          <a:p>
            <a:r>
              <a:rPr lang="en-GB" sz="3600" b="1" dirty="0"/>
              <a:t>Governance and project team</a:t>
            </a:r>
          </a:p>
        </p:txBody>
      </p:sp>
      <p:sp>
        <p:nvSpPr>
          <p:cNvPr id="18" name="Rectangle: Rounded Corners 17">
            <a:extLst>
              <a:ext uri="{FF2B5EF4-FFF2-40B4-BE49-F238E27FC236}">
                <a16:creationId xmlns:a16="http://schemas.microsoft.com/office/drawing/2014/main" id="{E5CCD2E3-EBA3-A11D-E2B2-6933B5D1F65A}"/>
              </a:ext>
            </a:extLst>
          </p:cNvPr>
          <p:cNvSpPr/>
          <p:nvPr/>
        </p:nvSpPr>
        <p:spPr>
          <a:xfrm>
            <a:off x="398885" y="5540321"/>
            <a:ext cx="3056974" cy="695874"/>
          </a:xfrm>
          <a:prstGeom prst="roundRect">
            <a:avLst/>
          </a:prstGeom>
          <a:solidFill>
            <a:schemeClr val="accent1">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2C3C43"/>
                </a:solidFill>
                <a:effectLst/>
                <a:uLnTx/>
                <a:uFillTx/>
                <a:latin typeface="Trebuchet MS" panose="020B0603020202020204"/>
                <a:ea typeface="+mn-ea"/>
                <a:cs typeface="+mn-cs"/>
              </a:rPr>
              <a:t>Project lead/coordinator</a:t>
            </a:r>
          </a:p>
          <a:p>
            <a:pPr marL="0" marR="0" lvl="0" indent="0" algn="ctr" defTabSz="457200" rtl="0" eaLnBrk="1" fontAlgn="auto" latinLnBrk="0" hangingPunct="1">
              <a:lnSpc>
                <a:spcPct val="100000"/>
              </a:lnSpc>
              <a:spcBef>
                <a:spcPts val="0"/>
              </a:spcBef>
              <a:spcAft>
                <a:spcPts val="600"/>
              </a:spcAft>
              <a:buClrTx/>
              <a:buSzTx/>
              <a:buFontTx/>
              <a:buNone/>
              <a:tabLst/>
              <a:defRPr/>
            </a:pPr>
            <a:r>
              <a:rPr lang="en-GB" sz="1600" dirty="0">
                <a:solidFill>
                  <a:srgbClr val="2C3C43"/>
                </a:solidFill>
                <a:latin typeface="Trebuchet MS" panose="020B0603020202020204"/>
              </a:rPr>
              <a:t>Rebecca Eligon SESLIP</a:t>
            </a:r>
            <a:endParaRPr kumimoji="0" lang="en-GB" sz="1600" b="0" i="0" u="none" strike="noStrike" kern="1200" cap="none" spc="0" normalizeH="0" baseline="0" noProof="0" dirty="0">
              <a:ln>
                <a:noFill/>
              </a:ln>
              <a:solidFill>
                <a:srgbClr val="2C3C43"/>
              </a:solidFill>
              <a:effectLst/>
              <a:uLnTx/>
              <a:uFillTx/>
              <a:latin typeface="Trebuchet MS" panose="020B0603020202020204"/>
              <a:ea typeface="+mn-ea"/>
              <a:cs typeface="+mn-cs"/>
            </a:endParaRPr>
          </a:p>
        </p:txBody>
      </p:sp>
      <p:sp>
        <p:nvSpPr>
          <p:cNvPr id="4" name="Rectangle: Rounded Corners 3">
            <a:extLst>
              <a:ext uri="{FF2B5EF4-FFF2-40B4-BE49-F238E27FC236}">
                <a16:creationId xmlns:a16="http://schemas.microsoft.com/office/drawing/2014/main" id="{7486833D-68A9-8EE4-4BB3-FAE27C501EC7}"/>
              </a:ext>
            </a:extLst>
          </p:cNvPr>
          <p:cNvSpPr/>
          <p:nvPr/>
        </p:nvSpPr>
        <p:spPr>
          <a:xfrm>
            <a:off x="398884" y="4359907"/>
            <a:ext cx="3151595" cy="695874"/>
          </a:xfrm>
          <a:prstGeom prst="roundRect">
            <a:avLst/>
          </a:prstGeom>
          <a:solidFill>
            <a:schemeClr val="accent1">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2C3C43"/>
                </a:solidFill>
                <a:effectLst/>
                <a:uLnTx/>
                <a:uFillTx/>
                <a:latin typeface="Trebuchet MS" panose="020B0603020202020204"/>
                <a:ea typeface="+mn-ea"/>
                <a:cs typeface="+mn-cs"/>
              </a:rPr>
              <a:t>Project steering</a:t>
            </a:r>
            <a:r>
              <a:rPr kumimoji="0" lang="en-GB" sz="1600" b="0" i="0" u="none" strike="noStrike" kern="1200" cap="none" spc="0" normalizeH="0" noProof="0" dirty="0">
                <a:ln>
                  <a:noFill/>
                </a:ln>
                <a:solidFill>
                  <a:srgbClr val="2C3C43"/>
                </a:solidFill>
                <a:effectLst/>
                <a:uLnTx/>
                <a:uFillTx/>
                <a:latin typeface="Trebuchet MS" panose="020B0603020202020204"/>
                <a:ea typeface="+mn-ea"/>
                <a:cs typeface="+mn-cs"/>
              </a:rPr>
              <a:t> group</a:t>
            </a:r>
            <a:endParaRPr kumimoji="0" lang="en-GB" sz="1600" b="0" i="0" u="none" strike="noStrike" kern="1200" cap="none" spc="0" normalizeH="0" baseline="0" noProof="0" dirty="0">
              <a:ln>
                <a:noFill/>
              </a:ln>
              <a:solidFill>
                <a:srgbClr val="2C3C43"/>
              </a:solidFill>
              <a:effectLst/>
              <a:uLnTx/>
              <a:uFillTx/>
              <a:latin typeface="Trebuchet MS" panose="020B0603020202020204"/>
              <a:ea typeface="+mn-ea"/>
              <a:cs typeface="+mn-cs"/>
            </a:endParaRPr>
          </a:p>
        </p:txBody>
      </p:sp>
      <p:sp>
        <p:nvSpPr>
          <p:cNvPr id="5" name="Rectangle: Rounded Corners 4">
            <a:extLst>
              <a:ext uri="{FF2B5EF4-FFF2-40B4-BE49-F238E27FC236}">
                <a16:creationId xmlns:a16="http://schemas.microsoft.com/office/drawing/2014/main" id="{0659E569-8485-FE9D-C567-66736EF4CB4D}"/>
              </a:ext>
            </a:extLst>
          </p:cNvPr>
          <p:cNvSpPr/>
          <p:nvPr/>
        </p:nvSpPr>
        <p:spPr>
          <a:xfrm>
            <a:off x="398885" y="3565081"/>
            <a:ext cx="3056974" cy="695874"/>
          </a:xfrm>
          <a:prstGeom prst="roundRect">
            <a:avLst/>
          </a:prstGeom>
          <a:solidFill>
            <a:schemeClr val="accent1">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2C3C43"/>
                </a:solidFill>
                <a:effectLst/>
                <a:uLnTx/>
                <a:uFillTx/>
                <a:latin typeface="Trebuchet MS" panose="020B0603020202020204"/>
                <a:ea typeface="+mn-ea"/>
                <a:cs typeface="+mn-cs"/>
              </a:rPr>
              <a:t>Project governance (chaired by SRO Sarah</a:t>
            </a:r>
            <a:r>
              <a:rPr kumimoji="0" lang="en-GB" sz="1600" b="0" i="0" u="none" strike="noStrike" kern="1200" cap="none" spc="0" normalizeH="0" noProof="0" dirty="0">
                <a:ln>
                  <a:noFill/>
                </a:ln>
                <a:solidFill>
                  <a:srgbClr val="2C3C43"/>
                </a:solidFill>
                <a:effectLst/>
                <a:uLnTx/>
                <a:uFillTx/>
                <a:latin typeface="Trebuchet MS" panose="020B0603020202020204"/>
                <a:ea typeface="+mn-ea"/>
                <a:cs typeface="+mn-cs"/>
              </a:rPr>
              <a:t> Daly)</a:t>
            </a:r>
            <a:endParaRPr kumimoji="0" lang="en-GB" sz="1600" b="0" i="0" u="none" strike="noStrike" kern="1200" cap="none" spc="0" normalizeH="0" baseline="0" noProof="0" dirty="0">
              <a:ln>
                <a:noFill/>
              </a:ln>
              <a:solidFill>
                <a:srgbClr val="2C3C43"/>
              </a:solidFill>
              <a:effectLst/>
              <a:uLnTx/>
              <a:uFillTx/>
              <a:latin typeface="Trebuchet MS" panose="020B0603020202020204"/>
              <a:ea typeface="+mn-ea"/>
              <a:cs typeface="+mn-cs"/>
            </a:endParaRPr>
          </a:p>
        </p:txBody>
      </p:sp>
      <p:sp>
        <p:nvSpPr>
          <p:cNvPr id="6" name="Rectangle: Rounded Corners 5">
            <a:extLst>
              <a:ext uri="{FF2B5EF4-FFF2-40B4-BE49-F238E27FC236}">
                <a16:creationId xmlns:a16="http://schemas.microsoft.com/office/drawing/2014/main" id="{C15E2925-10A1-0DF9-1C15-B41895AD10DC}"/>
              </a:ext>
            </a:extLst>
          </p:cNvPr>
          <p:cNvSpPr/>
          <p:nvPr/>
        </p:nvSpPr>
        <p:spPr>
          <a:xfrm>
            <a:off x="398885" y="2693071"/>
            <a:ext cx="3056974" cy="695874"/>
          </a:xfrm>
          <a:prstGeom prst="roundRect">
            <a:avLst/>
          </a:prstGeom>
          <a:solidFill>
            <a:schemeClr val="accent1">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2C3C43"/>
                </a:solidFill>
                <a:effectLst/>
                <a:uLnTx/>
                <a:uFillTx/>
                <a:latin typeface="Trebuchet MS" panose="020B0603020202020204"/>
                <a:ea typeface="+mn-ea"/>
                <a:cs typeface="+mn-cs"/>
              </a:rPr>
              <a:t>AD group</a:t>
            </a:r>
          </a:p>
        </p:txBody>
      </p:sp>
      <p:sp>
        <p:nvSpPr>
          <p:cNvPr id="8" name="Rectangle: Rounded Corners 7">
            <a:extLst>
              <a:ext uri="{FF2B5EF4-FFF2-40B4-BE49-F238E27FC236}">
                <a16:creationId xmlns:a16="http://schemas.microsoft.com/office/drawing/2014/main" id="{0758D44F-916C-EDCE-59D0-78C35638F070}"/>
              </a:ext>
            </a:extLst>
          </p:cNvPr>
          <p:cNvSpPr/>
          <p:nvPr/>
        </p:nvSpPr>
        <p:spPr>
          <a:xfrm>
            <a:off x="398885" y="1842081"/>
            <a:ext cx="3056974" cy="695874"/>
          </a:xfrm>
          <a:prstGeom prst="roundRect">
            <a:avLst/>
          </a:prstGeom>
          <a:solidFill>
            <a:schemeClr val="accent1">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2C3C43"/>
                </a:solidFill>
                <a:effectLst/>
                <a:uLnTx/>
                <a:uFillTx/>
                <a:latin typeface="Trebuchet MS" panose="020B0603020202020204"/>
                <a:ea typeface="+mn-ea"/>
                <a:cs typeface="+mn-cs"/>
              </a:rPr>
              <a:t>DCS oversight</a:t>
            </a:r>
          </a:p>
        </p:txBody>
      </p:sp>
      <p:sp>
        <p:nvSpPr>
          <p:cNvPr id="9" name="TextBox 8">
            <a:extLst>
              <a:ext uri="{FF2B5EF4-FFF2-40B4-BE49-F238E27FC236}">
                <a16:creationId xmlns:a16="http://schemas.microsoft.com/office/drawing/2014/main" id="{27E35083-CC25-4A1E-0B1B-114EFE436CF6}"/>
              </a:ext>
            </a:extLst>
          </p:cNvPr>
          <p:cNvSpPr txBox="1"/>
          <p:nvPr/>
        </p:nvSpPr>
        <p:spPr>
          <a:xfrm>
            <a:off x="3820159" y="1848644"/>
            <a:ext cx="7941599" cy="830997"/>
          </a:xfrm>
          <a:prstGeom prst="rect">
            <a:avLst/>
          </a:prstGeom>
          <a:noFill/>
        </p:spPr>
        <p:txBody>
          <a:bodyPr wrap="square" rtlCol="0">
            <a:spAutoFit/>
          </a:bodyPr>
          <a:lstStyle/>
          <a:p>
            <a:r>
              <a:rPr lang="en-GB" sz="1600" dirty="0"/>
              <a:t>Reports to SESLIP DCS steering group quarterly alongside other DfE funded projects, escalating any delivery risks and issues that cannot be resolved elsewhere</a:t>
            </a:r>
          </a:p>
        </p:txBody>
      </p:sp>
      <p:sp>
        <p:nvSpPr>
          <p:cNvPr id="10" name="TextBox 9">
            <a:extLst>
              <a:ext uri="{FF2B5EF4-FFF2-40B4-BE49-F238E27FC236}">
                <a16:creationId xmlns:a16="http://schemas.microsoft.com/office/drawing/2014/main" id="{C1B1EF1F-DB7C-4224-4DFB-E59CA3C07C42}"/>
              </a:ext>
            </a:extLst>
          </p:cNvPr>
          <p:cNvSpPr txBox="1"/>
          <p:nvPr/>
        </p:nvSpPr>
        <p:spPr>
          <a:xfrm>
            <a:off x="3820160" y="2850566"/>
            <a:ext cx="5623655" cy="338554"/>
          </a:xfrm>
          <a:prstGeom prst="rect">
            <a:avLst/>
          </a:prstGeom>
          <a:noFill/>
        </p:spPr>
        <p:txBody>
          <a:bodyPr wrap="none" rtlCol="0">
            <a:spAutoFit/>
          </a:bodyPr>
          <a:lstStyle/>
          <a:p>
            <a:r>
              <a:rPr lang="en-GB" sz="1600" dirty="0"/>
              <a:t>Reports to SESLIP AD group quarterly as a short info item</a:t>
            </a:r>
          </a:p>
        </p:txBody>
      </p:sp>
      <p:sp>
        <p:nvSpPr>
          <p:cNvPr id="11" name="TextBox 10">
            <a:extLst>
              <a:ext uri="{FF2B5EF4-FFF2-40B4-BE49-F238E27FC236}">
                <a16:creationId xmlns:a16="http://schemas.microsoft.com/office/drawing/2014/main" id="{85B6FD0A-1B7B-0DDE-53BB-97508CE9CCAB}"/>
              </a:ext>
            </a:extLst>
          </p:cNvPr>
          <p:cNvSpPr txBox="1"/>
          <p:nvPr/>
        </p:nvSpPr>
        <p:spPr>
          <a:xfrm>
            <a:off x="3820160" y="3471673"/>
            <a:ext cx="7617791" cy="830997"/>
          </a:xfrm>
          <a:prstGeom prst="rect">
            <a:avLst/>
          </a:prstGeom>
          <a:noFill/>
        </p:spPr>
        <p:txBody>
          <a:bodyPr wrap="none" rtlCol="0">
            <a:spAutoFit/>
          </a:bodyPr>
          <a:lstStyle/>
          <a:p>
            <a:r>
              <a:rPr lang="en-GB" sz="1600" dirty="0"/>
              <a:t>Reports to SESLIP fostering leaders group quarterly and DCS SRO Sarah Daly  </a:t>
            </a:r>
            <a:br>
              <a:rPr lang="en-GB" sz="1600" dirty="0"/>
            </a:br>
            <a:r>
              <a:rPr lang="en-GB" sz="1600" dirty="0"/>
              <a:t>Key group to provide oversight. Purpose to keep all SE fostering leaders </a:t>
            </a:r>
            <a:br>
              <a:rPr lang="en-GB" sz="1600" dirty="0"/>
            </a:br>
            <a:r>
              <a:rPr lang="en-GB" sz="1600" dirty="0"/>
              <a:t>informed and involved</a:t>
            </a:r>
          </a:p>
        </p:txBody>
      </p:sp>
      <p:sp>
        <p:nvSpPr>
          <p:cNvPr id="12" name="TextBox 11">
            <a:extLst>
              <a:ext uri="{FF2B5EF4-FFF2-40B4-BE49-F238E27FC236}">
                <a16:creationId xmlns:a16="http://schemas.microsoft.com/office/drawing/2014/main" id="{503E2739-4F84-17C1-DF53-9E54DB6244DA}"/>
              </a:ext>
            </a:extLst>
          </p:cNvPr>
          <p:cNvSpPr txBox="1"/>
          <p:nvPr/>
        </p:nvSpPr>
        <p:spPr>
          <a:xfrm>
            <a:off x="3820159" y="4384928"/>
            <a:ext cx="8305900" cy="1077218"/>
          </a:xfrm>
          <a:prstGeom prst="rect">
            <a:avLst/>
          </a:prstGeom>
          <a:noFill/>
        </p:spPr>
        <p:txBody>
          <a:bodyPr wrap="square" rtlCol="0">
            <a:spAutoFit/>
          </a:bodyPr>
          <a:lstStyle/>
          <a:p>
            <a:r>
              <a:rPr lang="en-GB" sz="1600" dirty="0"/>
              <a:t>Made up of reps from Kent, Brighton and Hove, East Sussex, West Sussex, Milton Keynes and Portsmouth (named leads in appendix). This group meets at least monthly to oversee all project deliverables and is also involved in task and finish groups in key areas (see slide 9)</a:t>
            </a:r>
          </a:p>
        </p:txBody>
      </p:sp>
      <p:sp>
        <p:nvSpPr>
          <p:cNvPr id="13" name="TextBox 12">
            <a:extLst>
              <a:ext uri="{FF2B5EF4-FFF2-40B4-BE49-F238E27FC236}">
                <a16:creationId xmlns:a16="http://schemas.microsoft.com/office/drawing/2014/main" id="{AD613120-33CA-2451-CC47-E70D359700C8}"/>
              </a:ext>
            </a:extLst>
          </p:cNvPr>
          <p:cNvSpPr txBox="1"/>
          <p:nvPr/>
        </p:nvSpPr>
        <p:spPr>
          <a:xfrm>
            <a:off x="3820159" y="5585257"/>
            <a:ext cx="8305900" cy="830997"/>
          </a:xfrm>
          <a:prstGeom prst="rect">
            <a:avLst/>
          </a:prstGeom>
          <a:noFill/>
        </p:spPr>
        <p:txBody>
          <a:bodyPr wrap="square" rtlCol="0">
            <a:spAutoFit/>
          </a:bodyPr>
          <a:lstStyle/>
          <a:p>
            <a:r>
              <a:rPr lang="en-GB" sz="1600" dirty="0"/>
              <a:t>Coordinates and facilitates all design work, project manages, ensures timely updates to rest of governance and DfE.  Flags any issues that require </a:t>
            </a:r>
            <a:br>
              <a:rPr lang="en-GB" sz="1600" dirty="0"/>
            </a:br>
            <a:r>
              <a:rPr lang="en-GB" sz="1600" dirty="0"/>
              <a:t>strategic resolution to DCS fostering chair, Sarah Daly</a:t>
            </a:r>
          </a:p>
        </p:txBody>
      </p:sp>
    </p:spTree>
    <p:extLst>
      <p:ext uri="{BB962C8B-B14F-4D97-AF65-F5344CB8AC3E}">
        <p14:creationId xmlns:p14="http://schemas.microsoft.com/office/powerpoint/2010/main" val="1456838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68EE8-4212-683B-9938-BD2FF51AC4BB}"/>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23FBDB6-B1E3-019A-96CD-31D1D7BCB13E}"/>
              </a:ext>
            </a:extLst>
          </p:cNvPr>
          <p:cNvSpPr/>
          <p:nvPr/>
        </p:nvSpPr>
        <p:spPr>
          <a:xfrm>
            <a:off x="932688" y="1371600"/>
            <a:ext cx="2980944" cy="30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Those stepping down </a:t>
            </a:r>
            <a:r>
              <a:rPr lang="en-GB" dirty="0"/>
              <a:t>(dual approved, foster carers, supported lodging etc)</a:t>
            </a:r>
          </a:p>
        </p:txBody>
      </p:sp>
      <p:sp>
        <p:nvSpPr>
          <p:cNvPr id="9" name="Rectangle: Rounded Corners 8">
            <a:extLst>
              <a:ext uri="{FF2B5EF4-FFF2-40B4-BE49-F238E27FC236}">
                <a16:creationId xmlns:a16="http://schemas.microsoft.com/office/drawing/2014/main" id="{56FBE71A-80F6-CD6F-F59B-9D9FAC36E1AE}"/>
              </a:ext>
            </a:extLst>
          </p:cNvPr>
          <p:cNvSpPr/>
          <p:nvPr/>
        </p:nvSpPr>
        <p:spPr>
          <a:xfrm>
            <a:off x="4376928" y="1371600"/>
            <a:ext cx="2980944" cy="30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Those who never want to be carers but want to help</a:t>
            </a:r>
          </a:p>
          <a:p>
            <a:pPr algn="ctr"/>
            <a:endParaRPr lang="en-GB" dirty="0"/>
          </a:p>
          <a:p>
            <a:pPr algn="ctr"/>
            <a:r>
              <a:rPr lang="en-GB" dirty="0"/>
              <a:t>(some might be geographical e.g. driving and some might not e.g. art therapist)</a:t>
            </a:r>
          </a:p>
        </p:txBody>
      </p:sp>
      <p:sp>
        <p:nvSpPr>
          <p:cNvPr id="10" name="Rectangle: Rounded Corners 9">
            <a:extLst>
              <a:ext uri="{FF2B5EF4-FFF2-40B4-BE49-F238E27FC236}">
                <a16:creationId xmlns:a16="http://schemas.microsoft.com/office/drawing/2014/main" id="{C6440D3E-0131-6E84-A27B-37E45B332714}"/>
              </a:ext>
            </a:extLst>
          </p:cNvPr>
          <p:cNvSpPr/>
          <p:nvPr/>
        </p:nvSpPr>
        <p:spPr>
          <a:xfrm>
            <a:off x="7821168" y="1371600"/>
            <a:ext cx="2980944" cy="30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Those who want to be carers but have barriers</a:t>
            </a:r>
          </a:p>
          <a:p>
            <a:pPr algn="ctr"/>
            <a:endParaRPr lang="en-GB" dirty="0"/>
          </a:p>
          <a:p>
            <a:pPr algn="ctr"/>
            <a:r>
              <a:rPr lang="en-GB" dirty="0"/>
              <a:t>e.g. don’t have room, childcare experience, partner opposed, not ready/time not right</a:t>
            </a:r>
          </a:p>
        </p:txBody>
      </p:sp>
      <p:sp>
        <p:nvSpPr>
          <p:cNvPr id="2" name="Title 13">
            <a:extLst>
              <a:ext uri="{FF2B5EF4-FFF2-40B4-BE49-F238E27FC236}">
                <a16:creationId xmlns:a16="http://schemas.microsoft.com/office/drawing/2014/main" id="{23EA9DCC-BB2C-54DE-AB5D-5B72F04B756B}"/>
              </a:ext>
            </a:extLst>
          </p:cNvPr>
          <p:cNvSpPr txBox="1">
            <a:spLocks/>
          </p:cNvSpPr>
          <p:nvPr/>
        </p:nvSpPr>
        <p:spPr>
          <a:xfrm>
            <a:off x="849915" y="194145"/>
            <a:ext cx="8894408" cy="88953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GB" sz="3600" b="1" dirty="0"/>
              <a:t>Project will work with three key cohorts</a:t>
            </a:r>
          </a:p>
        </p:txBody>
      </p:sp>
    </p:spTree>
    <p:extLst>
      <p:ext uri="{BB962C8B-B14F-4D97-AF65-F5344CB8AC3E}">
        <p14:creationId xmlns:p14="http://schemas.microsoft.com/office/powerpoint/2010/main" val="462104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2D675-DB98-DFF3-23F1-D3117E200AE1}"/>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C156718-9243-FF54-70BB-27669D43AF9E}"/>
              </a:ext>
            </a:extLst>
          </p:cNvPr>
          <p:cNvSpPr/>
          <p:nvPr/>
        </p:nvSpPr>
        <p:spPr>
          <a:xfrm>
            <a:off x="292608" y="1371600"/>
            <a:ext cx="2403348" cy="2057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u="sng" dirty="0"/>
              <a:t>Approval</a:t>
            </a:r>
          </a:p>
          <a:p>
            <a:pPr algn="ctr"/>
            <a:endParaRPr lang="en-GB" dirty="0"/>
          </a:p>
          <a:p>
            <a:pPr algn="ctr"/>
            <a:r>
              <a:rPr lang="en-GB" dirty="0"/>
              <a:t>What is the approval process (likely based on back up/relief approval)</a:t>
            </a:r>
          </a:p>
        </p:txBody>
      </p:sp>
      <p:sp>
        <p:nvSpPr>
          <p:cNvPr id="9" name="Rectangle: Rounded Corners 8">
            <a:extLst>
              <a:ext uri="{FF2B5EF4-FFF2-40B4-BE49-F238E27FC236}">
                <a16:creationId xmlns:a16="http://schemas.microsoft.com/office/drawing/2014/main" id="{1A57EC8D-70B2-1322-E6F6-BA623BA5998D}"/>
              </a:ext>
            </a:extLst>
          </p:cNvPr>
          <p:cNvSpPr/>
          <p:nvPr/>
        </p:nvSpPr>
        <p:spPr>
          <a:xfrm>
            <a:off x="2857500" y="1371600"/>
            <a:ext cx="2775204" cy="53980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u="sng" dirty="0"/>
              <a:t>Management and QA</a:t>
            </a:r>
          </a:p>
          <a:p>
            <a:pPr algn="ctr"/>
            <a:r>
              <a:rPr lang="en-GB" dirty="0"/>
              <a:t>How will support and  management oversight work (who and how it would be coordinated).</a:t>
            </a:r>
          </a:p>
          <a:p>
            <a:pPr algn="ctr"/>
            <a:endParaRPr lang="en-GB" dirty="0"/>
          </a:p>
          <a:p>
            <a:pPr algn="ctr"/>
            <a:r>
              <a:rPr lang="en-GB" dirty="0"/>
              <a:t>Who will run approval process (in the 6 LAs individually, centrally on behalf of region)</a:t>
            </a:r>
          </a:p>
          <a:p>
            <a:pPr algn="ctr"/>
            <a:endParaRPr lang="en-GB" dirty="0"/>
          </a:p>
          <a:p>
            <a:pPr algn="ctr"/>
            <a:r>
              <a:rPr lang="en-GB" dirty="0"/>
              <a:t>Design how we will measure quality and impact</a:t>
            </a:r>
          </a:p>
        </p:txBody>
      </p:sp>
      <p:sp>
        <p:nvSpPr>
          <p:cNvPr id="10" name="Rectangle: Rounded Corners 9">
            <a:extLst>
              <a:ext uri="{FF2B5EF4-FFF2-40B4-BE49-F238E27FC236}">
                <a16:creationId xmlns:a16="http://schemas.microsoft.com/office/drawing/2014/main" id="{9724277D-2EE7-9C39-8EC6-74143061ED5D}"/>
              </a:ext>
            </a:extLst>
          </p:cNvPr>
          <p:cNvSpPr/>
          <p:nvPr/>
        </p:nvSpPr>
        <p:spPr>
          <a:xfrm>
            <a:off x="5966460" y="1371600"/>
            <a:ext cx="1769364" cy="30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u="sng" dirty="0"/>
              <a:t>Training</a:t>
            </a:r>
            <a:endParaRPr lang="en-GB" b="1" dirty="0"/>
          </a:p>
          <a:p>
            <a:pPr algn="ctr"/>
            <a:endParaRPr lang="en-GB" dirty="0"/>
          </a:p>
          <a:p>
            <a:pPr algn="ctr"/>
            <a:r>
              <a:rPr lang="en-GB" dirty="0"/>
              <a:t>What would be the minimum that would be expected. Design a  programme to test in yr 2</a:t>
            </a:r>
          </a:p>
        </p:txBody>
      </p:sp>
      <p:sp>
        <p:nvSpPr>
          <p:cNvPr id="2" name="Rectangle: Rounded Corners 1">
            <a:extLst>
              <a:ext uri="{FF2B5EF4-FFF2-40B4-BE49-F238E27FC236}">
                <a16:creationId xmlns:a16="http://schemas.microsoft.com/office/drawing/2014/main" id="{81F7BE75-588C-5E6C-A2E8-4F2DAA677A1A}"/>
              </a:ext>
            </a:extLst>
          </p:cNvPr>
          <p:cNvSpPr/>
          <p:nvPr/>
        </p:nvSpPr>
        <p:spPr>
          <a:xfrm>
            <a:off x="7959852" y="1371600"/>
            <a:ext cx="2061972" cy="30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u="sng" dirty="0"/>
              <a:t>Step up/ process to become full foster carers– progressive approval</a:t>
            </a:r>
          </a:p>
          <a:p>
            <a:pPr algn="ctr"/>
            <a:endParaRPr lang="en-GB" dirty="0"/>
          </a:p>
          <a:p>
            <a:pPr algn="ctr"/>
            <a:r>
              <a:rPr lang="en-GB" dirty="0"/>
              <a:t>What would this look like</a:t>
            </a:r>
          </a:p>
        </p:txBody>
      </p:sp>
      <p:sp>
        <p:nvSpPr>
          <p:cNvPr id="3" name="Title 1">
            <a:extLst>
              <a:ext uri="{FF2B5EF4-FFF2-40B4-BE49-F238E27FC236}">
                <a16:creationId xmlns:a16="http://schemas.microsoft.com/office/drawing/2014/main" id="{83E0BFCD-38C8-68F2-51EE-CD563DBB8F9D}"/>
              </a:ext>
            </a:extLst>
          </p:cNvPr>
          <p:cNvSpPr>
            <a:spLocks noGrp="1"/>
          </p:cNvSpPr>
          <p:nvPr>
            <p:ph type="ctrTitle"/>
          </p:nvPr>
        </p:nvSpPr>
        <p:spPr>
          <a:xfrm>
            <a:off x="0" y="-1098322"/>
            <a:ext cx="12192000" cy="1860322"/>
          </a:xfrm>
        </p:spPr>
        <p:txBody>
          <a:bodyPr>
            <a:normAutofit/>
          </a:bodyPr>
          <a:lstStyle/>
          <a:p>
            <a:r>
              <a:rPr lang="en-GB" sz="3600" dirty="0"/>
              <a:t>What we need to do by March…</a:t>
            </a:r>
          </a:p>
        </p:txBody>
      </p:sp>
      <p:sp>
        <p:nvSpPr>
          <p:cNvPr id="4" name="Rectangle: Rounded Corners 3">
            <a:extLst>
              <a:ext uri="{FF2B5EF4-FFF2-40B4-BE49-F238E27FC236}">
                <a16:creationId xmlns:a16="http://schemas.microsoft.com/office/drawing/2014/main" id="{11F3ECF3-ED09-CAAA-9374-FA91EB5E6626}"/>
              </a:ext>
            </a:extLst>
          </p:cNvPr>
          <p:cNvSpPr/>
          <p:nvPr/>
        </p:nvSpPr>
        <p:spPr>
          <a:xfrm>
            <a:off x="292608" y="3667506"/>
            <a:ext cx="2403348" cy="12832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u="sng" dirty="0"/>
              <a:t>Scale of pilot</a:t>
            </a:r>
          </a:p>
          <a:p>
            <a:pPr algn="ctr"/>
            <a:endParaRPr lang="en-GB" dirty="0"/>
          </a:p>
          <a:p>
            <a:pPr algn="ctr"/>
            <a:r>
              <a:rPr lang="en-GB" dirty="0"/>
              <a:t>How big it will be in yr 1. </a:t>
            </a:r>
          </a:p>
        </p:txBody>
      </p:sp>
      <p:sp>
        <p:nvSpPr>
          <p:cNvPr id="5" name="Rectangle: Rounded Corners 4">
            <a:extLst>
              <a:ext uri="{FF2B5EF4-FFF2-40B4-BE49-F238E27FC236}">
                <a16:creationId xmlns:a16="http://schemas.microsoft.com/office/drawing/2014/main" id="{1A2AEA31-F3DA-98EB-D388-625A13B3574A}"/>
              </a:ext>
            </a:extLst>
          </p:cNvPr>
          <p:cNvSpPr/>
          <p:nvPr/>
        </p:nvSpPr>
        <p:spPr>
          <a:xfrm>
            <a:off x="292608" y="5039360"/>
            <a:ext cx="2403348" cy="17302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u="sng" dirty="0"/>
              <a:t>A name and design</a:t>
            </a:r>
          </a:p>
          <a:p>
            <a:pPr algn="ctr"/>
            <a:r>
              <a:rPr lang="en-GB" dirty="0"/>
              <a:t>How do we describe and brand it, how do we communicate it</a:t>
            </a:r>
          </a:p>
        </p:txBody>
      </p:sp>
      <p:sp>
        <p:nvSpPr>
          <p:cNvPr id="6" name="Rectangle: Rounded Corners 5">
            <a:extLst>
              <a:ext uri="{FF2B5EF4-FFF2-40B4-BE49-F238E27FC236}">
                <a16:creationId xmlns:a16="http://schemas.microsoft.com/office/drawing/2014/main" id="{4B8AFEEE-4C27-2A05-2C3A-93FCCE58B34F}"/>
              </a:ext>
            </a:extLst>
          </p:cNvPr>
          <p:cNvSpPr/>
          <p:nvPr/>
        </p:nvSpPr>
        <p:spPr>
          <a:xfrm>
            <a:off x="9560052" y="4661916"/>
            <a:ext cx="2339340" cy="21076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u="sng" dirty="0"/>
              <a:t>Pay scale</a:t>
            </a:r>
          </a:p>
          <a:p>
            <a:pPr algn="ctr"/>
            <a:r>
              <a:rPr lang="en-GB" dirty="0"/>
              <a:t>Set out proposed payments for different types of support. Need to develop a tiered model</a:t>
            </a:r>
          </a:p>
        </p:txBody>
      </p:sp>
      <p:sp>
        <p:nvSpPr>
          <p:cNvPr id="7" name="Rectangle: Rounded Corners 6">
            <a:extLst>
              <a:ext uri="{FF2B5EF4-FFF2-40B4-BE49-F238E27FC236}">
                <a16:creationId xmlns:a16="http://schemas.microsoft.com/office/drawing/2014/main" id="{878319CC-5BE1-411F-048D-F1A8A01D2099}"/>
              </a:ext>
            </a:extLst>
          </p:cNvPr>
          <p:cNvSpPr/>
          <p:nvPr/>
        </p:nvSpPr>
        <p:spPr>
          <a:xfrm>
            <a:off x="5794248" y="4561840"/>
            <a:ext cx="3613912" cy="8239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u="sng" dirty="0"/>
              <a:t>Co-design</a:t>
            </a:r>
            <a:endParaRPr lang="en-GB" b="1" dirty="0"/>
          </a:p>
          <a:p>
            <a:pPr algn="ctr"/>
            <a:r>
              <a:rPr lang="en-GB" dirty="0"/>
              <a:t>Work with families so they are involved in the design process</a:t>
            </a:r>
          </a:p>
        </p:txBody>
      </p:sp>
      <p:sp>
        <p:nvSpPr>
          <p:cNvPr id="11" name="Rectangle: Rounded Corners 10">
            <a:extLst>
              <a:ext uri="{FF2B5EF4-FFF2-40B4-BE49-F238E27FC236}">
                <a16:creationId xmlns:a16="http://schemas.microsoft.com/office/drawing/2014/main" id="{4F8D5A55-96CD-AB57-9E2A-7D6CD752A62C}"/>
              </a:ext>
            </a:extLst>
          </p:cNvPr>
          <p:cNvSpPr/>
          <p:nvPr/>
        </p:nvSpPr>
        <p:spPr>
          <a:xfrm>
            <a:off x="5709920" y="5486400"/>
            <a:ext cx="3688588" cy="11902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u="sng" dirty="0"/>
              <a:t>Articulate the difference</a:t>
            </a:r>
            <a:endParaRPr lang="en-GB" b="1" dirty="0"/>
          </a:p>
          <a:p>
            <a:pPr algn="ctr"/>
            <a:r>
              <a:rPr lang="en-GB" dirty="0"/>
              <a:t>Describe how it is different from independent visitors, mentors, sessional foster carers</a:t>
            </a:r>
          </a:p>
        </p:txBody>
      </p:sp>
      <p:sp>
        <p:nvSpPr>
          <p:cNvPr id="12" name="Rectangle: Rounded Corners 11">
            <a:extLst>
              <a:ext uri="{FF2B5EF4-FFF2-40B4-BE49-F238E27FC236}">
                <a16:creationId xmlns:a16="http://schemas.microsoft.com/office/drawing/2014/main" id="{BF2D29D4-E714-AEB8-9429-DE4C21E5E951}"/>
              </a:ext>
            </a:extLst>
          </p:cNvPr>
          <p:cNvSpPr/>
          <p:nvPr/>
        </p:nvSpPr>
        <p:spPr>
          <a:xfrm>
            <a:off x="10245852" y="1371600"/>
            <a:ext cx="1837944" cy="30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u="sng" dirty="0"/>
              <a:t>Map existing practice</a:t>
            </a:r>
          </a:p>
          <a:p>
            <a:pPr algn="ctr"/>
            <a:endParaRPr lang="en-GB" dirty="0"/>
          </a:p>
          <a:p>
            <a:pPr algn="ctr"/>
            <a:r>
              <a:rPr lang="en-GB" dirty="0"/>
              <a:t>Under the three groups what do we already offer (e.g. sessional, IV)</a:t>
            </a:r>
          </a:p>
        </p:txBody>
      </p:sp>
    </p:spTree>
    <p:extLst>
      <p:ext uri="{BB962C8B-B14F-4D97-AF65-F5344CB8AC3E}">
        <p14:creationId xmlns:p14="http://schemas.microsoft.com/office/powerpoint/2010/main" val="174536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D75806-D2C3-A8A4-1B2C-E96C1FF34313}"/>
              </a:ext>
            </a:extLst>
          </p:cNvPr>
          <p:cNvSpPr>
            <a:spLocks noGrp="1"/>
          </p:cNvSpPr>
          <p:nvPr>
            <p:ph type="title"/>
          </p:nvPr>
        </p:nvSpPr>
        <p:spPr>
          <a:xfrm>
            <a:off x="-1" y="94192"/>
            <a:ext cx="12192001" cy="1325563"/>
          </a:xfrm>
        </p:spPr>
        <p:txBody>
          <a:bodyPr anchor="t">
            <a:normAutofit/>
          </a:bodyPr>
          <a:lstStyle/>
          <a:p>
            <a:r>
              <a:rPr lang="en-GB" sz="3733" b="1" dirty="0"/>
              <a:t>High level project plan</a:t>
            </a:r>
          </a:p>
        </p:txBody>
      </p:sp>
      <p:graphicFrame>
        <p:nvGraphicFramePr>
          <p:cNvPr id="5" name="Table 4">
            <a:extLst>
              <a:ext uri="{FF2B5EF4-FFF2-40B4-BE49-F238E27FC236}">
                <a16:creationId xmlns:a16="http://schemas.microsoft.com/office/drawing/2014/main" id="{E650B09A-0215-A13D-147A-E8BEC2F8799A}"/>
              </a:ext>
            </a:extLst>
          </p:cNvPr>
          <p:cNvGraphicFramePr>
            <a:graphicFrameLocks noGrp="1"/>
          </p:cNvGraphicFramePr>
          <p:nvPr>
            <p:extLst>
              <p:ext uri="{D42A27DB-BD31-4B8C-83A1-F6EECF244321}">
                <p14:modId xmlns:p14="http://schemas.microsoft.com/office/powerpoint/2010/main" val="676054207"/>
              </p:ext>
            </p:extLst>
          </p:nvPr>
        </p:nvGraphicFramePr>
        <p:xfrm>
          <a:off x="72006" y="1185851"/>
          <a:ext cx="11815185" cy="4374390"/>
        </p:xfrm>
        <a:graphic>
          <a:graphicData uri="http://schemas.openxmlformats.org/drawingml/2006/table">
            <a:tbl>
              <a:tblPr firstRow="1" bandRow="1"/>
              <a:tblGrid>
                <a:gridCol w="2563700">
                  <a:extLst>
                    <a:ext uri="{9D8B030D-6E8A-4147-A177-3AD203B41FA5}">
                      <a16:colId xmlns:a16="http://schemas.microsoft.com/office/drawing/2014/main" val="1120499224"/>
                    </a:ext>
                  </a:extLst>
                </a:gridCol>
                <a:gridCol w="298435">
                  <a:extLst>
                    <a:ext uri="{9D8B030D-6E8A-4147-A177-3AD203B41FA5}">
                      <a16:colId xmlns:a16="http://schemas.microsoft.com/office/drawing/2014/main" val="2279327728"/>
                    </a:ext>
                  </a:extLst>
                </a:gridCol>
                <a:gridCol w="298435">
                  <a:extLst>
                    <a:ext uri="{9D8B030D-6E8A-4147-A177-3AD203B41FA5}">
                      <a16:colId xmlns:a16="http://schemas.microsoft.com/office/drawing/2014/main" val="2839130032"/>
                    </a:ext>
                  </a:extLst>
                </a:gridCol>
                <a:gridCol w="298435">
                  <a:extLst>
                    <a:ext uri="{9D8B030D-6E8A-4147-A177-3AD203B41FA5}">
                      <a16:colId xmlns:a16="http://schemas.microsoft.com/office/drawing/2014/main" val="3449355841"/>
                    </a:ext>
                  </a:extLst>
                </a:gridCol>
                <a:gridCol w="298435">
                  <a:extLst>
                    <a:ext uri="{9D8B030D-6E8A-4147-A177-3AD203B41FA5}">
                      <a16:colId xmlns:a16="http://schemas.microsoft.com/office/drawing/2014/main" val="4115277420"/>
                    </a:ext>
                  </a:extLst>
                </a:gridCol>
                <a:gridCol w="298435">
                  <a:extLst>
                    <a:ext uri="{9D8B030D-6E8A-4147-A177-3AD203B41FA5}">
                      <a16:colId xmlns:a16="http://schemas.microsoft.com/office/drawing/2014/main" val="1646282564"/>
                    </a:ext>
                  </a:extLst>
                </a:gridCol>
                <a:gridCol w="298435">
                  <a:extLst>
                    <a:ext uri="{9D8B030D-6E8A-4147-A177-3AD203B41FA5}">
                      <a16:colId xmlns:a16="http://schemas.microsoft.com/office/drawing/2014/main" val="2831254939"/>
                    </a:ext>
                  </a:extLst>
                </a:gridCol>
                <a:gridCol w="298435">
                  <a:extLst>
                    <a:ext uri="{9D8B030D-6E8A-4147-A177-3AD203B41FA5}">
                      <a16:colId xmlns:a16="http://schemas.microsoft.com/office/drawing/2014/main" val="1202701598"/>
                    </a:ext>
                  </a:extLst>
                </a:gridCol>
                <a:gridCol w="298435">
                  <a:extLst>
                    <a:ext uri="{9D8B030D-6E8A-4147-A177-3AD203B41FA5}">
                      <a16:colId xmlns:a16="http://schemas.microsoft.com/office/drawing/2014/main" val="2866253301"/>
                    </a:ext>
                  </a:extLst>
                </a:gridCol>
                <a:gridCol w="298435">
                  <a:extLst>
                    <a:ext uri="{9D8B030D-6E8A-4147-A177-3AD203B41FA5}">
                      <a16:colId xmlns:a16="http://schemas.microsoft.com/office/drawing/2014/main" val="3885198771"/>
                    </a:ext>
                  </a:extLst>
                </a:gridCol>
                <a:gridCol w="298435">
                  <a:extLst>
                    <a:ext uri="{9D8B030D-6E8A-4147-A177-3AD203B41FA5}">
                      <a16:colId xmlns:a16="http://schemas.microsoft.com/office/drawing/2014/main" val="639995577"/>
                    </a:ext>
                  </a:extLst>
                </a:gridCol>
                <a:gridCol w="298435">
                  <a:extLst>
                    <a:ext uri="{9D8B030D-6E8A-4147-A177-3AD203B41FA5}">
                      <a16:colId xmlns:a16="http://schemas.microsoft.com/office/drawing/2014/main" val="1074270648"/>
                    </a:ext>
                  </a:extLst>
                </a:gridCol>
                <a:gridCol w="298435">
                  <a:extLst>
                    <a:ext uri="{9D8B030D-6E8A-4147-A177-3AD203B41FA5}">
                      <a16:colId xmlns:a16="http://schemas.microsoft.com/office/drawing/2014/main" val="2743063387"/>
                    </a:ext>
                  </a:extLst>
                </a:gridCol>
                <a:gridCol w="298435">
                  <a:extLst>
                    <a:ext uri="{9D8B030D-6E8A-4147-A177-3AD203B41FA5}">
                      <a16:colId xmlns:a16="http://schemas.microsoft.com/office/drawing/2014/main" val="2288123021"/>
                    </a:ext>
                  </a:extLst>
                </a:gridCol>
                <a:gridCol w="298435">
                  <a:extLst>
                    <a:ext uri="{9D8B030D-6E8A-4147-A177-3AD203B41FA5}">
                      <a16:colId xmlns:a16="http://schemas.microsoft.com/office/drawing/2014/main" val="3507712652"/>
                    </a:ext>
                  </a:extLst>
                </a:gridCol>
                <a:gridCol w="298435">
                  <a:extLst>
                    <a:ext uri="{9D8B030D-6E8A-4147-A177-3AD203B41FA5}">
                      <a16:colId xmlns:a16="http://schemas.microsoft.com/office/drawing/2014/main" val="1224450391"/>
                    </a:ext>
                  </a:extLst>
                </a:gridCol>
                <a:gridCol w="298435">
                  <a:extLst>
                    <a:ext uri="{9D8B030D-6E8A-4147-A177-3AD203B41FA5}">
                      <a16:colId xmlns:a16="http://schemas.microsoft.com/office/drawing/2014/main" val="220967940"/>
                    </a:ext>
                  </a:extLst>
                </a:gridCol>
                <a:gridCol w="298435">
                  <a:extLst>
                    <a:ext uri="{9D8B030D-6E8A-4147-A177-3AD203B41FA5}">
                      <a16:colId xmlns:a16="http://schemas.microsoft.com/office/drawing/2014/main" val="3771643245"/>
                    </a:ext>
                  </a:extLst>
                </a:gridCol>
                <a:gridCol w="298435">
                  <a:extLst>
                    <a:ext uri="{9D8B030D-6E8A-4147-A177-3AD203B41FA5}">
                      <a16:colId xmlns:a16="http://schemas.microsoft.com/office/drawing/2014/main" val="2352115485"/>
                    </a:ext>
                  </a:extLst>
                </a:gridCol>
                <a:gridCol w="298435">
                  <a:extLst>
                    <a:ext uri="{9D8B030D-6E8A-4147-A177-3AD203B41FA5}">
                      <a16:colId xmlns:a16="http://schemas.microsoft.com/office/drawing/2014/main" val="4138004138"/>
                    </a:ext>
                  </a:extLst>
                </a:gridCol>
                <a:gridCol w="298435">
                  <a:extLst>
                    <a:ext uri="{9D8B030D-6E8A-4147-A177-3AD203B41FA5}">
                      <a16:colId xmlns:a16="http://schemas.microsoft.com/office/drawing/2014/main" val="735816062"/>
                    </a:ext>
                  </a:extLst>
                </a:gridCol>
                <a:gridCol w="298435">
                  <a:extLst>
                    <a:ext uri="{9D8B030D-6E8A-4147-A177-3AD203B41FA5}">
                      <a16:colId xmlns:a16="http://schemas.microsoft.com/office/drawing/2014/main" val="462259889"/>
                    </a:ext>
                  </a:extLst>
                </a:gridCol>
                <a:gridCol w="298435">
                  <a:extLst>
                    <a:ext uri="{9D8B030D-6E8A-4147-A177-3AD203B41FA5}">
                      <a16:colId xmlns:a16="http://schemas.microsoft.com/office/drawing/2014/main" val="2050435385"/>
                    </a:ext>
                  </a:extLst>
                </a:gridCol>
                <a:gridCol w="298435">
                  <a:extLst>
                    <a:ext uri="{9D8B030D-6E8A-4147-A177-3AD203B41FA5}">
                      <a16:colId xmlns:a16="http://schemas.microsoft.com/office/drawing/2014/main" val="413676473"/>
                    </a:ext>
                  </a:extLst>
                </a:gridCol>
                <a:gridCol w="298435">
                  <a:extLst>
                    <a:ext uri="{9D8B030D-6E8A-4147-A177-3AD203B41FA5}">
                      <a16:colId xmlns:a16="http://schemas.microsoft.com/office/drawing/2014/main" val="2467398914"/>
                    </a:ext>
                  </a:extLst>
                </a:gridCol>
                <a:gridCol w="298435">
                  <a:extLst>
                    <a:ext uri="{9D8B030D-6E8A-4147-A177-3AD203B41FA5}">
                      <a16:colId xmlns:a16="http://schemas.microsoft.com/office/drawing/2014/main" val="766353069"/>
                    </a:ext>
                  </a:extLst>
                </a:gridCol>
                <a:gridCol w="298435">
                  <a:extLst>
                    <a:ext uri="{9D8B030D-6E8A-4147-A177-3AD203B41FA5}">
                      <a16:colId xmlns:a16="http://schemas.microsoft.com/office/drawing/2014/main" val="1625461324"/>
                    </a:ext>
                  </a:extLst>
                </a:gridCol>
                <a:gridCol w="298435">
                  <a:extLst>
                    <a:ext uri="{9D8B030D-6E8A-4147-A177-3AD203B41FA5}">
                      <a16:colId xmlns:a16="http://schemas.microsoft.com/office/drawing/2014/main" val="2031641158"/>
                    </a:ext>
                  </a:extLst>
                </a:gridCol>
                <a:gridCol w="298435">
                  <a:extLst>
                    <a:ext uri="{9D8B030D-6E8A-4147-A177-3AD203B41FA5}">
                      <a16:colId xmlns:a16="http://schemas.microsoft.com/office/drawing/2014/main" val="2277215499"/>
                    </a:ext>
                  </a:extLst>
                </a:gridCol>
                <a:gridCol w="298435">
                  <a:extLst>
                    <a:ext uri="{9D8B030D-6E8A-4147-A177-3AD203B41FA5}">
                      <a16:colId xmlns:a16="http://schemas.microsoft.com/office/drawing/2014/main" val="435209168"/>
                    </a:ext>
                  </a:extLst>
                </a:gridCol>
                <a:gridCol w="298435">
                  <a:extLst>
                    <a:ext uri="{9D8B030D-6E8A-4147-A177-3AD203B41FA5}">
                      <a16:colId xmlns:a16="http://schemas.microsoft.com/office/drawing/2014/main" val="4057440554"/>
                    </a:ext>
                  </a:extLst>
                </a:gridCol>
                <a:gridCol w="298435">
                  <a:extLst>
                    <a:ext uri="{9D8B030D-6E8A-4147-A177-3AD203B41FA5}">
                      <a16:colId xmlns:a16="http://schemas.microsoft.com/office/drawing/2014/main" val="3209932601"/>
                    </a:ext>
                  </a:extLst>
                </a:gridCol>
              </a:tblGrid>
              <a:tr h="218781">
                <a:tc>
                  <a:txBody>
                    <a:bodyPr/>
                    <a:lstStyle/>
                    <a:p>
                      <a:pPr algn="ctr"/>
                      <a:endParaRPr lang="en-GB" sz="1500">
                        <a:solidFill>
                          <a:schemeClr val="bg1"/>
                        </a:solidFill>
                        <a:latin typeface="IBM Plex Sans" panose="020B0503050203000203" pitchFamily="34" charset="0"/>
                      </a:endParaRPr>
                    </a:p>
                  </a:txBody>
                  <a:tcPr marL="48000" marR="4800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5">
                  <a:txBody>
                    <a:bodyPr/>
                    <a:lstStyle/>
                    <a:p>
                      <a:pPr algn="ctr"/>
                      <a:r>
                        <a:rPr lang="en-GB" sz="1300" b="1" dirty="0">
                          <a:solidFill>
                            <a:schemeClr val="bg1"/>
                          </a:solidFill>
                          <a:latin typeface="IBM Plex Sans"/>
                        </a:rPr>
                        <a:t>Sept 25</a:t>
                      </a: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300" b="1">
                          <a:solidFill>
                            <a:schemeClr val="bg1"/>
                          </a:solidFill>
                          <a:latin typeface="IBM Plex Sans"/>
                        </a:rPr>
                        <a:t>Oct 25</a:t>
                      </a:r>
                    </a:p>
                  </a:txBody>
                  <a:tcPr marL="34285" marR="34285" marT="34285" marB="3428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300" b="1">
                          <a:solidFill>
                            <a:schemeClr val="bg1"/>
                          </a:solidFill>
                          <a:latin typeface="IBM Plex Sans"/>
                        </a:rPr>
                        <a:t>Nov 25</a:t>
                      </a:r>
                    </a:p>
                  </a:txBody>
                  <a:tcPr marL="34285" marR="34285" marT="34285" marB="3428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a:r>
                        <a:rPr lang="en-GB" sz="1300" b="1">
                          <a:solidFill>
                            <a:schemeClr val="bg1"/>
                          </a:solidFill>
                          <a:latin typeface="IBM Plex Sans"/>
                        </a:rPr>
                        <a:t>Dec 25</a:t>
                      </a:r>
                    </a:p>
                  </a:txBody>
                  <a:tcPr marL="34285" marR="34285" marT="34285" marB="3428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300" b="1">
                          <a:solidFill>
                            <a:schemeClr val="bg1"/>
                          </a:solidFill>
                          <a:latin typeface="IBM Plex Sans"/>
                        </a:rPr>
                        <a:t>Jan 26</a:t>
                      </a:r>
                    </a:p>
                  </a:txBody>
                  <a:tcPr marL="34285" marR="34285" marT="34285" marB="3428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300" b="1">
                          <a:solidFill>
                            <a:schemeClr val="bg1"/>
                          </a:solidFill>
                          <a:latin typeface="IBM Plex Sans"/>
                        </a:rPr>
                        <a:t>Feb  26</a:t>
                      </a:r>
                    </a:p>
                  </a:txBody>
                  <a:tcPr marL="34285" marR="34285" marT="34285" marB="3428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a:r>
                        <a:rPr lang="en-GB" sz="1300" b="1">
                          <a:solidFill>
                            <a:schemeClr val="bg1"/>
                          </a:solidFill>
                          <a:latin typeface="IBM Plex Sans"/>
                        </a:rPr>
                        <a:t>March 26</a:t>
                      </a:r>
                    </a:p>
                  </a:txBody>
                  <a:tcPr marL="34285" marR="34285" marT="34285" marB="3428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44269896"/>
                  </a:ext>
                </a:extLst>
              </a:tr>
              <a:tr h="156946">
                <a:tc>
                  <a:txBody>
                    <a:bodyPr/>
                    <a:lstStyle>
                      <a:lvl1pPr marR="0" algn="l" rtl="0">
                        <a:lnSpc>
                          <a:spcPct val="100000"/>
                        </a:lnSpc>
                        <a:spcBef>
                          <a:spcPts val="0"/>
                        </a:spcBef>
                        <a:spcAft>
                          <a:spcPts val="0"/>
                        </a:spcAft>
                        <a:buClr>
                          <a:srgbClr val="000000"/>
                        </a:buClr>
                        <a:buFont typeface="Arial"/>
                        <a:defRPr sz="1174" b="0" i="0" u="none" strike="noStrike" cap="none">
                          <a:solidFill>
                            <a:schemeClr val="tx1"/>
                          </a:solidFill>
                          <a:latin typeface="Aptos" panose="02110004020202020204"/>
                          <a:sym typeface="Arial"/>
                        </a:defRPr>
                      </a:lvl1pPr>
                      <a:lvl2pPr marR="0" algn="l" rtl="0">
                        <a:lnSpc>
                          <a:spcPct val="100000"/>
                        </a:lnSpc>
                        <a:spcBef>
                          <a:spcPts val="0"/>
                        </a:spcBef>
                        <a:spcAft>
                          <a:spcPts val="0"/>
                        </a:spcAft>
                        <a:buClr>
                          <a:srgbClr val="000000"/>
                        </a:buClr>
                        <a:buFont typeface="Arial"/>
                        <a:defRPr sz="1174" b="0" i="0" u="none" strike="noStrike" cap="none">
                          <a:solidFill>
                            <a:schemeClr val="tx1"/>
                          </a:solidFill>
                          <a:latin typeface="Aptos" panose="02110004020202020204"/>
                          <a:sym typeface="Arial"/>
                        </a:defRPr>
                      </a:lvl2pPr>
                      <a:lvl3pPr marR="0" algn="l" rtl="0">
                        <a:lnSpc>
                          <a:spcPct val="100000"/>
                        </a:lnSpc>
                        <a:spcBef>
                          <a:spcPts val="0"/>
                        </a:spcBef>
                        <a:spcAft>
                          <a:spcPts val="0"/>
                        </a:spcAft>
                        <a:buClr>
                          <a:srgbClr val="000000"/>
                        </a:buClr>
                        <a:buFont typeface="Arial"/>
                        <a:defRPr sz="1174" b="0" i="0" u="none" strike="noStrike" cap="none">
                          <a:solidFill>
                            <a:schemeClr val="tx1"/>
                          </a:solidFill>
                          <a:latin typeface="Aptos" panose="02110004020202020204"/>
                          <a:sym typeface="Arial"/>
                        </a:defRPr>
                      </a:lvl3pPr>
                      <a:lvl4pPr marR="0" algn="l" rtl="0">
                        <a:lnSpc>
                          <a:spcPct val="100000"/>
                        </a:lnSpc>
                        <a:spcBef>
                          <a:spcPts val="0"/>
                        </a:spcBef>
                        <a:spcAft>
                          <a:spcPts val="0"/>
                        </a:spcAft>
                        <a:buClr>
                          <a:srgbClr val="000000"/>
                        </a:buClr>
                        <a:buFont typeface="Arial"/>
                        <a:defRPr sz="1174" b="0" i="0" u="none" strike="noStrike" cap="none">
                          <a:solidFill>
                            <a:schemeClr val="tx1"/>
                          </a:solidFill>
                          <a:latin typeface="Aptos" panose="02110004020202020204"/>
                          <a:sym typeface="Arial"/>
                        </a:defRPr>
                      </a:lvl4pPr>
                      <a:lvl5pPr marR="0" algn="l" rtl="0">
                        <a:lnSpc>
                          <a:spcPct val="100000"/>
                        </a:lnSpc>
                        <a:spcBef>
                          <a:spcPts val="0"/>
                        </a:spcBef>
                        <a:spcAft>
                          <a:spcPts val="0"/>
                        </a:spcAft>
                        <a:buClr>
                          <a:srgbClr val="000000"/>
                        </a:buClr>
                        <a:buFont typeface="Arial"/>
                        <a:defRPr sz="1174" b="0" i="0" u="none" strike="noStrike" cap="none">
                          <a:solidFill>
                            <a:schemeClr val="tx1"/>
                          </a:solidFill>
                          <a:latin typeface="Aptos" panose="02110004020202020204"/>
                          <a:sym typeface="Arial"/>
                        </a:defRPr>
                      </a:lvl5pPr>
                      <a:lvl6pPr marR="0" algn="l" rtl="0">
                        <a:lnSpc>
                          <a:spcPct val="100000"/>
                        </a:lnSpc>
                        <a:spcBef>
                          <a:spcPts val="0"/>
                        </a:spcBef>
                        <a:spcAft>
                          <a:spcPts val="0"/>
                        </a:spcAft>
                        <a:buClr>
                          <a:srgbClr val="000000"/>
                        </a:buClr>
                        <a:buFont typeface="Arial"/>
                        <a:defRPr sz="1174" b="0" i="0" u="none" strike="noStrike" cap="none">
                          <a:solidFill>
                            <a:schemeClr val="tx1"/>
                          </a:solidFill>
                          <a:latin typeface="Aptos" panose="02110004020202020204"/>
                          <a:sym typeface="Arial"/>
                        </a:defRPr>
                      </a:lvl6pPr>
                      <a:lvl7pPr marR="0" algn="l" rtl="0">
                        <a:lnSpc>
                          <a:spcPct val="100000"/>
                        </a:lnSpc>
                        <a:spcBef>
                          <a:spcPts val="0"/>
                        </a:spcBef>
                        <a:spcAft>
                          <a:spcPts val="0"/>
                        </a:spcAft>
                        <a:buClr>
                          <a:srgbClr val="000000"/>
                        </a:buClr>
                        <a:buFont typeface="Arial"/>
                        <a:defRPr sz="1174" b="0" i="0" u="none" strike="noStrike" cap="none">
                          <a:solidFill>
                            <a:schemeClr val="tx1"/>
                          </a:solidFill>
                          <a:latin typeface="Aptos" panose="02110004020202020204"/>
                          <a:sym typeface="Arial"/>
                        </a:defRPr>
                      </a:lvl7pPr>
                      <a:lvl8pPr marR="0" algn="l" rtl="0">
                        <a:lnSpc>
                          <a:spcPct val="100000"/>
                        </a:lnSpc>
                        <a:spcBef>
                          <a:spcPts val="0"/>
                        </a:spcBef>
                        <a:spcAft>
                          <a:spcPts val="0"/>
                        </a:spcAft>
                        <a:buClr>
                          <a:srgbClr val="000000"/>
                        </a:buClr>
                        <a:buFont typeface="Arial"/>
                        <a:defRPr sz="1174" b="0" i="0" u="none" strike="noStrike" cap="none">
                          <a:solidFill>
                            <a:schemeClr val="tx1"/>
                          </a:solidFill>
                          <a:latin typeface="Aptos" panose="02110004020202020204"/>
                          <a:sym typeface="Arial"/>
                        </a:defRPr>
                      </a:lvl8pPr>
                      <a:lvl9pPr marR="0" algn="l" rtl="0">
                        <a:lnSpc>
                          <a:spcPct val="100000"/>
                        </a:lnSpc>
                        <a:spcBef>
                          <a:spcPts val="0"/>
                        </a:spcBef>
                        <a:spcAft>
                          <a:spcPts val="0"/>
                        </a:spcAft>
                        <a:buClr>
                          <a:srgbClr val="000000"/>
                        </a:buClr>
                        <a:buFont typeface="Arial"/>
                        <a:defRPr sz="1174" b="0" i="0" u="none" strike="noStrike" cap="none">
                          <a:solidFill>
                            <a:schemeClr val="tx1"/>
                          </a:solidFill>
                          <a:latin typeface="Aptos" panose="02110004020202020204"/>
                          <a:sym typeface="Arial"/>
                        </a:defRPr>
                      </a:lvl9pPr>
                    </a:lstStyle>
                    <a:p>
                      <a:pPr marL="0" indent="0" algn="l" rtl="0" eaLnBrk="1" latinLnBrk="0" hangingPunct="1">
                        <a:buFont typeface="Arial" panose="020B0604020202020204" pitchFamily="34" charset="0"/>
                        <a:buNone/>
                      </a:pPr>
                      <a:r>
                        <a:rPr lang="en-GB" sz="1200" b="0" kern="1200">
                          <a:solidFill>
                            <a:schemeClr val="tx1"/>
                          </a:solidFill>
                          <a:latin typeface="IBM Plex Sans"/>
                          <a:cs typeface="Arial"/>
                        </a:rPr>
                        <a:t>w/c</a:t>
                      </a: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dirty="0">
                          <a:solidFill>
                            <a:schemeClr val="tx1"/>
                          </a:solidFill>
                          <a:latin typeface="IBM Plex Sans"/>
                        </a:rPr>
                        <a:t>1</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dirty="0">
                          <a:solidFill>
                            <a:schemeClr val="tx1"/>
                          </a:solidFill>
                          <a:latin typeface="IBM Plex Sans"/>
                        </a:rPr>
                        <a:t>8</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dirty="0">
                          <a:solidFill>
                            <a:schemeClr val="tx1"/>
                          </a:solidFill>
                          <a:latin typeface="IBM Plex Sans"/>
                        </a:rPr>
                        <a:t>15</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dirty="0">
                          <a:solidFill>
                            <a:schemeClr val="tx1"/>
                          </a:solidFill>
                          <a:latin typeface="IBM Plex Sans"/>
                        </a:rPr>
                        <a:t>22</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29</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6</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13</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20</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27</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3</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10</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17</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24</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1</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8</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15</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22</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29</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5</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12</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19</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26</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9</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16</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23</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9</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16</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23</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30</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485557201"/>
                  </a:ext>
                </a:extLst>
              </a:tr>
              <a:tr h="754484">
                <a:tc>
                  <a:txBody>
                    <a:bodyPr/>
                    <a:lstStyle/>
                    <a:p>
                      <a:pPr marL="0" indent="0" algn="l" rtl="0" eaLnBrk="1" latinLnBrk="0" hangingPunct="1">
                        <a:buFont typeface="Arial" panose="020B0604020202020204" pitchFamily="34" charset="0"/>
                        <a:buNone/>
                      </a:pPr>
                      <a:r>
                        <a:rPr lang="en-GB" sz="1500" b="1" kern="1200" dirty="0">
                          <a:solidFill>
                            <a:schemeClr val="tx1"/>
                          </a:solidFill>
                          <a:latin typeface="IBM Plex Sans"/>
                          <a:cs typeface="Arial"/>
                        </a:rPr>
                        <a:t>Co-design</a:t>
                      </a:r>
                      <a:endParaRPr lang="en-US" sz="2400" dirty="0"/>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659947550"/>
                  </a:ext>
                </a:extLst>
              </a:tr>
              <a:tr h="754484">
                <a:tc>
                  <a:txBody>
                    <a:bodyPr/>
                    <a:lstStyle/>
                    <a:p>
                      <a:pPr marL="0" indent="0" algn="l" rtl="0" eaLnBrk="1" latinLnBrk="0" hangingPunct="1">
                        <a:buFont typeface="Arial" panose="020B0604020202020204" pitchFamily="34" charset="0"/>
                        <a:buNone/>
                      </a:pPr>
                      <a:r>
                        <a:rPr lang="en-GB" sz="1500" b="1" kern="1200" dirty="0">
                          <a:solidFill>
                            <a:schemeClr val="tx1"/>
                          </a:solidFill>
                          <a:latin typeface="IBM Plex Sans"/>
                          <a:cs typeface="Arial"/>
                        </a:rPr>
                        <a:t>Mapping</a:t>
                      </a:r>
                      <a:endParaRPr lang="en-GB" sz="1500" b="0" kern="1200" dirty="0">
                        <a:solidFill>
                          <a:schemeClr val="tx1"/>
                        </a:solidFill>
                        <a:latin typeface="IBM Plex Sans"/>
                        <a:cs typeface="Arial"/>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940374323"/>
                  </a:ext>
                </a:extLst>
              </a:tr>
              <a:tr h="754484">
                <a:tc>
                  <a:txBody>
                    <a:bodyPr/>
                    <a:lstStyle/>
                    <a:p>
                      <a:pPr marL="0" indent="0" algn="l" rtl="0" eaLnBrk="1" latinLnBrk="0" hangingPunct="1">
                        <a:buFont typeface="Arial" panose="020B0604020202020204" pitchFamily="34" charset="0"/>
                        <a:buNone/>
                      </a:pPr>
                      <a:r>
                        <a:rPr lang="en-GB" sz="1500" b="1" kern="1200" dirty="0">
                          <a:solidFill>
                            <a:schemeClr val="tx1"/>
                          </a:solidFill>
                          <a:latin typeface="IBM Plex Sans"/>
                          <a:cs typeface="Arial"/>
                        </a:rPr>
                        <a:t>Service design</a:t>
                      </a: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059928901"/>
                  </a:ext>
                </a:extLst>
              </a:tr>
              <a:tr h="754484">
                <a:tc>
                  <a:txBody>
                    <a:bodyPr/>
                    <a:lstStyle/>
                    <a:p>
                      <a:pPr marL="0" indent="0" algn="l" rtl="0" eaLnBrk="1" latinLnBrk="0" hangingPunct="1">
                        <a:buFont typeface="Arial" panose="020B0604020202020204" pitchFamily="34" charset="0"/>
                        <a:buNone/>
                      </a:pPr>
                      <a:r>
                        <a:rPr lang="en-GB" sz="1500" b="1" kern="1200" dirty="0">
                          <a:solidFill>
                            <a:schemeClr val="tx1"/>
                          </a:solidFill>
                          <a:latin typeface="IBM Plex Sans"/>
                          <a:cs typeface="Arial"/>
                        </a:rPr>
                        <a:t>Marketing and comms</a:t>
                      </a: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80474515"/>
                  </a:ext>
                </a:extLst>
              </a:tr>
              <a:tr h="754484">
                <a:tc>
                  <a:txBody>
                    <a:bodyPr/>
                    <a:lstStyle/>
                    <a:p>
                      <a:pPr marL="0" indent="0" algn="l" rtl="0" eaLnBrk="1" latinLnBrk="0" hangingPunct="1">
                        <a:buFont typeface="Arial" panose="020B0604020202020204" pitchFamily="34" charset="0"/>
                        <a:buNone/>
                      </a:pPr>
                      <a:r>
                        <a:rPr lang="en-GB" sz="1500" b="1" kern="1200" dirty="0">
                          <a:solidFill>
                            <a:schemeClr val="tx1"/>
                          </a:solidFill>
                          <a:latin typeface="IBM Plex Sans"/>
                          <a:cs typeface="Arial"/>
                        </a:rPr>
                        <a:t>Governance</a:t>
                      </a: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572497551"/>
                  </a:ext>
                </a:extLst>
              </a:tr>
            </a:tbl>
          </a:graphicData>
        </a:graphic>
      </p:graphicFrame>
      <p:sp>
        <p:nvSpPr>
          <p:cNvPr id="11" name="Arrow: Pentagon 10">
            <a:extLst>
              <a:ext uri="{FF2B5EF4-FFF2-40B4-BE49-F238E27FC236}">
                <a16:creationId xmlns:a16="http://schemas.microsoft.com/office/drawing/2014/main" id="{5A678473-6631-286F-CDB2-1FE68F00AF77}"/>
              </a:ext>
            </a:extLst>
          </p:cNvPr>
          <p:cNvSpPr/>
          <p:nvPr/>
        </p:nvSpPr>
        <p:spPr>
          <a:xfrm>
            <a:off x="3484879" y="1824912"/>
            <a:ext cx="1792331" cy="638870"/>
          </a:xfrm>
          <a:prstGeom prst="homePlat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dirty="0"/>
              <a:t>Recruit design group</a:t>
            </a:r>
          </a:p>
        </p:txBody>
      </p:sp>
      <p:sp>
        <p:nvSpPr>
          <p:cNvPr id="2" name="Isosceles Triangle 1">
            <a:extLst>
              <a:ext uri="{FF2B5EF4-FFF2-40B4-BE49-F238E27FC236}">
                <a16:creationId xmlns:a16="http://schemas.microsoft.com/office/drawing/2014/main" id="{2D8ED0E1-18B3-C268-502E-1350804001FB}"/>
              </a:ext>
            </a:extLst>
          </p:cNvPr>
          <p:cNvSpPr/>
          <p:nvPr/>
        </p:nvSpPr>
        <p:spPr>
          <a:xfrm>
            <a:off x="2641600" y="4856480"/>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65932E8-7656-7AE9-9500-97623D679370}"/>
              </a:ext>
            </a:extLst>
          </p:cNvPr>
          <p:cNvSpPr txBox="1"/>
          <p:nvPr/>
        </p:nvSpPr>
        <p:spPr>
          <a:xfrm>
            <a:off x="2875280" y="4829889"/>
            <a:ext cx="992579" cy="246221"/>
          </a:xfrm>
          <a:prstGeom prst="rect">
            <a:avLst/>
          </a:prstGeom>
          <a:noFill/>
        </p:spPr>
        <p:txBody>
          <a:bodyPr wrap="none" rtlCol="0">
            <a:spAutoFit/>
          </a:bodyPr>
          <a:lstStyle/>
          <a:p>
            <a:r>
              <a:rPr lang="en-GB" sz="1000" dirty="0"/>
              <a:t>Project group</a:t>
            </a:r>
          </a:p>
        </p:txBody>
      </p:sp>
      <p:sp>
        <p:nvSpPr>
          <p:cNvPr id="6" name="Isosceles Triangle 5">
            <a:extLst>
              <a:ext uri="{FF2B5EF4-FFF2-40B4-BE49-F238E27FC236}">
                <a16:creationId xmlns:a16="http://schemas.microsoft.com/office/drawing/2014/main" id="{27DBB37A-6C66-D0F6-862A-57EC6D7DEB2D}"/>
              </a:ext>
            </a:extLst>
          </p:cNvPr>
          <p:cNvSpPr/>
          <p:nvPr/>
        </p:nvSpPr>
        <p:spPr>
          <a:xfrm>
            <a:off x="4192024" y="4871719"/>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5A56C94-373A-5E8F-F613-880D6A17F051}"/>
              </a:ext>
            </a:extLst>
          </p:cNvPr>
          <p:cNvSpPr txBox="1"/>
          <p:nvPr/>
        </p:nvSpPr>
        <p:spPr>
          <a:xfrm>
            <a:off x="4425704" y="4845128"/>
            <a:ext cx="992579" cy="246221"/>
          </a:xfrm>
          <a:prstGeom prst="rect">
            <a:avLst/>
          </a:prstGeom>
          <a:noFill/>
        </p:spPr>
        <p:txBody>
          <a:bodyPr wrap="none" rtlCol="0">
            <a:spAutoFit/>
          </a:bodyPr>
          <a:lstStyle/>
          <a:p>
            <a:r>
              <a:rPr lang="en-GB" sz="1000" dirty="0"/>
              <a:t>Project group</a:t>
            </a:r>
          </a:p>
        </p:txBody>
      </p:sp>
      <p:sp>
        <p:nvSpPr>
          <p:cNvPr id="8" name="Isosceles Triangle 7">
            <a:extLst>
              <a:ext uri="{FF2B5EF4-FFF2-40B4-BE49-F238E27FC236}">
                <a16:creationId xmlns:a16="http://schemas.microsoft.com/office/drawing/2014/main" id="{0735B35E-975A-18C3-9238-1451D4251F19}"/>
              </a:ext>
            </a:extLst>
          </p:cNvPr>
          <p:cNvSpPr/>
          <p:nvPr/>
        </p:nvSpPr>
        <p:spPr>
          <a:xfrm>
            <a:off x="5370584" y="4881879"/>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E190628-D734-F2E8-DF6D-C017D78722F4}"/>
              </a:ext>
            </a:extLst>
          </p:cNvPr>
          <p:cNvSpPr txBox="1"/>
          <p:nvPr/>
        </p:nvSpPr>
        <p:spPr>
          <a:xfrm>
            <a:off x="5604264" y="4855288"/>
            <a:ext cx="992579" cy="246221"/>
          </a:xfrm>
          <a:prstGeom prst="rect">
            <a:avLst/>
          </a:prstGeom>
          <a:noFill/>
        </p:spPr>
        <p:txBody>
          <a:bodyPr wrap="none" rtlCol="0">
            <a:spAutoFit/>
          </a:bodyPr>
          <a:lstStyle/>
          <a:p>
            <a:r>
              <a:rPr lang="en-GB" sz="1000" dirty="0"/>
              <a:t>Project group</a:t>
            </a:r>
          </a:p>
        </p:txBody>
      </p:sp>
      <p:sp>
        <p:nvSpPr>
          <p:cNvPr id="12" name="Isosceles Triangle 11">
            <a:extLst>
              <a:ext uri="{FF2B5EF4-FFF2-40B4-BE49-F238E27FC236}">
                <a16:creationId xmlns:a16="http://schemas.microsoft.com/office/drawing/2014/main" id="{F2720EBB-A458-9F68-107A-9A71D277435C}"/>
              </a:ext>
            </a:extLst>
          </p:cNvPr>
          <p:cNvSpPr/>
          <p:nvPr/>
        </p:nvSpPr>
        <p:spPr>
          <a:xfrm>
            <a:off x="6549144" y="4892039"/>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8117675-D79E-B094-3192-9837E131B8F7}"/>
              </a:ext>
            </a:extLst>
          </p:cNvPr>
          <p:cNvSpPr txBox="1"/>
          <p:nvPr/>
        </p:nvSpPr>
        <p:spPr>
          <a:xfrm>
            <a:off x="6782824" y="4865448"/>
            <a:ext cx="992579" cy="246221"/>
          </a:xfrm>
          <a:prstGeom prst="rect">
            <a:avLst/>
          </a:prstGeom>
          <a:noFill/>
        </p:spPr>
        <p:txBody>
          <a:bodyPr wrap="none" rtlCol="0">
            <a:spAutoFit/>
          </a:bodyPr>
          <a:lstStyle/>
          <a:p>
            <a:r>
              <a:rPr lang="en-GB" sz="1000" dirty="0"/>
              <a:t>Project group</a:t>
            </a:r>
          </a:p>
        </p:txBody>
      </p:sp>
      <p:sp>
        <p:nvSpPr>
          <p:cNvPr id="16" name="Isosceles Triangle 15">
            <a:extLst>
              <a:ext uri="{FF2B5EF4-FFF2-40B4-BE49-F238E27FC236}">
                <a16:creationId xmlns:a16="http://schemas.microsoft.com/office/drawing/2014/main" id="{73CD5D5F-B1B7-4FB3-A198-1413086721AF}"/>
              </a:ext>
            </a:extLst>
          </p:cNvPr>
          <p:cNvSpPr/>
          <p:nvPr/>
        </p:nvSpPr>
        <p:spPr>
          <a:xfrm>
            <a:off x="8347464" y="4871719"/>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0BC99E0-C8C6-D3AF-9528-CBFEDD3CE588}"/>
              </a:ext>
            </a:extLst>
          </p:cNvPr>
          <p:cNvSpPr txBox="1"/>
          <p:nvPr/>
        </p:nvSpPr>
        <p:spPr>
          <a:xfrm>
            <a:off x="8581144" y="4845128"/>
            <a:ext cx="636713" cy="400110"/>
          </a:xfrm>
          <a:prstGeom prst="rect">
            <a:avLst/>
          </a:prstGeom>
          <a:noFill/>
        </p:spPr>
        <p:txBody>
          <a:bodyPr wrap="none" rtlCol="0">
            <a:spAutoFit/>
          </a:bodyPr>
          <a:lstStyle/>
          <a:p>
            <a:r>
              <a:rPr lang="en-GB" sz="1000" dirty="0"/>
              <a:t>Project </a:t>
            </a:r>
            <a:br>
              <a:rPr lang="en-GB" sz="1000" dirty="0"/>
            </a:br>
            <a:r>
              <a:rPr lang="en-GB" sz="1000" dirty="0"/>
              <a:t>group</a:t>
            </a:r>
          </a:p>
        </p:txBody>
      </p:sp>
      <p:sp>
        <p:nvSpPr>
          <p:cNvPr id="18" name="Isosceles Triangle 17">
            <a:extLst>
              <a:ext uri="{FF2B5EF4-FFF2-40B4-BE49-F238E27FC236}">
                <a16:creationId xmlns:a16="http://schemas.microsoft.com/office/drawing/2014/main" id="{2520A805-367E-532C-A795-B91438AB207C}"/>
              </a:ext>
            </a:extLst>
          </p:cNvPr>
          <p:cNvSpPr/>
          <p:nvPr/>
        </p:nvSpPr>
        <p:spPr>
          <a:xfrm>
            <a:off x="9241544" y="4881879"/>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443D478-234E-6A68-52DD-CAC24E3F9EBF}"/>
              </a:ext>
            </a:extLst>
          </p:cNvPr>
          <p:cNvSpPr txBox="1"/>
          <p:nvPr/>
        </p:nvSpPr>
        <p:spPr>
          <a:xfrm>
            <a:off x="9475224" y="4855288"/>
            <a:ext cx="992579" cy="246221"/>
          </a:xfrm>
          <a:prstGeom prst="rect">
            <a:avLst/>
          </a:prstGeom>
          <a:noFill/>
        </p:spPr>
        <p:txBody>
          <a:bodyPr wrap="none" rtlCol="0">
            <a:spAutoFit/>
          </a:bodyPr>
          <a:lstStyle/>
          <a:p>
            <a:r>
              <a:rPr lang="en-GB" sz="1000" dirty="0"/>
              <a:t>Project group</a:t>
            </a:r>
          </a:p>
        </p:txBody>
      </p:sp>
      <p:sp>
        <p:nvSpPr>
          <p:cNvPr id="20" name="Isosceles Triangle 19">
            <a:extLst>
              <a:ext uri="{FF2B5EF4-FFF2-40B4-BE49-F238E27FC236}">
                <a16:creationId xmlns:a16="http://schemas.microsoft.com/office/drawing/2014/main" id="{AB637CEC-0492-1387-5403-BE0AF73DF237}"/>
              </a:ext>
            </a:extLst>
          </p:cNvPr>
          <p:cNvSpPr/>
          <p:nvPr/>
        </p:nvSpPr>
        <p:spPr>
          <a:xfrm>
            <a:off x="10430264" y="4892039"/>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EAA578C-2BBC-D293-ECCD-54E7C0775A61}"/>
              </a:ext>
            </a:extLst>
          </p:cNvPr>
          <p:cNvSpPr txBox="1"/>
          <p:nvPr/>
        </p:nvSpPr>
        <p:spPr>
          <a:xfrm>
            <a:off x="10663944" y="4865448"/>
            <a:ext cx="992579" cy="246221"/>
          </a:xfrm>
          <a:prstGeom prst="rect">
            <a:avLst/>
          </a:prstGeom>
          <a:noFill/>
        </p:spPr>
        <p:txBody>
          <a:bodyPr wrap="none" rtlCol="0">
            <a:spAutoFit/>
          </a:bodyPr>
          <a:lstStyle/>
          <a:p>
            <a:r>
              <a:rPr lang="en-GB" sz="1000" dirty="0"/>
              <a:t>Project group</a:t>
            </a:r>
          </a:p>
        </p:txBody>
      </p:sp>
      <p:sp>
        <p:nvSpPr>
          <p:cNvPr id="22" name="Isosceles Triangle 21">
            <a:extLst>
              <a:ext uri="{FF2B5EF4-FFF2-40B4-BE49-F238E27FC236}">
                <a16:creationId xmlns:a16="http://schemas.microsoft.com/office/drawing/2014/main" id="{F4AFFDD5-CA5E-89F9-D978-4A297CA333A0}"/>
              </a:ext>
            </a:extLst>
          </p:cNvPr>
          <p:cNvSpPr/>
          <p:nvPr/>
        </p:nvSpPr>
        <p:spPr>
          <a:xfrm>
            <a:off x="3576320" y="5059680"/>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2C2726-BC2D-599F-29AF-2B39EAC3E762}"/>
              </a:ext>
            </a:extLst>
          </p:cNvPr>
          <p:cNvSpPr txBox="1"/>
          <p:nvPr/>
        </p:nvSpPr>
        <p:spPr>
          <a:xfrm>
            <a:off x="3810000" y="5033089"/>
            <a:ext cx="1265090" cy="246221"/>
          </a:xfrm>
          <a:prstGeom prst="rect">
            <a:avLst/>
          </a:prstGeom>
          <a:noFill/>
        </p:spPr>
        <p:txBody>
          <a:bodyPr wrap="none" rtlCol="0">
            <a:spAutoFit/>
          </a:bodyPr>
          <a:lstStyle/>
          <a:p>
            <a:r>
              <a:rPr lang="en-GB" sz="1000" dirty="0"/>
              <a:t>Regional fostering</a:t>
            </a:r>
          </a:p>
        </p:txBody>
      </p:sp>
      <p:sp>
        <p:nvSpPr>
          <p:cNvPr id="26" name="Isosceles Triangle 25">
            <a:extLst>
              <a:ext uri="{FF2B5EF4-FFF2-40B4-BE49-F238E27FC236}">
                <a16:creationId xmlns:a16="http://schemas.microsoft.com/office/drawing/2014/main" id="{2611C232-E8E4-4609-4A8F-303114A9286D}"/>
              </a:ext>
            </a:extLst>
          </p:cNvPr>
          <p:cNvSpPr/>
          <p:nvPr/>
        </p:nvSpPr>
        <p:spPr>
          <a:xfrm>
            <a:off x="5661168" y="2083248"/>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7D920A6-D8AF-620C-4328-DFEBDC3E7606}"/>
              </a:ext>
            </a:extLst>
          </p:cNvPr>
          <p:cNvSpPr txBox="1"/>
          <p:nvPr/>
        </p:nvSpPr>
        <p:spPr>
          <a:xfrm>
            <a:off x="5894848" y="2056657"/>
            <a:ext cx="971741" cy="400110"/>
          </a:xfrm>
          <a:prstGeom prst="rect">
            <a:avLst/>
          </a:prstGeom>
          <a:noFill/>
        </p:spPr>
        <p:txBody>
          <a:bodyPr wrap="none" rtlCol="0">
            <a:spAutoFit/>
          </a:bodyPr>
          <a:lstStyle/>
          <a:p>
            <a:r>
              <a:rPr lang="en-GB" sz="1000" dirty="0"/>
              <a:t>Foster carer </a:t>
            </a:r>
            <a:br>
              <a:rPr lang="en-GB" sz="1000" dirty="0"/>
            </a:br>
            <a:r>
              <a:rPr lang="en-GB" sz="1000" dirty="0"/>
              <a:t>design group</a:t>
            </a:r>
          </a:p>
        </p:txBody>
      </p:sp>
      <p:sp>
        <p:nvSpPr>
          <p:cNvPr id="28" name="Isosceles Triangle 27">
            <a:extLst>
              <a:ext uri="{FF2B5EF4-FFF2-40B4-BE49-F238E27FC236}">
                <a16:creationId xmlns:a16="http://schemas.microsoft.com/office/drawing/2014/main" id="{DFB8CA6F-B150-C66A-F6E4-43C0038A3461}"/>
              </a:ext>
            </a:extLst>
          </p:cNvPr>
          <p:cNvSpPr/>
          <p:nvPr/>
        </p:nvSpPr>
        <p:spPr>
          <a:xfrm>
            <a:off x="6849855" y="2102824"/>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23BD9B65-68E0-6FCD-A05E-50BE97725765}"/>
              </a:ext>
            </a:extLst>
          </p:cNvPr>
          <p:cNvSpPr txBox="1"/>
          <p:nvPr/>
        </p:nvSpPr>
        <p:spPr>
          <a:xfrm>
            <a:off x="7083535" y="2076233"/>
            <a:ext cx="971741" cy="400110"/>
          </a:xfrm>
          <a:prstGeom prst="rect">
            <a:avLst/>
          </a:prstGeom>
          <a:noFill/>
        </p:spPr>
        <p:txBody>
          <a:bodyPr wrap="none" rtlCol="0">
            <a:spAutoFit/>
          </a:bodyPr>
          <a:lstStyle/>
          <a:p>
            <a:r>
              <a:rPr lang="en-GB" sz="1000" dirty="0"/>
              <a:t>Foster carer </a:t>
            </a:r>
            <a:br>
              <a:rPr lang="en-GB" sz="1000" dirty="0"/>
            </a:br>
            <a:r>
              <a:rPr lang="en-GB" sz="1000" dirty="0"/>
              <a:t>design group</a:t>
            </a:r>
          </a:p>
        </p:txBody>
      </p:sp>
      <p:sp>
        <p:nvSpPr>
          <p:cNvPr id="30" name="Isosceles Triangle 29">
            <a:extLst>
              <a:ext uri="{FF2B5EF4-FFF2-40B4-BE49-F238E27FC236}">
                <a16:creationId xmlns:a16="http://schemas.microsoft.com/office/drawing/2014/main" id="{977D5BE1-8262-B8B8-4DDF-AEAE579175E0}"/>
              </a:ext>
            </a:extLst>
          </p:cNvPr>
          <p:cNvSpPr/>
          <p:nvPr/>
        </p:nvSpPr>
        <p:spPr>
          <a:xfrm>
            <a:off x="8363728" y="2090263"/>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8C6B0134-1B1C-8D73-CEEE-F4D552EA81E4}"/>
              </a:ext>
            </a:extLst>
          </p:cNvPr>
          <p:cNvSpPr txBox="1"/>
          <p:nvPr/>
        </p:nvSpPr>
        <p:spPr>
          <a:xfrm>
            <a:off x="8597408" y="2063672"/>
            <a:ext cx="971741" cy="400110"/>
          </a:xfrm>
          <a:prstGeom prst="rect">
            <a:avLst/>
          </a:prstGeom>
          <a:noFill/>
        </p:spPr>
        <p:txBody>
          <a:bodyPr wrap="none" rtlCol="0">
            <a:spAutoFit/>
          </a:bodyPr>
          <a:lstStyle/>
          <a:p>
            <a:r>
              <a:rPr lang="en-GB" sz="1000" dirty="0"/>
              <a:t>Foster carer </a:t>
            </a:r>
            <a:br>
              <a:rPr lang="en-GB" sz="1000" dirty="0"/>
            </a:br>
            <a:r>
              <a:rPr lang="en-GB" sz="1000" dirty="0"/>
              <a:t>design group</a:t>
            </a:r>
          </a:p>
        </p:txBody>
      </p:sp>
      <p:sp>
        <p:nvSpPr>
          <p:cNvPr id="32" name="Isosceles Triangle 31">
            <a:extLst>
              <a:ext uri="{FF2B5EF4-FFF2-40B4-BE49-F238E27FC236}">
                <a16:creationId xmlns:a16="http://schemas.microsoft.com/office/drawing/2014/main" id="{BD39CFA1-601F-291F-FB5D-063D331D1F04}"/>
              </a:ext>
            </a:extLst>
          </p:cNvPr>
          <p:cNvSpPr/>
          <p:nvPr/>
        </p:nvSpPr>
        <p:spPr>
          <a:xfrm>
            <a:off x="10111281" y="2083248"/>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5135146C-73AE-5AD4-3CAD-7C904C835CD5}"/>
              </a:ext>
            </a:extLst>
          </p:cNvPr>
          <p:cNvSpPr txBox="1"/>
          <p:nvPr/>
        </p:nvSpPr>
        <p:spPr>
          <a:xfrm>
            <a:off x="10344961" y="2056657"/>
            <a:ext cx="971741" cy="400110"/>
          </a:xfrm>
          <a:prstGeom prst="rect">
            <a:avLst/>
          </a:prstGeom>
          <a:noFill/>
        </p:spPr>
        <p:txBody>
          <a:bodyPr wrap="none" rtlCol="0">
            <a:spAutoFit/>
          </a:bodyPr>
          <a:lstStyle/>
          <a:p>
            <a:r>
              <a:rPr lang="en-GB" sz="1000" dirty="0"/>
              <a:t>Foster carer </a:t>
            </a:r>
            <a:br>
              <a:rPr lang="en-GB" sz="1000" dirty="0"/>
            </a:br>
            <a:r>
              <a:rPr lang="en-GB" sz="1000" dirty="0"/>
              <a:t>design group</a:t>
            </a:r>
          </a:p>
        </p:txBody>
      </p:sp>
      <p:sp>
        <p:nvSpPr>
          <p:cNvPr id="34" name="Isosceles Triangle 33">
            <a:extLst>
              <a:ext uri="{FF2B5EF4-FFF2-40B4-BE49-F238E27FC236}">
                <a16:creationId xmlns:a16="http://schemas.microsoft.com/office/drawing/2014/main" id="{9909FEFE-8632-D922-AE03-A0560E31FE70}"/>
              </a:ext>
            </a:extLst>
          </p:cNvPr>
          <p:cNvSpPr/>
          <p:nvPr/>
        </p:nvSpPr>
        <p:spPr>
          <a:xfrm>
            <a:off x="11269554" y="2086393"/>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574B0E90-647E-8DD6-523F-70784FB6C3B7}"/>
              </a:ext>
            </a:extLst>
          </p:cNvPr>
          <p:cNvSpPr txBox="1"/>
          <p:nvPr/>
        </p:nvSpPr>
        <p:spPr>
          <a:xfrm>
            <a:off x="11503234" y="2059802"/>
            <a:ext cx="971741" cy="400110"/>
          </a:xfrm>
          <a:prstGeom prst="rect">
            <a:avLst/>
          </a:prstGeom>
          <a:noFill/>
        </p:spPr>
        <p:txBody>
          <a:bodyPr wrap="none" rtlCol="0">
            <a:spAutoFit/>
          </a:bodyPr>
          <a:lstStyle/>
          <a:p>
            <a:r>
              <a:rPr lang="en-GB" sz="1000" dirty="0"/>
              <a:t>Foster carer </a:t>
            </a:r>
            <a:br>
              <a:rPr lang="en-GB" sz="1000" dirty="0"/>
            </a:br>
            <a:r>
              <a:rPr lang="en-GB" sz="1000" dirty="0"/>
              <a:t>design group</a:t>
            </a:r>
          </a:p>
        </p:txBody>
      </p:sp>
      <p:sp>
        <p:nvSpPr>
          <p:cNvPr id="36" name="Arrow: Pentagon 35">
            <a:extLst>
              <a:ext uri="{FF2B5EF4-FFF2-40B4-BE49-F238E27FC236}">
                <a16:creationId xmlns:a16="http://schemas.microsoft.com/office/drawing/2014/main" id="{934E9390-0FDD-A4EE-4294-E112661E3806}"/>
              </a:ext>
            </a:extLst>
          </p:cNvPr>
          <p:cNvSpPr/>
          <p:nvPr/>
        </p:nvSpPr>
        <p:spPr>
          <a:xfrm>
            <a:off x="4192024" y="2628761"/>
            <a:ext cx="1702824" cy="638870"/>
          </a:xfrm>
          <a:prstGeom prst="homePlat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dirty="0"/>
              <a:t>Map existing practice, articulate how this project is different form current practice. </a:t>
            </a:r>
          </a:p>
        </p:txBody>
      </p:sp>
      <p:sp>
        <p:nvSpPr>
          <p:cNvPr id="37" name="Arrow: Pentagon 36">
            <a:extLst>
              <a:ext uri="{FF2B5EF4-FFF2-40B4-BE49-F238E27FC236}">
                <a16:creationId xmlns:a16="http://schemas.microsoft.com/office/drawing/2014/main" id="{07D2751B-76C3-6A45-29E9-418402D45C9C}"/>
              </a:ext>
            </a:extLst>
          </p:cNvPr>
          <p:cNvSpPr/>
          <p:nvPr/>
        </p:nvSpPr>
        <p:spPr>
          <a:xfrm>
            <a:off x="5576288" y="3328834"/>
            <a:ext cx="2771175" cy="638870"/>
          </a:xfrm>
          <a:prstGeom prst="homePlat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dirty="0"/>
              <a:t>Design approval process, tiered payment, management oversight, QA process, training package, types of activity they can and cannot support,</a:t>
            </a:r>
          </a:p>
        </p:txBody>
      </p:sp>
      <p:sp>
        <p:nvSpPr>
          <p:cNvPr id="38" name="Arrow: Pentagon 37">
            <a:extLst>
              <a:ext uri="{FF2B5EF4-FFF2-40B4-BE49-F238E27FC236}">
                <a16:creationId xmlns:a16="http://schemas.microsoft.com/office/drawing/2014/main" id="{84E9F5E2-CF5E-B29D-BAA4-80EAE9D64CA0}"/>
              </a:ext>
            </a:extLst>
          </p:cNvPr>
          <p:cNvSpPr/>
          <p:nvPr/>
        </p:nvSpPr>
        <p:spPr>
          <a:xfrm>
            <a:off x="8389058" y="3369379"/>
            <a:ext cx="1955903" cy="638870"/>
          </a:xfrm>
          <a:prstGeom prst="homePlat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dirty="0"/>
              <a:t>Design and cost scale of yr 1 pilot</a:t>
            </a:r>
          </a:p>
        </p:txBody>
      </p:sp>
      <p:sp>
        <p:nvSpPr>
          <p:cNvPr id="39" name="Arrow: Pentagon 38">
            <a:extLst>
              <a:ext uri="{FF2B5EF4-FFF2-40B4-BE49-F238E27FC236}">
                <a16:creationId xmlns:a16="http://schemas.microsoft.com/office/drawing/2014/main" id="{7DFAEFED-F049-8BE5-4380-9A82E6BB8470}"/>
              </a:ext>
            </a:extLst>
          </p:cNvPr>
          <p:cNvSpPr/>
          <p:nvPr/>
        </p:nvSpPr>
        <p:spPr>
          <a:xfrm>
            <a:off x="8363728" y="4092061"/>
            <a:ext cx="2771175" cy="638870"/>
          </a:xfrm>
          <a:prstGeom prst="homePlat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dirty="0"/>
              <a:t>Design branding, marketing approach connecting with LAFSE and new fostering hub in Sussexes</a:t>
            </a:r>
          </a:p>
        </p:txBody>
      </p:sp>
      <p:sp>
        <p:nvSpPr>
          <p:cNvPr id="40" name="Isosceles Triangle 39">
            <a:extLst>
              <a:ext uri="{FF2B5EF4-FFF2-40B4-BE49-F238E27FC236}">
                <a16:creationId xmlns:a16="http://schemas.microsoft.com/office/drawing/2014/main" id="{53F55980-AA1C-F21A-6C2D-07E9226B2C62}"/>
              </a:ext>
            </a:extLst>
          </p:cNvPr>
          <p:cNvSpPr/>
          <p:nvPr/>
        </p:nvSpPr>
        <p:spPr>
          <a:xfrm>
            <a:off x="6848693" y="5133179"/>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B99BE1C9-070A-1105-4C8D-D5FCC022146B}"/>
              </a:ext>
            </a:extLst>
          </p:cNvPr>
          <p:cNvSpPr txBox="1"/>
          <p:nvPr/>
        </p:nvSpPr>
        <p:spPr>
          <a:xfrm>
            <a:off x="7082373" y="5106588"/>
            <a:ext cx="1265090" cy="246221"/>
          </a:xfrm>
          <a:prstGeom prst="rect">
            <a:avLst/>
          </a:prstGeom>
          <a:noFill/>
        </p:spPr>
        <p:txBody>
          <a:bodyPr wrap="none" rtlCol="0">
            <a:spAutoFit/>
          </a:bodyPr>
          <a:lstStyle/>
          <a:p>
            <a:r>
              <a:rPr lang="en-GB" sz="1000" dirty="0"/>
              <a:t>Regional fostering</a:t>
            </a:r>
          </a:p>
        </p:txBody>
      </p:sp>
      <p:sp>
        <p:nvSpPr>
          <p:cNvPr id="42" name="Isosceles Triangle 41">
            <a:extLst>
              <a:ext uri="{FF2B5EF4-FFF2-40B4-BE49-F238E27FC236}">
                <a16:creationId xmlns:a16="http://schemas.microsoft.com/office/drawing/2014/main" id="{6E913A85-1A0B-6DBA-D2E0-E13D012AB80E}"/>
              </a:ext>
            </a:extLst>
          </p:cNvPr>
          <p:cNvSpPr/>
          <p:nvPr/>
        </p:nvSpPr>
        <p:spPr>
          <a:xfrm>
            <a:off x="10693230" y="5138260"/>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8CDDD15D-21BC-866D-A447-5B1140DA169D}"/>
              </a:ext>
            </a:extLst>
          </p:cNvPr>
          <p:cNvSpPr txBox="1"/>
          <p:nvPr/>
        </p:nvSpPr>
        <p:spPr>
          <a:xfrm>
            <a:off x="10926910" y="5111669"/>
            <a:ext cx="1265090" cy="246221"/>
          </a:xfrm>
          <a:prstGeom prst="rect">
            <a:avLst/>
          </a:prstGeom>
          <a:noFill/>
        </p:spPr>
        <p:txBody>
          <a:bodyPr wrap="none" rtlCol="0">
            <a:spAutoFit/>
          </a:bodyPr>
          <a:lstStyle/>
          <a:p>
            <a:r>
              <a:rPr lang="en-GB" sz="1000" dirty="0"/>
              <a:t>Regional fostering</a:t>
            </a:r>
          </a:p>
        </p:txBody>
      </p:sp>
      <p:sp>
        <p:nvSpPr>
          <p:cNvPr id="44" name="TextBox 43">
            <a:extLst>
              <a:ext uri="{FF2B5EF4-FFF2-40B4-BE49-F238E27FC236}">
                <a16:creationId xmlns:a16="http://schemas.microsoft.com/office/drawing/2014/main" id="{7D2FBCDF-970B-658C-A24E-15991F0BAD5F}"/>
              </a:ext>
            </a:extLst>
          </p:cNvPr>
          <p:cNvSpPr txBox="1"/>
          <p:nvPr/>
        </p:nvSpPr>
        <p:spPr>
          <a:xfrm>
            <a:off x="4073616" y="5713827"/>
            <a:ext cx="3990195" cy="246221"/>
          </a:xfrm>
          <a:prstGeom prst="rect">
            <a:avLst/>
          </a:prstGeom>
          <a:noFill/>
        </p:spPr>
        <p:txBody>
          <a:bodyPr wrap="none" rtlCol="0">
            <a:spAutoFit/>
          </a:bodyPr>
          <a:lstStyle/>
          <a:p>
            <a:r>
              <a:rPr lang="en-GB" sz="1000" dirty="0"/>
              <a:t>Still need to confirm dates for AD group and DCS steering group</a:t>
            </a:r>
          </a:p>
        </p:txBody>
      </p:sp>
    </p:spTree>
    <p:extLst>
      <p:ext uri="{BB962C8B-B14F-4D97-AF65-F5344CB8AC3E}">
        <p14:creationId xmlns:p14="http://schemas.microsoft.com/office/powerpoint/2010/main" val="350508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E58BA-2275-FCC5-F458-A1292F5CA68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A630F35-14F5-D3CE-75CB-3A5605D52BE4}"/>
              </a:ext>
            </a:extLst>
          </p:cNvPr>
          <p:cNvSpPr>
            <a:spLocks noGrp="1"/>
          </p:cNvSpPr>
          <p:nvPr>
            <p:ph type="ctrTitle"/>
          </p:nvPr>
        </p:nvSpPr>
        <p:spPr>
          <a:xfrm>
            <a:off x="0" y="-1098322"/>
            <a:ext cx="12192000" cy="1860322"/>
          </a:xfrm>
        </p:spPr>
        <p:txBody>
          <a:bodyPr>
            <a:normAutofit/>
          </a:bodyPr>
          <a:lstStyle/>
          <a:p>
            <a:r>
              <a:rPr lang="en-GB" sz="3600" dirty="0"/>
              <a:t>Possible budget allocation</a:t>
            </a:r>
          </a:p>
        </p:txBody>
      </p:sp>
      <p:sp>
        <p:nvSpPr>
          <p:cNvPr id="13" name="TextBox 12">
            <a:extLst>
              <a:ext uri="{FF2B5EF4-FFF2-40B4-BE49-F238E27FC236}">
                <a16:creationId xmlns:a16="http://schemas.microsoft.com/office/drawing/2014/main" id="{357412EA-18C9-F825-8A03-A68C49B9EF25}"/>
              </a:ext>
            </a:extLst>
          </p:cNvPr>
          <p:cNvSpPr txBox="1"/>
          <p:nvPr/>
        </p:nvSpPr>
        <p:spPr>
          <a:xfrm>
            <a:off x="487679" y="883444"/>
            <a:ext cx="11196321" cy="584775"/>
          </a:xfrm>
          <a:prstGeom prst="rect">
            <a:avLst/>
          </a:prstGeom>
          <a:noFill/>
        </p:spPr>
        <p:txBody>
          <a:bodyPr wrap="square" rtlCol="0">
            <a:spAutoFit/>
          </a:bodyPr>
          <a:lstStyle/>
          <a:p>
            <a:r>
              <a:rPr lang="en-GB" sz="1600" dirty="0"/>
              <a:t>An indicative budget of £45,000 has been allocated this financial year to develop and scope this project to then be delivered as a pilot in year 2.  </a:t>
            </a:r>
          </a:p>
        </p:txBody>
      </p:sp>
      <p:graphicFrame>
        <p:nvGraphicFramePr>
          <p:cNvPr id="14" name="Table 13">
            <a:extLst>
              <a:ext uri="{FF2B5EF4-FFF2-40B4-BE49-F238E27FC236}">
                <a16:creationId xmlns:a16="http://schemas.microsoft.com/office/drawing/2014/main" id="{D0F8A53C-8242-E997-0A92-26F5ECE9746E}"/>
              </a:ext>
            </a:extLst>
          </p:cNvPr>
          <p:cNvGraphicFramePr>
            <a:graphicFrameLocks noGrp="1"/>
          </p:cNvGraphicFramePr>
          <p:nvPr>
            <p:extLst>
              <p:ext uri="{D42A27DB-BD31-4B8C-83A1-F6EECF244321}">
                <p14:modId xmlns:p14="http://schemas.microsoft.com/office/powerpoint/2010/main" val="3360512024"/>
              </p:ext>
            </p:extLst>
          </p:nvPr>
        </p:nvGraphicFramePr>
        <p:xfrm>
          <a:off x="375920" y="1468219"/>
          <a:ext cx="11308080" cy="522224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310105111"/>
                    </a:ext>
                  </a:extLst>
                </a:gridCol>
                <a:gridCol w="5323066">
                  <a:extLst>
                    <a:ext uri="{9D8B030D-6E8A-4147-A177-3AD203B41FA5}">
                      <a16:colId xmlns:a16="http://schemas.microsoft.com/office/drawing/2014/main" val="1725208604"/>
                    </a:ext>
                  </a:extLst>
                </a:gridCol>
                <a:gridCol w="2784614">
                  <a:extLst>
                    <a:ext uri="{9D8B030D-6E8A-4147-A177-3AD203B41FA5}">
                      <a16:colId xmlns:a16="http://schemas.microsoft.com/office/drawing/2014/main" val="1063694390"/>
                    </a:ext>
                  </a:extLst>
                </a:gridCol>
              </a:tblGrid>
              <a:tr h="370840">
                <a:tc>
                  <a:txBody>
                    <a:bodyPr/>
                    <a:lstStyle/>
                    <a:p>
                      <a:r>
                        <a:rPr lang="en-GB" dirty="0"/>
                        <a:t>Budget area</a:t>
                      </a:r>
                    </a:p>
                  </a:txBody>
                  <a:tcPr/>
                </a:tc>
                <a:tc>
                  <a:txBody>
                    <a:bodyPr/>
                    <a:lstStyle/>
                    <a:p>
                      <a:r>
                        <a:rPr lang="en-GB" dirty="0"/>
                        <a:t>What is it</a:t>
                      </a:r>
                    </a:p>
                  </a:txBody>
                  <a:tcPr/>
                </a:tc>
                <a:tc>
                  <a:txBody>
                    <a:bodyPr/>
                    <a:lstStyle/>
                    <a:p>
                      <a:endParaRPr lang="en-GB"/>
                    </a:p>
                  </a:txBody>
                  <a:tcPr/>
                </a:tc>
                <a:extLst>
                  <a:ext uri="{0D108BD9-81ED-4DB2-BD59-A6C34878D82A}">
                    <a16:rowId xmlns:a16="http://schemas.microsoft.com/office/drawing/2014/main" val="3786653159"/>
                  </a:ext>
                </a:extLst>
              </a:tr>
              <a:tr h="370840">
                <a:tc>
                  <a:txBody>
                    <a:bodyPr/>
                    <a:lstStyle/>
                    <a:p>
                      <a:r>
                        <a:rPr lang="en-GB" dirty="0"/>
                        <a:t>Co-design group</a:t>
                      </a:r>
                    </a:p>
                  </a:txBody>
                  <a:tcPr/>
                </a:tc>
                <a:tc>
                  <a:txBody>
                    <a:bodyPr/>
                    <a:lstStyle/>
                    <a:p>
                      <a:r>
                        <a:rPr lang="en-GB" dirty="0"/>
                        <a:t>Design group with up to 10 foster carers/people with lived experience who attend 6 x monthly design sprints (1-2 hrs online) and are paid £30 per session</a:t>
                      </a:r>
                    </a:p>
                  </a:txBody>
                  <a:tcPr/>
                </a:tc>
                <a:tc>
                  <a:txBody>
                    <a:bodyPr/>
                    <a:lstStyle/>
                    <a:p>
                      <a:pPr algn="r"/>
                      <a:r>
                        <a:rPr lang="en-GB" dirty="0"/>
                        <a:t>£1,500</a:t>
                      </a:r>
                    </a:p>
                  </a:txBody>
                  <a:tcPr/>
                </a:tc>
                <a:extLst>
                  <a:ext uri="{0D108BD9-81ED-4DB2-BD59-A6C34878D82A}">
                    <a16:rowId xmlns:a16="http://schemas.microsoft.com/office/drawing/2014/main" val="4045715391"/>
                  </a:ext>
                </a:extLst>
              </a:tr>
              <a:tr h="370840">
                <a:tc>
                  <a:txBody>
                    <a:bodyPr/>
                    <a:lstStyle/>
                    <a:p>
                      <a:r>
                        <a:rPr lang="en-GB" dirty="0"/>
                        <a:t>Project management and design </a:t>
                      </a:r>
                    </a:p>
                  </a:txBody>
                  <a:tcPr/>
                </a:tc>
                <a:tc>
                  <a:txBody>
                    <a:bodyPr/>
                    <a:lstStyle/>
                    <a:p>
                      <a:r>
                        <a:rPr lang="en-GB" dirty="0"/>
                        <a:t>Project management, design and facilitation of all workshop, writing business case and project plan for yr 2 implementation</a:t>
                      </a:r>
                    </a:p>
                  </a:txBody>
                  <a:tcPr/>
                </a:tc>
                <a:tc>
                  <a:txBody>
                    <a:bodyPr/>
                    <a:lstStyle/>
                    <a:p>
                      <a:r>
                        <a:rPr lang="en-GB" dirty="0"/>
                        <a:t>6 days a month (</a:t>
                      </a:r>
                      <a:r>
                        <a:rPr lang="en-GB" dirty="0" err="1"/>
                        <a:t>equiv</a:t>
                      </a:r>
                      <a:r>
                        <a:rPr lang="en-GB" dirty="0"/>
                        <a:t> to 1.5 days a week) at £625 a day x 7 months</a:t>
                      </a:r>
                      <a:br>
                        <a:rPr lang="en-GB" dirty="0"/>
                      </a:br>
                      <a:endParaRPr lang="en-GB" dirty="0"/>
                    </a:p>
                    <a:p>
                      <a:pPr algn="r"/>
                      <a:r>
                        <a:rPr lang="en-GB" dirty="0"/>
                        <a:t>£26,250</a:t>
                      </a:r>
                    </a:p>
                    <a:p>
                      <a:endParaRPr lang="en-GB" dirty="0"/>
                    </a:p>
                  </a:txBody>
                  <a:tcPr/>
                </a:tc>
                <a:extLst>
                  <a:ext uri="{0D108BD9-81ED-4DB2-BD59-A6C34878D82A}">
                    <a16:rowId xmlns:a16="http://schemas.microsoft.com/office/drawing/2014/main" val="1954478890"/>
                  </a:ext>
                </a:extLst>
              </a:tr>
              <a:tr h="370840">
                <a:tc>
                  <a:txBody>
                    <a:bodyPr/>
                    <a:lstStyle/>
                    <a:p>
                      <a:r>
                        <a:rPr lang="en-GB" dirty="0"/>
                        <a:t>Input from financial legal</a:t>
                      </a:r>
                    </a:p>
                  </a:txBody>
                  <a:tcPr/>
                </a:tc>
                <a:tc>
                  <a:txBody>
                    <a:bodyPr/>
                    <a:lstStyle/>
                    <a:p>
                      <a:r>
                        <a:rPr lang="en-GB" dirty="0"/>
                        <a:t>One LA to provide legal and one to provide financial capacity to help build business case</a:t>
                      </a:r>
                    </a:p>
                  </a:txBody>
                  <a:tcPr/>
                </a:tc>
                <a:tc>
                  <a:txBody>
                    <a:bodyPr/>
                    <a:lstStyle/>
                    <a:p>
                      <a:pPr algn="r"/>
                      <a:r>
                        <a:rPr lang="en-GB" dirty="0"/>
                        <a:t>£5,000</a:t>
                      </a:r>
                    </a:p>
                    <a:p>
                      <a:pPr algn="r"/>
                      <a:r>
                        <a:rPr lang="en-GB" dirty="0"/>
                        <a:t>£5,000</a:t>
                      </a:r>
                    </a:p>
                  </a:txBody>
                  <a:tcPr/>
                </a:tc>
                <a:extLst>
                  <a:ext uri="{0D108BD9-81ED-4DB2-BD59-A6C34878D82A}">
                    <a16:rowId xmlns:a16="http://schemas.microsoft.com/office/drawing/2014/main" val="1276358066"/>
                  </a:ext>
                </a:extLst>
              </a:tr>
              <a:tr h="370840">
                <a:tc>
                  <a:txBody>
                    <a:bodyPr/>
                    <a:lstStyle/>
                    <a:p>
                      <a:r>
                        <a:rPr lang="en-GB" dirty="0"/>
                        <a:t>Possible consulting input from Corum BAAF or fostering network</a:t>
                      </a:r>
                    </a:p>
                  </a:txBody>
                  <a:tcPr/>
                </a:tc>
                <a:tc>
                  <a:txBody>
                    <a:bodyPr/>
                    <a:lstStyle/>
                    <a:p>
                      <a:r>
                        <a:rPr lang="en-GB" dirty="0"/>
                        <a:t>To consider proposed light touch approval process</a:t>
                      </a:r>
                    </a:p>
                  </a:txBody>
                  <a:tcPr/>
                </a:tc>
                <a:tc>
                  <a:txBody>
                    <a:bodyPr/>
                    <a:lstStyle/>
                    <a:p>
                      <a:pPr algn="r"/>
                      <a:r>
                        <a:rPr lang="en-GB" dirty="0"/>
                        <a:t>£7,000</a:t>
                      </a:r>
                    </a:p>
                  </a:txBody>
                  <a:tcPr/>
                </a:tc>
                <a:extLst>
                  <a:ext uri="{0D108BD9-81ED-4DB2-BD59-A6C34878D82A}">
                    <a16:rowId xmlns:a16="http://schemas.microsoft.com/office/drawing/2014/main" val="3987336938"/>
                  </a:ext>
                </a:extLst>
              </a:tr>
              <a:tr h="370840">
                <a:tc>
                  <a:txBody>
                    <a:bodyPr/>
                    <a:lstStyle/>
                    <a:p>
                      <a:endParaRPr lang="en-GB" dirty="0"/>
                    </a:p>
                  </a:txBody>
                  <a:tcPr/>
                </a:tc>
                <a:tc>
                  <a:txBody>
                    <a:bodyPr/>
                    <a:lstStyle/>
                    <a:p>
                      <a:pPr algn="r"/>
                      <a:r>
                        <a:rPr lang="en-GB" dirty="0"/>
                        <a:t>total</a:t>
                      </a:r>
                    </a:p>
                  </a:txBody>
                  <a:tcPr/>
                </a:tc>
                <a:tc>
                  <a:txBody>
                    <a:bodyPr/>
                    <a:lstStyle/>
                    <a:p>
                      <a:pPr algn="r"/>
                      <a:r>
                        <a:rPr lang="en-GB" dirty="0"/>
                        <a:t>£44,750</a:t>
                      </a:r>
                    </a:p>
                  </a:txBody>
                  <a:tcPr/>
                </a:tc>
                <a:extLst>
                  <a:ext uri="{0D108BD9-81ED-4DB2-BD59-A6C34878D82A}">
                    <a16:rowId xmlns:a16="http://schemas.microsoft.com/office/drawing/2014/main" val="2054714085"/>
                  </a:ext>
                </a:extLst>
              </a:tr>
            </a:tbl>
          </a:graphicData>
        </a:graphic>
      </p:graphicFrame>
    </p:spTree>
    <p:extLst>
      <p:ext uri="{BB962C8B-B14F-4D97-AF65-F5344CB8AC3E}">
        <p14:creationId xmlns:p14="http://schemas.microsoft.com/office/powerpoint/2010/main" val="568321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74E8D-8036-3FF6-5630-B037B3EA29D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5EFBA7C-E7F2-2BE5-4305-DF42ED1A4DAD}"/>
              </a:ext>
            </a:extLst>
          </p:cNvPr>
          <p:cNvSpPr>
            <a:spLocks noGrp="1"/>
          </p:cNvSpPr>
          <p:nvPr>
            <p:ph type="ctrTitle"/>
          </p:nvPr>
        </p:nvSpPr>
        <p:spPr>
          <a:xfrm>
            <a:off x="0" y="-1098322"/>
            <a:ext cx="12192000" cy="1860322"/>
          </a:xfrm>
        </p:spPr>
        <p:txBody>
          <a:bodyPr>
            <a:normAutofit/>
          </a:bodyPr>
          <a:lstStyle/>
          <a:p>
            <a:r>
              <a:rPr lang="en-GB" sz="3600" dirty="0"/>
              <a:t>Project steering group</a:t>
            </a:r>
          </a:p>
        </p:txBody>
      </p:sp>
      <p:sp>
        <p:nvSpPr>
          <p:cNvPr id="2" name="Rectangle: Rounded Corners 1">
            <a:extLst>
              <a:ext uri="{FF2B5EF4-FFF2-40B4-BE49-F238E27FC236}">
                <a16:creationId xmlns:a16="http://schemas.microsoft.com/office/drawing/2014/main" id="{04019BD1-17CE-60C3-A27B-E2A5D306E51B}"/>
              </a:ext>
            </a:extLst>
          </p:cNvPr>
          <p:cNvSpPr/>
          <p:nvPr/>
        </p:nvSpPr>
        <p:spPr>
          <a:xfrm>
            <a:off x="191008" y="1422400"/>
            <a:ext cx="2542032" cy="13512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Brighton and Hove</a:t>
            </a:r>
          </a:p>
          <a:p>
            <a:pPr algn="ctr"/>
            <a:r>
              <a:rPr lang="en-GB" dirty="0"/>
              <a:t>Cathy </a:t>
            </a:r>
            <a:r>
              <a:rPr lang="en-GB" dirty="0" err="1"/>
              <a:t>Seiderer</a:t>
            </a:r>
            <a:endParaRPr lang="en-GB" dirty="0"/>
          </a:p>
          <a:p>
            <a:pPr algn="ctr"/>
            <a:r>
              <a:rPr lang="en-GB" dirty="0"/>
              <a:t>Lindsey Cotterill-Hay</a:t>
            </a:r>
          </a:p>
        </p:txBody>
      </p:sp>
      <p:sp>
        <p:nvSpPr>
          <p:cNvPr id="4" name="Rectangle: Rounded Corners 3">
            <a:extLst>
              <a:ext uri="{FF2B5EF4-FFF2-40B4-BE49-F238E27FC236}">
                <a16:creationId xmlns:a16="http://schemas.microsoft.com/office/drawing/2014/main" id="{B72F62EF-B29B-FF7E-26EF-ACA171D37AA0}"/>
              </a:ext>
            </a:extLst>
          </p:cNvPr>
          <p:cNvSpPr/>
          <p:nvPr/>
        </p:nvSpPr>
        <p:spPr>
          <a:xfrm>
            <a:off x="2944368" y="1422400"/>
            <a:ext cx="2542032" cy="13512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West Sussex</a:t>
            </a:r>
          </a:p>
          <a:p>
            <a:pPr algn="ctr"/>
            <a:r>
              <a:rPr lang="en-GB" dirty="0"/>
              <a:t>Kelly Wilkes</a:t>
            </a:r>
          </a:p>
        </p:txBody>
      </p:sp>
      <p:sp>
        <p:nvSpPr>
          <p:cNvPr id="5" name="Rectangle: Rounded Corners 4">
            <a:extLst>
              <a:ext uri="{FF2B5EF4-FFF2-40B4-BE49-F238E27FC236}">
                <a16:creationId xmlns:a16="http://schemas.microsoft.com/office/drawing/2014/main" id="{EDFC2DEF-30BE-607F-922D-0C7609F6D287}"/>
              </a:ext>
            </a:extLst>
          </p:cNvPr>
          <p:cNvSpPr/>
          <p:nvPr/>
        </p:nvSpPr>
        <p:spPr>
          <a:xfrm>
            <a:off x="5697728" y="1422400"/>
            <a:ext cx="2542032" cy="13512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East Sussex</a:t>
            </a:r>
          </a:p>
          <a:p>
            <a:pPr algn="ctr"/>
            <a:r>
              <a:rPr lang="en-GB" dirty="0"/>
              <a:t>Siobhan Edwards</a:t>
            </a:r>
          </a:p>
          <a:p>
            <a:pPr algn="ctr"/>
            <a:r>
              <a:rPr lang="en-GB" dirty="0"/>
              <a:t>Fiona Lewis</a:t>
            </a:r>
          </a:p>
        </p:txBody>
      </p:sp>
      <p:sp>
        <p:nvSpPr>
          <p:cNvPr id="6" name="Rectangle: Rounded Corners 5">
            <a:extLst>
              <a:ext uri="{FF2B5EF4-FFF2-40B4-BE49-F238E27FC236}">
                <a16:creationId xmlns:a16="http://schemas.microsoft.com/office/drawing/2014/main" id="{708CB164-70F6-FA96-27AD-4703DD696DA7}"/>
              </a:ext>
            </a:extLst>
          </p:cNvPr>
          <p:cNvSpPr/>
          <p:nvPr/>
        </p:nvSpPr>
        <p:spPr>
          <a:xfrm>
            <a:off x="191008" y="3037840"/>
            <a:ext cx="2542032" cy="13512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Milton Keynes</a:t>
            </a:r>
          </a:p>
          <a:p>
            <a:pPr algn="ctr"/>
            <a:r>
              <a:rPr lang="en-GB" dirty="0"/>
              <a:t>Alison Miller</a:t>
            </a:r>
          </a:p>
        </p:txBody>
      </p:sp>
      <p:sp>
        <p:nvSpPr>
          <p:cNvPr id="7" name="Rectangle: Rounded Corners 6">
            <a:extLst>
              <a:ext uri="{FF2B5EF4-FFF2-40B4-BE49-F238E27FC236}">
                <a16:creationId xmlns:a16="http://schemas.microsoft.com/office/drawing/2014/main" id="{7FCBF982-3B95-B76C-2C7A-640613501D47}"/>
              </a:ext>
            </a:extLst>
          </p:cNvPr>
          <p:cNvSpPr/>
          <p:nvPr/>
        </p:nvSpPr>
        <p:spPr>
          <a:xfrm>
            <a:off x="2944368" y="3037840"/>
            <a:ext cx="2542032" cy="13512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Portsmouth</a:t>
            </a:r>
          </a:p>
          <a:p>
            <a:pPr algn="ctr"/>
            <a:r>
              <a:rPr lang="en-GB" dirty="0"/>
              <a:t>Kerry Richards, </a:t>
            </a:r>
            <a:r>
              <a:rPr lang="en-GB"/>
              <a:t>Dave Crewe, Jackie Clark</a:t>
            </a:r>
            <a:endParaRPr lang="en-GB" dirty="0"/>
          </a:p>
        </p:txBody>
      </p:sp>
      <p:sp>
        <p:nvSpPr>
          <p:cNvPr id="8" name="Rectangle: Rounded Corners 7">
            <a:extLst>
              <a:ext uri="{FF2B5EF4-FFF2-40B4-BE49-F238E27FC236}">
                <a16:creationId xmlns:a16="http://schemas.microsoft.com/office/drawing/2014/main" id="{BE82DDE5-04B7-A474-9AA0-8D66F5769BC3}"/>
              </a:ext>
            </a:extLst>
          </p:cNvPr>
          <p:cNvSpPr/>
          <p:nvPr/>
        </p:nvSpPr>
        <p:spPr>
          <a:xfrm>
            <a:off x="5697728" y="3037840"/>
            <a:ext cx="2542032" cy="13512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Hampshire</a:t>
            </a:r>
            <a:endParaRPr lang="en-GB" dirty="0"/>
          </a:p>
          <a:p>
            <a:pPr algn="ctr"/>
            <a:r>
              <a:rPr lang="en-GB" dirty="0"/>
              <a:t>Sarah Smith</a:t>
            </a:r>
          </a:p>
        </p:txBody>
      </p:sp>
      <p:sp>
        <p:nvSpPr>
          <p:cNvPr id="9" name="Rectangle: Rounded Corners 8">
            <a:extLst>
              <a:ext uri="{FF2B5EF4-FFF2-40B4-BE49-F238E27FC236}">
                <a16:creationId xmlns:a16="http://schemas.microsoft.com/office/drawing/2014/main" id="{2E8B7CB4-6FCD-FE3A-C277-82BE12F9A7E3}"/>
              </a:ext>
            </a:extLst>
          </p:cNvPr>
          <p:cNvSpPr/>
          <p:nvPr/>
        </p:nvSpPr>
        <p:spPr>
          <a:xfrm>
            <a:off x="8451088" y="1422400"/>
            <a:ext cx="2542032" cy="13512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Kent</a:t>
            </a:r>
          </a:p>
          <a:p>
            <a:pPr algn="ctr"/>
            <a:r>
              <a:rPr lang="en-GB" dirty="0"/>
              <a:t>Maria Cordrey</a:t>
            </a:r>
          </a:p>
          <a:p>
            <a:pPr algn="ctr"/>
            <a:r>
              <a:rPr lang="en-GB" dirty="0"/>
              <a:t>Stacey Waters (lead)</a:t>
            </a:r>
          </a:p>
        </p:txBody>
      </p:sp>
      <p:sp>
        <p:nvSpPr>
          <p:cNvPr id="10" name="Rectangle: Rounded Corners 9">
            <a:extLst>
              <a:ext uri="{FF2B5EF4-FFF2-40B4-BE49-F238E27FC236}">
                <a16:creationId xmlns:a16="http://schemas.microsoft.com/office/drawing/2014/main" id="{07892249-987C-967B-08EF-45CDD60B2940}"/>
              </a:ext>
            </a:extLst>
          </p:cNvPr>
          <p:cNvSpPr/>
          <p:nvPr/>
        </p:nvSpPr>
        <p:spPr>
          <a:xfrm>
            <a:off x="191008" y="4541520"/>
            <a:ext cx="10954512" cy="812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SESLIP project lead</a:t>
            </a:r>
          </a:p>
          <a:p>
            <a:pPr algn="ctr"/>
            <a:r>
              <a:rPr lang="en-GB" dirty="0"/>
              <a:t>Rebecca Eligon</a:t>
            </a:r>
            <a:r>
              <a:rPr lang="en-GB" b="1" dirty="0"/>
              <a:t> </a:t>
            </a:r>
          </a:p>
        </p:txBody>
      </p:sp>
      <p:sp>
        <p:nvSpPr>
          <p:cNvPr id="11" name="Rectangle: Rounded Corners 10">
            <a:extLst>
              <a:ext uri="{FF2B5EF4-FFF2-40B4-BE49-F238E27FC236}">
                <a16:creationId xmlns:a16="http://schemas.microsoft.com/office/drawing/2014/main" id="{D48DCC64-A455-FFFB-CB82-F08CE18A0763}"/>
              </a:ext>
            </a:extLst>
          </p:cNvPr>
          <p:cNvSpPr/>
          <p:nvPr/>
        </p:nvSpPr>
        <p:spPr>
          <a:xfrm>
            <a:off x="8451088" y="2981960"/>
            <a:ext cx="2542032" cy="13512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Southampton</a:t>
            </a:r>
            <a:endParaRPr lang="en-GB" dirty="0"/>
          </a:p>
          <a:p>
            <a:pPr algn="ctr"/>
            <a:r>
              <a:rPr lang="en-GB" dirty="0"/>
              <a:t>Carly Arnold</a:t>
            </a:r>
          </a:p>
        </p:txBody>
      </p:sp>
    </p:spTree>
    <p:extLst>
      <p:ext uri="{BB962C8B-B14F-4D97-AF65-F5344CB8AC3E}">
        <p14:creationId xmlns:p14="http://schemas.microsoft.com/office/powerpoint/2010/main" val="150414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346AC-0E50-6B47-243F-8CA6E0D209A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392EF8B-F810-CB59-5FA3-0665856D7FED}"/>
              </a:ext>
            </a:extLst>
          </p:cNvPr>
          <p:cNvSpPr>
            <a:spLocks noGrp="1"/>
          </p:cNvSpPr>
          <p:nvPr>
            <p:ph type="title"/>
          </p:nvPr>
        </p:nvSpPr>
        <p:spPr/>
        <p:txBody>
          <a:bodyPr/>
          <a:lstStyle/>
          <a:p>
            <a:r>
              <a:rPr lang="en-GB" dirty="0"/>
              <a:t>Agenda</a:t>
            </a:r>
          </a:p>
        </p:txBody>
      </p:sp>
      <p:sp>
        <p:nvSpPr>
          <p:cNvPr id="4" name="Footer Placeholder 3">
            <a:extLst>
              <a:ext uri="{FF2B5EF4-FFF2-40B4-BE49-F238E27FC236}">
                <a16:creationId xmlns:a16="http://schemas.microsoft.com/office/drawing/2014/main" id="{97ED005A-5197-2EF2-4F4F-751729BC78BA}"/>
              </a:ext>
            </a:extLst>
          </p:cNvPr>
          <p:cNvSpPr>
            <a:spLocks noGrp="1"/>
          </p:cNvSpPr>
          <p:nvPr>
            <p:ph type="ftr" sz="quarter" idx="11"/>
          </p:nvPr>
        </p:nvSpPr>
        <p:spPr/>
        <p:txBody>
          <a:bodyPr/>
          <a:lstStyle/>
          <a:p>
            <a:r>
              <a:rPr lang="en-US"/>
              <a:t>www.seslip.co.uk</a:t>
            </a:r>
            <a:endParaRPr lang="en-GB" dirty="0"/>
          </a:p>
        </p:txBody>
      </p:sp>
      <p:graphicFrame>
        <p:nvGraphicFramePr>
          <p:cNvPr id="2" name="Table 2">
            <a:extLst>
              <a:ext uri="{FF2B5EF4-FFF2-40B4-BE49-F238E27FC236}">
                <a16:creationId xmlns:a16="http://schemas.microsoft.com/office/drawing/2014/main" id="{65911BFA-038D-DE9C-62BE-7CF16BC3C088}"/>
              </a:ext>
            </a:extLst>
          </p:cNvPr>
          <p:cNvGraphicFramePr>
            <a:graphicFrameLocks noGrp="1"/>
          </p:cNvGraphicFramePr>
          <p:nvPr>
            <p:extLst>
              <p:ext uri="{D42A27DB-BD31-4B8C-83A1-F6EECF244321}">
                <p14:modId xmlns:p14="http://schemas.microsoft.com/office/powerpoint/2010/main" val="3736767016"/>
              </p:ext>
            </p:extLst>
          </p:nvPr>
        </p:nvGraphicFramePr>
        <p:xfrm>
          <a:off x="2403793" y="3083190"/>
          <a:ext cx="6313488" cy="2392680"/>
        </p:xfrm>
        <a:graphic>
          <a:graphicData uri="http://schemas.openxmlformats.org/drawingml/2006/table">
            <a:tbl>
              <a:tblPr firstRow="1" bandRow="1">
                <a:tableStyleId>{5C22544A-7EE6-4342-B048-85BDC9FD1C3A}</a:tableStyleId>
              </a:tblPr>
              <a:tblGrid>
                <a:gridCol w="4667567">
                  <a:extLst>
                    <a:ext uri="{9D8B030D-6E8A-4147-A177-3AD203B41FA5}">
                      <a16:colId xmlns:a16="http://schemas.microsoft.com/office/drawing/2014/main" val="830274868"/>
                    </a:ext>
                  </a:extLst>
                </a:gridCol>
                <a:gridCol w="1645921">
                  <a:extLst>
                    <a:ext uri="{9D8B030D-6E8A-4147-A177-3AD203B41FA5}">
                      <a16:colId xmlns:a16="http://schemas.microsoft.com/office/drawing/2014/main" val="4159969268"/>
                    </a:ext>
                  </a:extLst>
                </a:gridCol>
              </a:tblGrid>
              <a:tr h="370840">
                <a:tc>
                  <a:txBody>
                    <a:bodyPr/>
                    <a:lstStyle/>
                    <a:p>
                      <a:r>
                        <a:rPr lang="en-GB" dirty="0"/>
                        <a:t>Item</a:t>
                      </a:r>
                    </a:p>
                  </a:txBody>
                  <a:tcPr/>
                </a:tc>
                <a:tc>
                  <a:txBody>
                    <a:bodyPr/>
                    <a:lstStyle/>
                    <a:p>
                      <a:r>
                        <a:rPr lang="en-GB" dirty="0"/>
                        <a:t>Slide no</a:t>
                      </a:r>
                    </a:p>
                  </a:txBody>
                  <a:tcPr/>
                </a:tc>
                <a:extLst>
                  <a:ext uri="{0D108BD9-81ED-4DB2-BD59-A6C34878D82A}">
                    <a16:rowId xmlns:a16="http://schemas.microsoft.com/office/drawing/2014/main" val="2724114295"/>
                  </a:ext>
                </a:extLst>
              </a:tr>
              <a:tr h="370840">
                <a:tc>
                  <a:txBody>
                    <a:bodyPr/>
                    <a:lstStyle/>
                    <a:p>
                      <a:r>
                        <a:rPr lang="en-GB" dirty="0"/>
                        <a:t>introductions</a:t>
                      </a:r>
                    </a:p>
                  </a:txBody>
                  <a:tcPr/>
                </a:tc>
                <a:tc>
                  <a:txBody>
                    <a:bodyPr/>
                    <a:lstStyle/>
                    <a:p>
                      <a:r>
                        <a:rPr lang="en-GB" dirty="0"/>
                        <a:t>5 mins</a:t>
                      </a:r>
                    </a:p>
                  </a:txBody>
                  <a:tcPr/>
                </a:tc>
                <a:extLst>
                  <a:ext uri="{0D108BD9-81ED-4DB2-BD59-A6C34878D82A}">
                    <a16:rowId xmlns:a16="http://schemas.microsoft.com/office/drawing/2014/main" val="1845676115"/>
                  </a:ext>
                </a:extLst>
              </a:tr>
              <a:tr h="370840">
                <a:tc>
                  <a:txBody>
                    <a:bodyPr/>
                    <a:lstStyle/>
                    <a:p>
                      <a:r>
                        <a:rPr lang="en-GB" dirty="0"/>
                        <a:t>Mapping other related projects/schemes and setting out how this is different</a:t>
                      </a:r>
                    </a:p>
                  </a:txBody>
                  <a:tcPr/>
                </a:tc>
                <a:tc>
                  <a:txBody>
                    <a:bodyPr/>
                    <a:lstStyle/>
                    <a:p>
                      <a:r>
                        <a:rPr lang="en-GB" dirty="0"/>
                        <a:t>20 mins</a:t>
                      </a:r>
                    </a:p>
                  </a:txBody>
                  <a:tcPr/>
                </a:tc>
                <a:extLst>
                  <a:ext uri="{0D108BD9-81ED-4DB2-BD59-A6C34878D82A}">
                    <a16:rowId xmlns:a16="http://schemas.microsoft.com/office/drawing/2014/main" val="1549990433"/>
                  </a:ext>
                </a:extLst>
              </a:tr>
              <a:tr h="370840">
                <a:tc>
                  <a:txBody>
                    <a:bodyPr/>
                    <a:lstStyle/>
                    <a:p>
                      <a:r>
                        <a:rPr lang="en-GB" sz="1800" dirty="0"/>
                        <a:t>Identifying legal and finance leads</a:t>
                      </a:r>
                      <a:endParaRPr lang="en-GB" dirty="0"/>
                    </a:p>
                  </a:txBody>
                  <a:tcPr/>
                </a:tc>
                <a:tc>
                  <a:txBody>
                    <a:bodyPr/>
                    <a:lstStyle/>
                    <a:p>
                      <a:r>
                        <a:rPr lang="en-GB" dirty="0"/>
                        <a:t>5 mins</a:t>
                      </a:r>
                    </a:p>
                  </a:txBody>
                  <a:tcPr/>
                </a:tc>
                <a:extLst>
                  <a:ext uri="{0D108BD9-81ED-4DB2-BD59-A6C34878D82A}">
                    <a16:rowId xmlns:a16="http://schemas.microsoft.com/office/drawing/2014/main" val="1444146081"/>
                  </a:ext>
                </a:extLst>
              </a:tr>
              <a:tr h="370840">
                <a:tc>
                  <a:txBody>
                    <a:bodyPr/>
                    <a:lstStyle/>
                    <a:p>
                      <a:r>
                        <a:rPr lang="en-GB" sz="1800" dirty="0"/>
                        <a:t>Recruiting potential participants for design group</a:t>
                      </a:r>
                      <a:endParaRPr lang="en-GB" dirty="0"/>
                    </a:p>
                  </a:txBody>
                  <a:tcPr/>
                </a:tc>
                <a:tc>
                  <a:txBody>
                    <a:bodyPr/>
                    <a:lstStyle/>
                    <a:p>
                      <a:r>
                        <a:rPr lang="en-GB" dirty="0"/>
                        <a:t>20 mins</a:t>
                      </a:r>
                    </a:p>
                  </a:txBody>
                  <a:tcPr/>
                </a:tc>
                <a:extLst>
                  <a:ext uri="{0D108BD9-81ED-4DB2-BD59-A6C34878D82A}">
                    <a16:rowId xmlns:a16="http://schemas.microsoft.com/office/drawing/2014/main" val="842504310"/>
                  </a:ext>
                </a:extLst>
              </a:tr>
            </a:tbl>
          </a:graphicData>
        </a:graphic>
      </p:graphicFrame>
    </p:spTree>
    <p:extLst>
      <p:ext uri="{BB962C8B-B14F-4D97-AF65-F5344CB8AC3E}">
        <p14:creationId xmlns:p14="http://schemas.microsoft.com/office/powerpoint/2010/main" val="3802354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2D4E0-CAC7-E486-4686-545CD7C865F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D9FD4A9-4EB1-4D07-09DC-5E2050FB406E}"/>
              </a:ext>
            </a:extLst>
          </p:cNvPr>
          <p:cNvSpPr>
            <a:spLocks noGrp="1"/>
          </p:cNvSpPr>
          <p:nvPr>
            <p:ph type="title"/>
          </p:nvPr>
        </p:nvSpPr>
        <p:spPr>
          <a:xfrm>
            <a:off x="-1" y="94192"/>
            <a:ext cx="12192001" cy="1325563"/>
          </a:xfrm>
        </p:spPr>
        <p:txBody>
          <a:bodyPr anchor="t">
            <a:normAutofit/>
          </a:bodyPr>
          <a:lstStyle/>
          <a:p>
            <a:r>
              <a:rPr lang="en-GB" sz="3733" b="1" dirty="0"/>
              <a:t>Reminder of project plan</a:t>
            </a:r>
          </a:p>
        </p:txBody>
      </p:sp>
      <p:graphicFrame>
        <p:nvGraphicFramePr>
          <p:cNvPr id="5" name="Table 4">
            <a:extLst>
              <a:ext uri="{FF2B5EF4-FFF2-40B4-BE49-F238E27FC236}">
                <a16:creationId xmlns:a16="http://schemas.microsoft.com/office/drawing/2014/main" id="{5EAF65AE-3290-3C95-A89D-F4544AA967E9}"/>
              </a:ext>
            </a:extLst>
          </p:cNvPr>
          <p:cNvGraphicFramePr>
            <a:graphicFrameLocks noGrp="1"/>
          </p:cNvGraphicFramePr>
          <p:nvPr/>
        </p:nvGraphicFramePr>
        <p:xfrm>
          <a:off x="72006" y="1185851"/>
          <a:ext cx="11815185" cy="4374390"/>
        </p:xfrm>
        <a:graphic>
          <a:graphicData uri="http://schemas.openxmlformats.org/drawingml/2006/table">
            <a:tbl>
              <a:tblPr firstRow="1" bandRow="1"/>
              <a:tblGrid>
                <a:gridCol w="2563700">
                  <a:extLst>
                    <a:ext uri="{9D8B030D-6E8A-4147-A177-3AD203B41FA5}">
                      <a16:colId xmlns:a16="http://schemas.microsoft.com/office/drawing/2014/main" val="1120499224"/>
                    </a:ext>
                  </a:extLst>
                </a:gridCol>
                <a:gridCol w="298435">
                  <a:extLst>
                    <a:ext uri="{9D8B030D-6E8A-4147-A177-3AD203B41FA5}">
                      <a16:colId xmlns:a16="http://schemas.microsoft.com/office/drawing/2014/main" val="2279327728"/>
                    </a:ext>
                  </a:extLst>
                </a:gridCol>
                <a:gridCol w="298435">
                  <a:extLst>
                    <a:ext uri="{9D8B030D-6E8A-4147-A177-3AD203B41FA5}">
                      <a16:colId xmlns:a16="http://schemas.microsoft.com/office/drawing/2014/main" val="2839130032"/>
                    </a:ext>
                  </a:extLst>
                </a:gridCol>
                <a:gridCol w="298435">
                  <a:extLst>
                    <a:ext uri="{9D8B030D-6E8A-4147-A177-3AD203B41FA5}">
                      <a16:colId xmlns:a16="http://schemas.microsoft.com/office/drawing/2014/main" val="3449355841"/>
                    </a:ext>
                  </a:extLst>
                </a:gridCol>
                <a:gridCol w="298435">
                  <a:extLst>
                    <a:ext uri="{9D8B030D-6E8A-4147-A177-3AD203B41FA5}">
                      <a16:colId xmlns:a16="http://schemas.microsoft.com/office/drawing/2014/main" val="4115277420"/>
                    </a:ext>
                  </a:extLst>
                </a:gridCol>
                <a:gridCol w="298435">
                  <a:extLst>
                    <a:ext uri="{9D8B030D-6E8A-4147-A177-3AD203B41FA5}">
                      <a16:colId xmlns:a16="http://schemas.microsoft.com/office/drawing/2014/main" val="1646282564"/>
                    </a:ext>
                  </a:extLst>
                </a:gridCol>
                <a:gridCol w="298435">
                  <a:extLst>
                    <a:ext uri="{9D8B030D-6E8A-4147-A177-3AD203B41FA5}">
                      <a16:colId xmlns:a16="http://schemas.microsoft.com/office/drawing/2014/main" val="2831254939"/>
                    </a:ext>
                  </a:extLst>
                </a:gridCol>
                <a:gridCol w="298435">
                  <a:extLst>
                    <a:ext uri="{9D8B030D-6E8A-4147-A177-3AD203B41FA5}">
                      <a16:colId xmlns:a16="http://schemas.microsoft.com/office/drawing/2014/main" val="1202701598"/>
                    </a:ext>
                  </a:extLst>
                </a:gridCol>
                <a:gridCol w="298435">
                  <a:extLst>
                    <a:ext uri="{9D8B030D-6E8A-4147-A177-3AD203B41FA5}">
                      <a16:colId xmlns:a16="http://schemas.microsoft.com/office/drawing/2014/main" val="2866253301"/>
                    </a:ext>
                  </a:extLst>
                </a:gridCol>
                <a:gridCol w="298435">
                  <a:extLst>
                    <a:ext uri="{9D8B030D-6E8A-4147-A177-3AD203B41FA5}">
                      <a16:colId xmlns:a16="http://schemas.microsoft.com/office/drawing/2014/main" val="3885198771"/>
                    </a:ext>
                  </a:extLst>
                </a:gridCol>
                <a:gridCol w="298435">
                  <a:extLst>
                    <a:ext uri="{9D8B030D-6E8A-4147-A177-3AD203B41FA5}">
                      <a16:colId xmlns:a16="http://schemas.microsoft.com/office/drawing/2014/main" val="639995577"/>
                    </a:ext>
                  </a:extLst>
                </a:gridCol>
                <a:gridCol w="298435">
                  <a:extLst>
                    <a:ext uri="{9D8B030D-6E8A-4147-A177-3AD203B41FA5}">
                      <a16:colId xmlns:a16="http://schemas.microsoft.com/office/drawing/2014/main" val="1074270648"/>
                    </a:ext>
                  </a:extLst>
                </a:gridCol>
                <a:gridCol w="298435">
                  <a:extLst>
                    <a:ext uri="{9D8B030D-6E8A-4147-A177-3AD203B41FA5}">
                      <a16:colId xmlns:a16="http://schemas.microsoft.com/office/drawing/2014/main" val="2743063387"/>
                    </a:ext>
                  </a:extLst>
                </a:gridCol>
                <a:gridCol w="298435">
                  <a:extLst>
                    <a:ext uri="{9D8B030D-6E8A-4147-A177-3AD203B41FA5}">
                      <a16:colId xmlns:a16="http://schemas.microsoft.com/office/drawing/2014/main" val="2288123021"/>
                    </a:ext>
                  </a:extLst>
                </a:gridCol>
                <a:gridCol w="298435">
                  <a:extLst>
                    <a:ext uri="{9D8B030D-6E8A-4147-A177-3AD203B41FA5}">
                      <a16:colId xmlns:a16="http://schemas.microsoft.com/office/drawing/2014/main" val="3507712652"/>
                    </a:ext>
                  </a:extLst>
                </a:gridCol>
                <a:gridCol w="298435">
                  <a:extLst>
                    <a:ext uri="{9D8B030D-6E8A-4147-A177-3AD203B41FA5}">
                      <a16:colId xmlns:a16="http://schemas.microsoft.com/office/drawing/2014/main" val="1224450391"/>
                    </a:ext>
                  </a:extLst>
                </a:gridCol>
                <a:gridCol w="298435">
                  <a:extLst>
                    <a:ext uri="{9D8B030D-6E8A-4147-A177-3AD203B41FA5}">
                      <a16:colId xmlns:a16="http://schemas.microsoft.com/office/drawing/2014/main" val="220967940"/>
                    </a:ext>
                  </a:extLst>
                </a:gridCol>
                <a:gridCol w="298435">
                  <a:extLst>
                    <a:ext uri="{9D8B030D-6E8A-4147-A177-3AD203B41FA5}">
                      <a16:colId xmlns:a16="http://schemas.microsoft.com/office/drawing/2014/main" val="3771643245"/>
                    </a:ext>
                  </a:extLst>
                </a:gridCol>
                <a:gridCol w="298435">
                  <a:extLst>
                    <a:ext uri="{9D8B030D-6E8A-4147-A177-3AD203B41FA5}">
                      <a16:colId xmlns:a16="http://schemas.microsoft.com/office/drawing/2014/main" val="2352115485"/>
                    </a:ext>
                  </a:extLst>
                </a:gridCol>
                <a:gridCol w="298435">
                  <a:extLst>
                    <a:ext uri="{9D8B030D-6E8A-4147-A177-3AD203B41FA5}">
                      <a16:colId xmlns:a16="http://schemas.microsoft.com/office/drawing/2014/main" val="4138004138"/>
                    </a:ext>
                  </a:extLst>
                </a:gridCol>
                <a:gridCol w="298435">
                  <a:extLst>
                    <a:ext uri="{9D8B030D-6E8A-4147-A177-3AD203B41FA5}">
                      <a16:colId xmlns:a16="http://schemas.microsoft.com/office/drawing/2014/main" val="735816062"/>
                    </a:ext>
                  </a:extLst>
                </a:gridCol>
                <a:gridCol w="298435">
                  <a:extLst>
                    <a:ext uri="{9D8B030D-6E8A-4147-A177-3AD203B41FA5}">
                      <a16:colId xmlns:a16="http://schemas.microsoft.com/office/drawing/2014/main" val="462259889"/>
                    </a:ext>
                  </a:extLst>
                </a:gridCol>
                <a:gridCol w="298435">
                  <a:extLst>
                    <a:ext uri="{9D8B030D-6E8A-4147-A177-3AD203B41FA5}">
                      <a16:colId xmlns:a16="http://schemas.microsoft.com/office/drawing/2014/main" val="2050435385"/>
                    </a:ext>
                  </a:extLst>
                </a:gridCol>
                <a:gridCol w="298435">
                  <a:extLst>
                    <a:ext uri="{9D8B030D-6E8A-4147-A177-3AD203B41FA5}">
                      <a16:colId xmlns:a16="http://schemas.microsoft.com/office/drawing/2014/main" val="413676473"/>
                    </a:ext>
                  </a:extLst>
                </a:gridCol>
                <a:gridCol w="298435">
                  <a:extLst>
                    <a:ext uri="{9D8B030D-6E8A-4147-A177-3AD203B41FA5}">
                      <a16:colId xmlns:a16="http://schemas.microsoft.com/office/drawing/2014/main" val="2467398914"/>
                    </a:ext>
                  </a:extLst>
                </a:gridCol>
                <a:gridCol w="298435">
                  <a:extLst>
                    <a:ext uri="{9D8B030D-6E8A-4147-A177-3AD203B41FA5}">
                      <a16:colId xmlns:a16="http://schemas.microsoft.com/office/drawing/2014/main" val="766353069"/>
                    </a:ext>
                  </a:extLst>
                </a:gridCol>
                <a:gridCol w="298435">
                  <a:extLst>
                    <a:ext uri="{9D8B030D-6E8A-4147-A177-3AD203B41FA5}">
                      <a16:colId xmlns:a16="http://schemas.microsoft.com/office/drawing/2014/main" val="1625461324"/>
                    </a:ext>
                  </a:extLst>
                </a:gridCol>
                <a:gridCol w="298435">
                  <a:extLst>
                    <a:ext uri="{9D8B030D-6E8A-4147-A177-3AD203B41FA5}">
                      <a16:colId xmlns:a16="http://schemas.microsoft.com/office/drawing/2014/main" val="2031641158"/>
                    </a:ext>
                  </a:extLst>
                </a:gridCol>
                <a:gridCol w="298435">
                  <a:extLst>
                    <a:ext uri="{9D8B030D-6E8A-4147-A177-3AD203B41FA5}">
                      <a16:colId xmlns:a16="http://schemas.microsoft.com/office/drawing/2014/main" val="2277215499"/>
                    </a:ext>
                  </a:extLst>
                </a:gridCol>
                <a:gridCol w="298435">
                  <a:extLst>
                    <a:ext uri="{9D8B030D-6E8A-4147-A177-3AD203B41FA5}">
                      <a16:colId xmlns:a16="http://schemas.microsoft.com/office/drawing/2014/main" val="435209168"/>
                    </a:ext>
                  </a:extLst>
                </a:gridCol>
                <a:gridCol w="298435">
                  <a:extLst>
                    <a:ext uri="{9D8B030D-6E8A-4147-A177-3AD203B41FA5}">
                      <a16:colId xmlns:a16="http://schemas.microsoft.com/office/drawing/2014/main" val="4057440554"/>
                    </a:ext>
                  </a:extLst>
                </a:gridCol>
                <a:gridCol w="298435">
                  <a:extLst>
                    <a:ext uri="{9D8B030D-6E8A-4147-A177-3AD203B41FA5}">
                      <a16:colId xmlns:a16="http://schemas.microsoft.com/office/drawing/2014/main" val="3209932601"/>
                    </a:ext>
                  </a:extLst>
                </a:gridCol>
              </a:tblGrid>
              <a:tr h="218781">
                <a:tc>
                  <a:txBody>
                    <a:bodyPr/>
                    <a:lstStyle/>
                    <a:p>
                      <a:pPr algn="ctr"/>
                      <a:endParaRPr lang="en-GB" sz="1500">
                        <a:solidFill>
                          <a:schemeClr val="bg1"/>
                        </a:solidFill>
                        <a:latin typeface="IBM Plex Sans" panose="020B0503050203000203" pitchFamily="34" charset="0"/>
                      </a:endParaRPr>
                    </a:p>
                  </a:txBody>
                  <a:tcPr marL="48000" marR="4800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5">
                  <a:txBody>
                    <a:bodyPr/>
                    <a:lstStyle/>
                    <a:p>
                      <a:pPr algn="ctr"/>
                      <a:r>
                        <a:rPr lang="en-GB" sz="1300" b="1" dirty="0">
                          <a:solidFill>
                            <a:schemeClr val="bg1"/>
                          </a:solidFill>
                          <a:latin typeface="IBM Plex Sans"/>
                        </a:rPr>
                        <a:t>Sept 25</a:t>
                      </a: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300" b="1">
                          <a:solidFill>
                            <a:schemeClr val="bg1"/>
                          </a:solidFill>
                          <a:latin typeface="IBM Plex Sans"/>
                        </a:rPr>
                        <a:t>Oct 25</a:t>
                      </a:r>
                    </a:p>
                  </a:txBody>
                  <a:tcPr marL="34285" marR="34285" marT="34285" marB="3428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300" b="1">
                          <a:solidFill>
                            <a:schemeClr val="bg1"/>
                          </a:solidFill>
                          <a:latin typeface="IBM Plex Sans"/>
                        </a:rPr>
                        <a:t>Nov 25</a:t>
                      </a:r>
                    </a:p>
                  </a:txBody>
                  <a:tcPr marL="34285" marR="34285" marT="34285" marB="3428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a:r>
                        <a:rPr lang="en-GB" sz="1300" b="1">
                          <a:solidFill>
                            <a:schemeClr val="bg1"/>
                          </a:solidFill>
                          <a:latin typeface="IBM Plex Sans"/>
                        </a:rPr>
                        <a:t>Dec 25</a:t>
                      </a:r>
                    </a:p>
                  </a:txBody>
                  <a:tcPr marL="34285" marR="34285" marT="34285" marB="3428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300" b="1">
                          <a:solidFill>
                            <a:schemeClr val="bg1"/>
                          </a:solidFill>
                          <a:latin typeface="IBM Plex Sans"/>
                        </a:rPr>
                        <a:t>Jan 26</a:t>
                      </a:r>
                    </a:p>
                  </a:txBody>
                  <a:tcPr marL="34285" marR="34285" marT="34285" marB="3428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300" b="1">
                          <a:solidFill>
                            <a:schemeClr val="bg1"/>
                          </a:solidFill>
                          <a:latin typeface="IBM Plex Sans"/>
                        </a:rPr>
                        <a:t>Feb  26</a:t>
                      </a:r>
                    </a:p>
                  </a:txBody>
                  <a:tcPr marL="34285" marR="34285" marT="34285" marB="3428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a:r>
                        <a:rPr lang="en-GB" sz="1300" b="1">
                          <a:solidFill>
                            <a:schemeClr val="bg1"/>
                          </a:solidFill>
                          <a:latin typeface="IBM Plex Sans"/>
                        </a:rPr>
                        <a:t>March 26</a:t>
                      </a:r>
                    </a:p>
                  </a:txBody>
                  <a:tcPr marL="34285" marR="34285" marT="34285" marB="3428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44269896"/>
                  </a:ext>
                </a:extLst>
              </a:tr>
              <a:tr h="156946">
                <a:tc>
                  <a:txBody>
                    <a:bodyPr/>
                    <a:lstStyle>
                      <a:lvl1pPr marR="0" algn="l" rtl="0">
                        <a:lnSpc>
                          <a:spcPct val="100000"/>
                        </a:lnSpc>
                        <a:spcBef>
                          <a:spcPts val="0"/>
                        </a:spcBef>
                        <a:spcAft>
                          <a:spcPts val="0"/>
                        </a:spcAft>
                        <a:buClr>
                          <a:srgbClr val="000000"/>
                        </a:buClr>
                        <a:buFont typeface="Arial"/>
                        <a:defRPr sz="1174" b="0" i="0" u="none" strike="noStrike" cap="none">
                          <a:solidFill>
                            <a:schemeClr val="tx1"/>
                          </a:solidFill>
                          <a:latin typeface="Aptos" panose="02110004020202020204"/>
                          <a:sym typeface="Arial"/>
                        </a:defRPr>
                      </a:lvl1pPr>
                      <a:lvl2pPr marR="0" algn="l" rtl="0">
                        <a:lnSpc>
                          <a:spcPct val="100000"/>
                        </a:lnSpc>
                        <a:spcBef>
                          <a:spcPts val="0"/>
                        </a:spcBef>
                        <a:spcAft>
                          <a:spcPts val="0"/>
                        </a:spcAft>
                        <a:buClr>
                          <a:srgbClr val="000000"/>
                        </a:buClr>
                        <a:buFont typeface="Arial"/>
                        <a:defRPr sz="1174" b="0" i="0" u="none" strike="noStrike" cap="none">
                          <a:solidFill>
                            <a:schemeClr val="tx1"/>
                          </a:solidFill>
                          <a:latin typeface="Aptos" panose="02110004020202020204"/>
                          <a:sym typeface="Arial"/>
                        </a:defRPr>
                      </a:lvl2pPr>
                      <a:lvl3pPr marR="0" algn="l" rtl="0">
                        <a:lnSpc>
                          <a:spcPct val="100000"/>
                        </a:lnSpc>
                        <a:spcBef>
                          <a:spcPts val="0"/>
                        </a:spcBef>
                        <a:spcAft>
                          <a:spcPts val="0"/>
                        </a:spcAft>
                        <a:buClr>
                          <a:srgbClr val="000000"/>
                        </a:buClr>
                        <a:buFont typeface="Arial"/>
                        <a:defRPr sz="1174" b="0" i="0" u="none" strike="noStrike" cap="none">
                          <a:solidFill>
                            <a:schemeClr val="tx1"/>
                          </a:solidFill>
                          <a:latin typeface="Aptos" panose="02110004020202020204"/>
                          <a:sym typeface="Arial"/>
                        </a:defRPr>
                      </a:lvl3pPr>
                      <a:lvl4pPr marR="0" algn="l" rtl="0">
                        <a:lnSpc>
                          <a:spcPct val="100000"/>
                        </a:lnSpc>
                        <a:spcBef>
                          <a:spcPts val="0"/>
                        </a:spcBef>
                        <a:spcAft>
                          <a:spcPts val="0"/>
                        </a:spcAft>
                        <a:buClr>
                          <a:srgbClr val="000000"/>
                        </a:buClr>
                        <a:buFont typeface="Arial"/>
                        <a:defRPr sz="1174" b="0" i="0" u="none" strike="noStrike" cap="none">
                          <a:solidFill>
                            <a:schemeClr val="tx1"/>
                          </a:solidFill>
                          <a:latin typeface="Aptos" panose="02110004020202020204"/>
                          <a:sym typeface="Arial"/>
                        </a:defRPr>
                      </a:lvl4pPr>
                      <a:lvl5pPr marR="0" algn="l" rtl="0">
                        <a:lnSpc>
                          <a:spcPct val="100000"/>
                        </a:lnSpc>
                        <a:spcBef>
                          <a:spcPts val="0"/>
                        </a:spcBef>
                        <a:spcAft>
                          <a:spcPts val="0"/>
                        </a:spcAft>
                        <a:buClr>
                          <a:srgbClr val="000000"/>
                        </a:buClr>
                        <a:buFont typeface="Arial"/>
                        <a:defRPr sz="1174" b="0" i="0" u="none" strike="noStrike" cap="none">
                          <a:solidFill>
                            <a:schemeClr val="tx1"/>
                          </a:solidFill>
                          <a:latin typeface="Aptos" panose="02110004020202020204"/>
                          <a:sym typeface="Arial"/>
                        </a:defRPr>
                      </a:lvl5pPr>
                      <a:lvl6pPr marR="0" algn="l" rtl="0">
                        <a:lnSpc>
                          <a:spcPct val="100000"/>
                        </a:lnSpc>
                        <a:spcBef>
                          <a:spcPts val="0"/>
                        </a:spcBef>
                        <a:spcAft>
                          <a:spcPts val="0"/>
                        </a:spcAft>
                        <a:buClr>
                          <a:srgbClr val="000000"/>
                        </a:buClr>
                        <a:buFont typeface="Arial"/>
                        <a:defRPr sz="1174" b="0" i="0" u="none" strike="noStrike" cap="none">
                          <a:solidFill>
                            <a:schemeClr val="tx1"/>
                          </a:solidFill>
                          <a:latin typeface="Aptos" panose="02110004020202020204"/>
                          <a:sym typeface="Arial"/>
                        </a:defRPr>
                      </a:lvl6pPr>
                      <a:lvl7pPr marR="0" algn="l" rtl="0">
                        <a:lnSpc>
                          <a:spcPct val="100000"/>
                        </a:lnSpc>
                        <a:spcBef>
                          <a:spcPts val="0"/>
                        </a:spcBef>
                        <a:spcAft>
                          <a:spcPts val="0"/>
                        </a:spcAft>
                        <a:buClr>
                          <a:srgbClr val="000000"/>
                        </a:buClr>
                        <a:buFont typeface="Arial"/>
                        <a:defRPr sz="1174" b="0" i="0" u="none" strike="noStrike" cap="none">
                          <a:solidFill>
                            <a:schemeClr val="tx1"/>
                          </a:solidFill>
                          <a:latin typeface="Aptos" panose="02110004020202020204"/>
                          <a:sym typeface="Arial"/>
                        </a:defRPr>
                      </a:lvl7pPr>
                      <a:lvl8pPr marR="0" algn="l" rtl="0">
                        <a:lnSpc>
                          <a:spcPct val="100000"/>
                        </a:lnSpc>
                        <a:spcBef>
                          <a:spcPts val="0"/>
                        </a:spcBef>
                        <a:spcAft>
                          <a:spcPts val="0"/>
                        </a:spcAft>
                        <a:buClr>
                          <a:srgbClr val="000000"/>
                        </a:buClr>
                        <a:buFont typeface="Arial"/>
                        <a:defRPr sz="1174" b="0" i="0" u="none" strike="noStrike" cap="none">
                          <a:solidFill>
                            <a:schemeClr val="tx1"/>
                          </a:solidFill>
                          <a:latin typeface="Aptos" panose="02110004020202020204"/>
                          <a:sym typeface="Arial"/>
                        </a:defRPr>
                      </a:lvl8pPr>
                      <a:lvl9pPr marR="0" algn="l" rtl="0">
                        <a:lnSpc>
                          <a:spcPct val="100000"/>
                        </a:lnSpc>
                        <a:spcBef>
                          <a:spcPts val="0"/>
                        </a:spcBef>
                        <a:spcAft>
                          <a:spcPts val="0"/>
                        </a:spcAft>
                        <a:buClr>
                          <a:srgbClr val="000000"/>
                        </a:buClr>
                        <a:buFont typeface="Arial"/>
                        <a:defRPr sz="1174" b="0" i="0" u="none" strike="noStrike" cap="none">
                          <a:solidFill>
                            <a:schemeClr val="tx1"/>
                          </a:solidFill>
                          <a:latin typeface="Aptos" panose="02110004020202020204"/>
                          <a:sym typeface="Arial"/>
                        </a:defRPr>
                      </a:lvl9pPr>
                    </a:lstStyle>
                    <a:p>
                      <a:pPr marL="0" indent="0" algn="l" rtl="0" eaLnBrk="1" latinLnBrk="0" hangingPunct="1">
                        <a:buFont typeface="Arial" panose="020B0604020202020204" pitchFamily="34" charset="0"/>
                        <a:buNone/>
                      </a:pPr>
                      <a:r>
                        <a:rPr lang="en-GB" sz="1200" b="0" kern="1200">
                          <a:solidFill>
                            <a:schemeClr val="tx1"/>
                          </a:solidFill>
                          <a:latin typeface="IBM Plex Sans"/>
                          <a:cs typeface="Arial"/>
                        </a:rPr>
                        <a:t>w/c</a:t>
                      </a: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dirty="0">
                          <a:solidFill>
                            <a:schemeClr val="tx1"/>
                          </a:solidFill>
                          <a:latin typeface="IBM Plex Sans"/>
                        </a:rPr>
                        <a:t>1</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dirty="0">
                          <a:solidFill>
                            <a:schemeClr val="tx1"/>
                          </a:solidFill>
                          <a:latin typeface="IBM Plex Sans"/>
                        </a:rPr>
                        <a:t>8</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dirty="0">
                          <a:solidFill>
                            <a:schemeClr val="tx1"/>
                          </a:solidFill>
                          <a:latin typeface="IBM Plex Sans"/>
                        </a:rPr>
                        <a:t>15</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dirty="0">
                          <a:solidFill>
                            <a:schemeClr val="tx1"/>
                          </a:solidFill>
                          <a:latin typeface="IBM Plex Sans"/>
                        </a:rPr>
                        <a:t>22</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29</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6</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13</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20</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27</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3</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10</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17</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24</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1</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8</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15</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22</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29</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5</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12</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19</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26</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9</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16</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23</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9</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16</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23</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a:solidFill>
                            <a:schemeClr val="tx1"/>
                          </a:solidFill>
                          <a:latin typeface="IBM Plex Sans"/>
                        </a:rPr>
                        <a:t>30</a:t>
                      </a:r>
                    </a:p>
                  </a:txBody>
                  <a:tcPr marL="0" marR="0"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485557201"/>
                  </a:ext>
                </a:extLst>
              </a:tr>
              <a:tr h="754484">
                <a:tc>
                  <a:txBody>
                    <a:bodyPr/>
                    <a:lstStyle/>
                    <a:p>
                      <a:pPr marL="0" indent="0" algn="l" rtl="0" eaLnBrk="1" latinLnBrk="0" hangingPunct="1">
                        <a:buFont typeface="Arial" panose="020B0604020202020204" pitchFamily="34" charset="0"/>
                        <a:buNone/>
                      </a:pPr>
                      <a:r>
                        <a:rPr lang="en-GB" sz="1500" b="1" kern="1200" dirty="0">
                          <a:solidFill>
                            <a:schemeClr val="tx1"/>
                          </a:solidFill>
                          <a:latin typeface="IBM Plex Sans"/>
                          <a:cs typeface="Arial"/>
                        </a:rPr>
                        <a:t>Co-design</a:t>
                      </a:r>
                      <a:endParaRPr lang="en-US" sz="2400" dirty="0"/>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659947550"/>
                  </a:ext>
                </a:extLst>
              </a:tr>
              <a:tr h="754484">
                <a:tc>
                  <a:txBody>
                    <a:bodyPr/>
                    <a:lstStyle/>
                    <a:p>
                      <a:pPr marL="0" indent="0" algn="l" rtl="0" eaLnBrk="1" latinLnBrk="0" hangingPunct="1">
                        <a:buFont typeface="Arial" panose="020B0604020202020204" pitchFamily="34" charset="0"/>
                        <a:buNone/>
                      </a:pPr>
                      <a:r>
                        <a:rPr lang="en-GB" sz="1500" b="1" kern="1200" dirty="0">
                          <a:solidFill>
                            <a:schemeClr val="tx1"/>
                          </a:solidFill>
                          <a:latin typeface="IBM Plex Sans"/>
                          <a:cs typeface="Arial"/>
                        </a:rPr>
                        <a:t>Mapping</a:t>
                      </a:r>
                      <a:endParaRPr lang="en-GB" sz="1500" b="0" kern="1200" dirty="0">
                        <a:solidFill>
                          <a:schemeClr val="tx1"/>
                        </a:solidFill>
                        <a:latin typeface="IBM Plex Sans"/>
                        <a:cs typeface="Arial"/>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940374323"/>
                  </a:ext>
                </a:extLst>
              </a:tr>
              <a:tr h="754484">
                <a:tc>
                  <a:txBody>
                    <a:bodyPr/>
                    <a:lstStyle/>
                    <a:p>
                      <a:pPr marL="0" indent="0" algn="l" rtl="0" eaLnBrk="1" latinLnBrk="0" hangingPunct="1">
                        <a:buFont typeface="Arial" panose="020B0604020202020204" pitchFamily="34" charset="0"/>
                        <a:buNone/>
                      </a:pPr>
                      <a:r>
                        <a:rPr lang="en-GB" sz="1500" b="1" kern="1200" dirty="0">
                          <a:solidFill>
                            <a:schemeClr val="tx1"/>
                          </a:solidFill>
                          <a:latin typeface="IBM Plex Sans"/>
                          <a:cs typeface="Arial"/>
                        </a:rPr>
                        <a:t>Service design</a:t>
                      </a: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059928901"/>
                  </a:ext>
                </a:extLst>
              </a:tr>
              <a:tr h="754484">
                <a:tc>
                  <a:txBody>
                    <a:bodyPr/>
                    <a:lstStyle/>
                    <a:p>
                      <a:pPr marL="0" indent="0" algn="l" rtl="0" eaLnBrk="1" latinLnBrk="0" hangingPunct="1">
                        <a:buFont typeface="Arial" panose="020B0604020202020204" pitchFamily="34" charset="0"/>
                        <a:buNone/>
                      </a:pPr>
                      <a:r>
                        <a:rPr lang="en-GB" sz="1500" b="1" kern="1200" dirty="0">
                          <a:solidFill>
                            <a:schemeClr val="tx1"/>
                          </a:solidFill>
                          <a:latin typeface="IBM Plex Sans"/>
                          <a:cs typeface="Arial"/>
                        </a:rPr>
                        <a:t>Marketing and comms</a:t>
                      </a: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80474515"/>
                  </a:ext>
                </a:extLst>
              </a:tr>
              <a:tr h="754484">
                <a:tc>
                  <a:txBody>
                    <a:bodyPr/>
                    <a:lstStyle/>
                    <a:p>
                      <a:pPr marL="0" indent="0" algn="l" rtl="0" eaLnBrk="1" latinLnBrk="0" hangingPunct="1">
                        <a:buFont typeface="Arial" panose="020B0604020202020204" pitchFamily="34" charset="0"/>
                        <a:buNone/>
                      </a:pPr>
                      <a:r>
                        <a:rPr lang="en-GB" sz="1500" b="1" kern="1200" dirty="0">
                          <a:solidFill>
                            <a:schemeClr val="tx1"/>
                          </a:solidFill>
                          <a:latin typeface="IBM Plex Sans"/>
                          <a:cs typeface="Arial"/>
                        </a:rPr>
                        <a:t>Governance</a:t>
                      </a: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100" dirty="0">
                        <a:solidFill>
                          <a:schemeClr val="bg1"/>
                        </a:solidFill>
                        <a:latin typeface="IBM Plex Sans" panose="020B0503050203000203" pitchFamily="34" charset="0"/>
                      </a:endParaRPr>
                    </a:p>
                  </a:txBody>
                  <a:tcPr marL="34285" marR="34285" marT="34285" marB="342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572497551"/>
                  </a:ext>
                </a:extLst>
              </a:tr>
            </a:tbl>
          </a:graphicData>
        </a:graphic>
      </p:graphicFrame>
      <p:sp>
        <p:nvSpPr>
          <p:cNvPr id="11" name="Arrow: Pentagon 10">
            <a:extLst>
              <a:ext uri="{FF2B5EF4-FFF2-40B4-BE49-F238E27FC236}">
                <a16:creationId xmlns:a16="http://schemas.microsoft.com/office/drawing/2014/main" id="{640A519E-0B1F-EFD7-4A8C-B7C06E68F239}"/>
              </a:ext>
            </a:extLst>
          </p:cNvPr>
          <p:cNvSpPr/>
          <p:nvPr/>
        </p:nvSpPr>
        <p:spPr>
          <a:xfrm>
            <a:off x="3484879" y="1824912"/>
            <a:ext cx="1792331" cy="638870"/>
          </a:xfrm>
          <a:prstGeom prst="homePlat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dirty="0"/>
              <a:t>Recruit design group</a:t>
            </a:r>
          </a:p>
        </p:txBody>
      </p:sp>
      <p:sp>
        <p:nvSpPr>
          <p:cNvPr id="2" name="Isosceles Triangle 1">
            <a:extLst>
              <a:ext uri="{FF2B5EF4-FFF2-40B4-BE49-F238E27FC236}">
                <a16:creationId xmlns:a16="http://schemas.microsoft.com/office/drawing/2014/main" id="{ADB30784-849A-70B2-7AC7-9276D6C6FD14}"/>
              </a:ext>
            </a:extLst>
          </p:cNvPr>
          <p:cNvSpPr/>
          <p:nvPr/>
        </p:nvSpPr>
        <p:spPr>
          <a:xfrm>
            <a:off x="2641600" y="4856480"/>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751BFA3-B5A7-B34E-A490-2EAA25BD3034}"/>
              </a:ext>
            </a:extLst>
          </p:cNvPr>
          <p:cNvSpPr txBox="1"/>
          <p:nvPr/>
        </p:nvSpPr>
        <p:spPr>
          <a:xfrm>
            <a:off x="2875280" y="4829889"/>
            <a:ext cx="992579" cy="246221"/>
          </a:xfrm>
          <a:prstGeom prst="rect">
            <a:avLst/>
          </a:prstGeom>
          <a:noFill/>
        </p:spPr>
        <p:txBody>
          <a:bodyPr wrap="none" rtlCol="0">
            <a:spAutoFit/>
          </a:bodyPr>
          <a:lstStyle/>
          <a:p>
            <a:r>
              <a:rPr lang="en-GB" sz="1000" dirty="0"/>
              <a:t>Project group</a:t>
            </a:r>
          </a:p>
        </p:txBody>
      </p:sp>
      <p:sp>
        <p:nvSpPr>
          <p:cNvPr id="6" name="Isosceles Triangle 5">
            <a:extLst>
              <a:ext uri="{FF2B5EF4-FFF2-40B4-BE49-F238E27FC236}">
                <a16:creationId xmlns:a16="http://schemas.microsoft.com/office/drawing/2014/main" id="{A819D65C-025A-9BBC-95EB-6F303A97C4C8}"/>
              </a:ext>
            </a:extLst>
          </p:cNvPr>
          <p:cNvSpPr/>
          <p:nvPr/>
        </p:nvSpPr>
        <p:spPr>
          <a:xfrm>
            <a:off x="4192024" y="4871719"/>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88DBE9D-2FD6-D6FB-0C52-C9DE0921D298}"/>
              </a:ext>
            </a:extLst>
          </p:cNvPr>
          <p:cNvSpPr txBox="1"/>
          <p:nvPr/>
        </p:nvSpPr>
        <p:spPr>
          <a:xfrm>
            <a:off x="4425704" y="4845128"/>
            <a:ext cx="992579" cy="246221"/>
          </a:xfrm>
          <a:prstGeom prst="rect">
            <a:avLst/>
          </a:prstGeom>
          <a:noFill/>
        </p:spPr>
        <p:txBody>
          <a:bodyPr wrap="none" rtlCol="0">
            <a:spAutoFit/>
          </a:bodyPr>
          <a:lstStyle/>
          <a:p>
            <a:r>
              <a:rPr lang="en-GB" sz="1000" dirty="0"/>
              <a:t>Project group</a:t>
            </a:r>
          </a:p>
        </p:txBody>
      </p:sp>
      <p:sp>
        <p:nvSpPr>
          <p:cNvPr id="8" name="Isosceles Triangle 7">
            <a:extLst>
              <a:ext uri="{FF2B5EF4-FFF2-40B4-BE49-F238E27FC236}">
                <a16:creationId xmlns:a16="http://schemas.microsoft.com/office/drawing/2014/main" id="{0B80BEF9-A6BB-6EB0-74D0-E9F2B22CEB64}"/>
              </a:ext>
            </a:extLst>
          </p:cNvPr>
          <p:cNvSpPr/>
          <p:nvPr/>
        </p:nvSpPr>
        <p:spPr>
          <a:xfrm>
            <a:off x="5370584" y="4881879"/>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3370F8D-94E6-152F-4378-E2FA115CF1E8}"/>
              </a:ext>
            </a:extLst>
          </p:cNvPr>
          <p:cNvSpPr txBox="1"/>
          <p:nvPr/>
        </p:nvSpPr>
        <p:spPr>
          <a:xfrm>
            <a:off x="5604264" y="4855288"/>
            <a:ext cx="992579" cy="246221"/>
          </a:xfrm>
          <a:prstGeom prst="rect">
            <a:avLst/>
          </a:prstGeom>
          <a:noFill/>
        </p:spPr>
        <p:txBody>
          <a:bodyPr wrap="none" rtlCol="0">
            <a:spAutoFit/>
          </a:bodyPr>
          <a:lstStyle/>
          <a:p>
            <a:r>
              <a:rPr lang="en-GB" sz="1000" dirty="0"/>
              <a:t>Project group</a:t>
            </a:r>
          </a:p>
        </p:txBody>
      </p:sp>
      <p:sp>
        <p:nvSpPr>
          <p:cNvPr id="12" name="Isosceles Triangle 11">
            <a:extLst>
              <a:ext uri="{FF2B5EF4-FFF2-40B4-BE49-F238E27FC236}">
                <a16:creationId xmlns:a16="http://schemas.microsoft.com/office/drawing/2014/main" id="{0E0BC5A0-C7CD-6410-AB0C-B07BFA0A5816}"/>
              </a:ext>
            </a:extLst>
          </p:cNvPr>
          <p:cNvSpPr/>
          <p:nvPr/>
        </p:nvSpPr>
        <p:spPr>
          <a:xfrm>
            <a:off x="6549144" y="4892039"/>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4F818DB-D27D-D480-972B-E7E8507E034A}"/>
              </a:ext>
            </a:extLst>
          </p:cNvPr>
          <p:cNvSpPr txBox="1"/>
          <p:nvPr/>
        </p:nvSpPr>
        <p:spPr>
          <a:xfrm>
            <a:off x="6782824" y="4865448"/>
            <a:ext cx="992579" cy="246221"/>
          </a:xfrm>
          <a:prstGeom prst="rect">
            <a:avLst/>
          </a:prstGeom>
          <a:noFill/>
        </p:spPr>
        <p:txBody>
          <a:bodyPr wrap="none" rtlCol="0">
            <a:spAutoFit/>
          </a:bodyPr>
          <a:lstStyle/>
          <a:p>
            <a:r>
              <a:rPr lang="en-GB" sz="1000" dirty="0"/>
              <a:t>Project group</a:t>
            </a:r>
          </a:p>
        </p:txBody>
      </p:sp>
      <p:sp>
        <p:nvSpPr>
          <p:cNvPr id="16" name="Isosceles Triangle 15">
            <a:extLst>
              <a:ext uri="{FF2B5EF4-FFF2-40B4-BE49-F238E27FC236}">
                <a16:creationId xmlns:a16="http://schemas.microsoft.com/office/drawing/2014/main" id="{F90469AA-AB1C-C778-9A34-9D795EF7B4D5}"/>
              </a:ext>
            </a:extLst>
          </p:cNvPr>
          <p:cNvSpPr/>
          <p:nvPr/>
        </p:nvSpPr>
        <p:spPr>
          <a:xfrm>
            <a:off x="8347464" y="4871719"/>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9C8D4D99-BEF8-8384-2D1D-276802C42D04}"/>
              </a:ext>
            </a:extLst>
          </p:cNvPr>
          <p:cNvSpPr txBox="1"/>
          <p:nvPr/>
        </p:nvSpPr>
        <p:spPr>
          <a:xfrm>
            <a:off x="8581144" y="4845128"/>
            <a:ext cx="636713" cy="400110"/>
          </a:xfrm>
          <a:prstGeom prst="rect">
            <a:avLst/>
          </a:prstGeom>
          <a:noFill/>
        </p:spPr>
        <p:txBody>
          <a:bodyPr wrap="none" rtlCol="0">
            <a:spAutoFit/>
          </a:bodyPr>
          <a:lstStyle/>
          <a:p>
            <a:r>
              <a:rPr lang="en-GB" sz="1000" dirty="0"/>
              <a:t>Project </a:t>
            </a:r>
            <a:br>
              <a:rPr lang="en-GB" sz="1000" dirty="0"/>
            </a:br>
            <a:r>
              <a:rPr lang="en-GB" sz="1000" dirty="0"/>
              <a:t>group</a:t>
            </a:r>
          </a:p>
        </p:txBody>
      </p:sp>
      <p:sp>
        <p:nvSpPr>
          <p:cNvPr id="18" name="Isosceles Triangle 17">
            <a:extLst>
              <a:ext uri="{FF2B5EF4-FFF2-40B4-BE49-F238E27FC236}">
                <a16:creationId xmlns:a16="http://schemas.microsoft.com/office/drawing/2014/main" id="{72C985C8-075B-2781-3990-4C135A024A31}"/>
              </a:ext>
            </a:extLst>
          </p:cNvPr>
          <p:cNvSpPr/>
          <p:nvPr/>
        </p:nvSpPr>
        <p:spPr>
          <a:xfrm>
            <a:off x="9241544" y="4881879"/>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ECFC21DF-18CD-969D-5AF1-93AF7BE94A2F}"/>
              </a:ext>
            </a:extLst>
          </p:cNvPr>
          <p:cNvSpPr txBox="1"/>
          <p:nvPr/>
        </p:nvSpPr>
        <p:spPr>
          <a:xfrm>
            <a:off x="9475224" y="4855288"/>
            <a:ext cx="992579" cy="246221"/>
          </a:xfrm>
          <a:prstGeom prst="rect">
            <a:avLst/>
          </a:prstGeom>
          <a:noFill/>
        </p:spPr>
        <p:txBody>
          <a:bodyPr wrap="none" rtlCol="0">
            <a:spAutoFit/>
          </a:bodyPr>
          <a:lstStyle/>
          <a:p>
            <a:r>
              <a:rPr lang="en-GB" sz="1000" dirty="0"/>
              <a:t>Project group</a:t>
            </a:r>
          </a:p>
        </p:txBody>
      </p:sp>
      <p:sp>
        <p:nvSpPr>
          <p:cNvPr id="20" name="Isosceles Triangle 19">
            <a:extLst>
              <a:ext uri="{FF2B5EF4-FFF2-40B4-BE49-F238E27FC236}">
                <a16:creationId xmlns:a16="http://schemas.microsoft.com/office/drawing/2014/main" id="{D3F7F1A1-6274-2B5A-AF88-C296A40319E6}"/>
              </a:ext>
            </a:extLst>
          </p:cNvPr>
          <p:cNvSpPr/>
          <p:nvPr/>
        </p:nvSpPr>
        <p:spPr>
          <a:xfrm>
            <a:off x="10430264" y="4892039"/>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AD1FF77-F979-E539-6961-DD720F503CF8}"/>
              </a:ext>
            </a:extLst>
          </p:cNvPr>
          <p:cNvSpPr txBox="1"/>
          <p:nvPr/>
        </p:nvSpPr>
        <p:spPr>
          <a:xfrm>
            <a:off x="10663944" y="4865448"/>
            <a:ext cx="992579" cy="246221"/>
          </a:xfrm>
          <a:prstGeom prst="rect">
            <a:avLst/>
          </a:prstGeom>
          <a:noFill/>
        </p:spPr>
        <p:txBody>
          <a:bodyPr wrap="none" rtlCol="0">
            <a:spAutoFit/>
          </a:bodyPr>
          <a:lstStyle/>
          <a:p>
            <a:r>
              <a:rPr lang="en-GB" sz="1000" dirty="0"/>
              <a:t>Project group</a:t>
            </a:r>
          </a:p>
        </p:txBody>
      </p:sp>
      <p:sp>
        <p:nvSpPr>
          <p:cNvPr id="22" name="Isosceles Triangle 21">
            <a:extLst>
              <a:ext uri="{FF2B5EF4-FFF2-40B4-BE49-F238E27FC236}">
                <a16:creationId xmlns:a16="http://schemas.microsoft.com/office/drawing/2014/main" id="{BBCDBAD2-C120-933D-6831-C5B583CFC7AD}"/>
              </a:ext>
            </a:extLst>
          </p:cNvPr>
          <p:cNvSpPr/>
          <p:nvPr/>
        </p:nvSpPr>
        <p:spPr>
          <a:xfrm>
            <a:off x="3576320" y="5059680"/>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C6B38859-1C4B-544F-488E-F99503CDE670}"/>
              </a:ext>
            </a:extLst>
          </p:cNvPr>
          <p:cNvSpPr txBox="1"/>
          <p:nvPr/>
        </p:nvSpPr>
        <p:spPr>
          <a:xfrm>
            <a:off x="3810000" y="5033089"/>
            <a:ext cx="1265090" cy="246221"/>
          </a:xfrm>
          <a:prstGeom prst="rect">
            <a:avLst/>
          </a:prstGeom>
          <a:noFill/>
        </p:spPr>
        <p:txBody>
          <a:bodyPr wrap="none" rtlCol="0">
            <a:spAutoFit/>
          </a:bodyPr>
          <a:lstStyle/>
          <a:p>
            <a:r>
              <a:rPr lang="en-GB" sz="1000" dirty="0"/>
              <a:t>Regional fostering</a:t>
            </a:r>
          </a:p>
        </p:txBody>
      </p:sp>
      <p:sp>
        <p:nvSpPr>
          <p:cNvPr id="26" name="Isosceles Triangle 25">
            <a:extLst>
              <a:ext uri="{FF2B5EF4-FFF2-40B4-BE49-F238E27FC236}">
                <a16:creationId xmlns:a16="http://schemas.microsoft.com/office/drawing/2014/main" id="{82D8DF7D-9065-3420-5530-B49CE1E99A93}"/>
              </a:ext>
            </a:extLst>
          </p:cNvPr>
          <p:cNvSpPr/>
          <p:nvPr/>
        </p:nvSpPr>
        <p:spPr>
          <a:xfrm>
            <a:off x="5661168" y="2083248"/>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9616E17F-7C92-2DC2-FDB5-7EA1FFE48172}"/>
              </a:ext>
            </a:extLst>
          </p:cNvPr>
          <p:cNvSpPr txBox="1"/>
          <p:nvPr/>
        </p:nvSpPr>
        <p:spPr>
          <a:xfrm>
            <a:off x="5894848" y="2056657"/>
            <a:ext cx="971741" cy="400110"/>
          </a:xfrm>
          <a:prstGeom prst="rect">
            <a:avLst/>
          </a:prstGeom>
          <a:noFill/>
        </p:spPr>
        <p:txBody>
          <a:bodyPr wrap="none" rtlCol="0">
            <a:spAutoFit/>
          </a:bodyPr>
          <a:lstStyle/>
          <a:p>
            <a:r>
              <a:rPr lang="en-GB" sz="1000" dirty="0"/>
              <a:t>Foster carer </a:t>
            </a:r>
            <a:br>
              <a:rPr lang="en-GB" sz="1000" dirty="0"/>
            </a:br>
            <a:r>
              <a:rPr lang="en-GB" sz="1000" dirty="0"/>
              <a:t>design group</a:t>
            </a:r>
          </a:p>
        </p:txBody>
      </p:sp>
      <p:sp>
        <p:nvSpPr>
          <p:cNvPr id="28" name="Isosceles Triangle 27">
            <a:extLst>
              <a:ext uri="{FF2B5EF4-FFF2-40B4-BE49-F238E27FC236}">
                <a16:creationId xmlns:a16="http://schemas.microsoft.com/office/drawing/2014/main" id="{75298E81-E273-F849-1267-2585416E0355}"/>
              </a:ext>
            </a:extLst>
          </p:cNvPr>
          <p:cNvSpPr/>
          <p:nvPr/>
        </p:nvSpPr>
        <p:spPr>
          <a:xfrm>
            <a:off x="6849855" y="2102824"/>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AEE1F432-37FF-EAB7-F00B-22A25AB81779}"/>
              </a:ext>
            </a:extLst>
          </p:cNvPr>
          <p:cNvSpPr txBox="1"/>
          <p:nvPr/>
        </p:nvSpPr>
        <p:spPr>
          <a:xfrm>
            <a:off x="7083535" y="2076233"/>
            <a:ext cx="971741" cy="400110"/>
          </a:xfrm>
          <a:prstGeom prst="rect">
            <a:avLst/>
          </a:prstGeom>
          <a:noFill/>
        </p:spPr>
        <p:txBody>
          <a:bodyPr wrap="none" rtlCol="0">
            <a:spAutoFit/>
          </a:bodyPr>
          <a:lstStyle/>
          <a:p>
            <a:r>
              <a:rPr lang="en-GB" sz="1000" dirty="0"/>
              <a:t>Foster carer </a:t>
            </a:r>
            <a:br>
              <a:rPr lang="en-GB" sz="1000" dirty="0"/>
            </a:br>
            <a:r>
              <a:rPr lang="en-GB" sz="1000" dirty="0"/>
              <a:t>design group</a:t>
            </a:r>
          </a:p>
        </p:txBody>
      </p:sp>
      <p:sp>
        <p:nvSpPr>
          <p:cNvPr id="30" name="Isosceles Triangle 29">
            <a:extLst>
              <a:ext uri="{FF2B5EF4-FFF2-40B4-BE49-F238E27FC236}">
                <a16:creationId xmlns:a16="http://schemas.microsoft.com/office/drawing/2014/main" id="{DA64A63A-F991-6203-7566-D90B26016E2C}"/>
              </a:ext>
            </a:extLst>
          </p:cNvPr>
          <p:cNvSpPr/>
          <p:nvPr/>
        </p:nvSpPr>
        <p:spPr>
          <a:xfrm>
            <a:off x="8363728" y="2090263"/>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07937BCB-30B2-31E3-8A23-068EAE9DFFD0}"/>
              </a:ext>
            </a:extLst>
          </p:cNvPr>
          <p:cNvSpPr txBox="1"/>
          <p:nvPr/>
        </p:nvSpPr>
        <p:spPr>
          <a:xfrm>
            <a:off x="8597408" y="2063672"/>
            <a:ext cx="971741" cy="400110"/>
          </a:xfrm>
          <a:prstGeom prst="rect">
            <a:avLst/>
          </a:prstGeom>
          <a:noFill/>
        </p:spPr>
        <p:txBody>
          <a:bodyPr wrap="none" rtlCol="0">
            <a:spAutoFit/>
          </a:bodyPr>
          <a:lstStyle/>
          <a:p>
            <a:r>
              <a:rPr lang="en-GB" sz="1000" dirty="0"/>
              <a:t>Foster carer </a:t>
            </a:r>
            <a:br>
              <a:rPr lang="en-GB" sz="1000" dirty="0"/>
            </a:br>
            <a:r>
              <a:rPr lang="en-GB" sz="1000" dirty="0"/>
              <a:t>design group</a:t>
            </a:r>
          </a:p>
        </p:txBody>
      </p:sp>
      <p:sp>
        <p:nvSpPr>
          <p:cNvPr id="32" name="Isosceles Triangle 31">
            <a:extLst>
              <a:ext uri="{FF2B5EF4-FFF2-40B4-BE49-F238E27FC236}">
                <a16:creationId xmlns:a16="http://schemas.microsoft.com/office/drawing/2014/main" id="{E1360071-9D20-5B61-D199-E9F991D21A35}"/>
              </a:ext>
            </a:extLst>
          </p:cNvPr>
          <p:cNvSpPr/>
          <p:nvPr/>
        </p:nvSpPr>
        <p:spPr>
          <a:xfrm>
            <a:off x="10111281" y="2083248"/>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80DB29D3-7556-30FE-C84D-0269ECB20F73}"/>
              </a:ext>
            </a:extLst>
          </p:cNvPr>
          <p:cNvSpPr txBox="1"/>
          <p:nvPr/>
        </p:nvSpPr>
        <p:spPr>
          <a:xfrm>
            <a:off x="10344961" y="2056657"/>
            <a:ext cx="971741" cy="400110"/>
          </a:xfrm>
          <a:prstGeom prst="rect">
            <a:avLst/>
          </a:prstGeom>
          <a:noFill/>
        </p:spPr>
        <p:txBody>
          <a:bodyPr wrap="none" rtlCol="0">
            <a:spAutoFit/>
          </a:bodyPr>
          <a:lstStyle/>
          <a:p>
            <a:r>
              <a:rPr lang="en-GB" sz="1000" dirty="0"/>
              <a:t>Foster carer </a:t>
            </a:r>
            <a:br>
              <a:rPr lang="en-GB" sz="1000" dirty="0"/>
            </a:br>
            <a:r>
              <a:rPr lang="en-GB" sz="1000" dirty="0"/>
              <a:t>design group</a:t>
            </a:r>
          </a:p>
        </p:txBody>
      </p:sp>
      <p:sp>
        <p:nvSpPr>
          <p:cNvPr id="34" name="Isosceles Triangle 33">
            <a:extLst>
              <a:ext uri="{FF2B5EF4-FFF2-40B4-BE49-F238E27FC236}">
                <a16:creationId xmlns:a16="http://schemas.microsoft.com/office/drawing/2014/main" id="{DD22D58A-CD74-7B7D-49DF-56E6F530AE3F}"/>
              </a:ext>
            </a:extLst>
          </p:cNvPr>
          <p:cNvSpPr/>
          <p:nvPr/>
        </p:nvSpPr>
        <p:spPr>
          <a:xfrm>
            <a:off x="11269554" y="2086393"/>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02DCF9B0-CB4F-36D6-E060-17F801F4C8DD}"/>
              </a:ext>
            </a:extLst>
          </p:cNvPr>
          <p:cNvSpPr txBox="1"/>
          <p:nvPr/>
        </p:nvSpPr>
        <p:spPr>
          <a:xfrm>
            <a:off x="11503234" y="2059802"/>
            <a:ext cx="971741" cy="400110"/>
          </a:xfrm>
          <a:prstGeom prst="rect">
            <a:avLst/>
          </a:prstGeom>
          <a:noFill/>
        </p:spPr>
        <p:txBody>
          <a:bodyPr wrap="none" rtlCol="0">
            <a:spAutoFit/>
          </a:bodyPr>
          <a:lstStyle/>
          <a:p>
            <a:r>
              <a:rPr lang="en-GB" sz="1000" dirty="0"/>
              <a:t>Foster carer </a:t>
            </a:r>
            <a:br>
              <a:rPr lang="en-GB" sz="1000" dirty="0"/>
            </a:br>
            <a:r>
              <a:rPr lang="en-GB" sz="1000" dirty="0"/>
              <a:t>design group</a:t>
            </a:r>
          </a:p>
        </p:txBody>
      </p:sp>
      <p:sp>
        <p:nvSpPr>
          <p:cNvPr id="36" name="Arrow: Pentagon 35">
            <a:extLst>
              <a:ext uri="{FF2B5EF4-FFF2-40B4-BE49-F238E27FC236}">
                <a16:creationId xmlns:a16="http://schemas.microsoft.com/office/drawing/2014/main" id="{F9184431-68C7-7B72-02E3-7F9262DDD137}"/>
              </a:ext>
            </a:extLst>
          </p:cNvPr>
          <p:cNvSpPr/>
          <p:nvPr/>
        </p:nvSpPr>
        <p:spPr>
          <a:xfrm>
            <a:off x="4192024" y="2628761"/>
            <a:ext cx="1702824" cy="638870"/>
          </a:xfrm>
          <a:prstGeom prst="homePlat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dirty="0"/>
              <a:t>Map existing practice, articulate how this project is different from current practice. </a:t>
            </a:r>
          </a:p>
        </p:txBody>
      </p:sp>
      <p:sp>
        <p:nvSpPr>
          <p:cNvPr id="37" name="Arrow: Pentagon 36">
            <a:extLst>
              <a:ext uri="{FF2B5EF4-FFF2-40B4-BE49-F238E27FC236}">
                <a16:creationId xmlns:a16="http://schemas.microsoft.com/office/drawing/2014/main" id="{E596A357-0D25-1634-9A77-6071A0B38AE0}"/>
              </a:ext>
            </a:extLst>
          </p:cNvPr>
          <p:cNvSpPr/>
          <p:nvPr/>
        </p:nvSpPr>
        <p:spPr>
          <a:xfrm>
            <a:off x="5576288" y="3328834"/>
            <a:ext cx="2771175" cy="638870"/>
          </a:xfrm>
          <a:prstGeom prst="homePlat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dirty="0"/>
              <a:t>Design approval process, tiered payment, management oversight, QA process, training package, types of activity they can and cannot support,</a:t>
            </a:r>
          </a:p>
        </p:txBody>
      </p:sp>
      <p:sp>
        <p:nvSpPr>
          <p:cNvPr id="38" name="Arrow: Pentagon 37">
            <a:extLst>
              <a:ext uri="{FF2B5EF4-FFF2-40B4-BE49-F238E27FC236}">
                <a16:creationId xmlns:a16="http://schemas.microsoft.com/office/drawing/2014/main" id="{47419123-CC8B-F730-32FC-37D6C5D873E2}"/>
              </a:ext>
            </a:extLst>
          </p:cNvPr>
          <p:cNvSpPr/>
          <p:nvPr/>
        </p:nvSpPr>
        <p:spPr>
          <a:xfrm>
            <a:off x="8389058" y="3369379"/>
            <a:ext cx="1955903" cy="638870"/>
          </a:xfrm>
          <a:prstGeom prst="homePlat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dirty="0"/>
              <a:t>Design and cost scale of yr 1 pilot</a:t>
            </a:r>
          </a:p>
        </p:txBody>
      </p:sp>
      <p:sp>
        <p:nvSpPr>
          <p:cNvPr id="39" name="Arrow: Pentagon 38">
            <a:extLst>
              <a:ext uri="{FF2B5EF4-FFF2-40B4-BE49-F238E27FC236}">
                <a16:creationId xmlns:a16="http://schemas.microsoft.com/office/drawing/2014/main" id="{BA983A0E-4F7E-3357-A9A8-2A4DD8C3974B}"/>
              </a:ext>
            </a:extLst>
          </p:cNvPr>
          <p:cNvSpPr/>
          <p:nvPr/>
        </p:nvSpPr>
        <p:spPr>
          <a:xfrm>
            <a:off x="8363728" y="4092061"/>
            <a:ext cx="2771175" cy="638870"/>
          </a:xfrm>
          <a:prstGeom prst="homePlat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dirty="0"/>
              <a:t>Design branding, marketing approach connecting with LAFSE and new fostering hub in Sussexes</a:t>
            </a:r>
          </a:p>
        </p:txBody>
      </p:sp>
      <p:sp>
        <p:nvSpPr>
          <p:cNvPr id="40" name="Isosceles Triangle 39">
            <a:extLst>
              <a:ext uri="{FF2B5EF4-FFF2-40B4-BE49-F238E27FC236}">
                <a16:creationId xmlns:a16="http://schemas.microsoft.com/office/drawing/2014/main" id="{1FDBD58E-AECA-9871-303E-FB67ED0AFC98}"/>
              </a:ext>
            </a:extLst>
          </p:cNvPr>
          <p:cNvSpPr/>
          <p:nvPr/>
        </p:nvSpPr>
        <p:spPr>
          <a:xfrm>
            <a:off x="6848693" y="5133179"/>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DB5DA35C-3593-C524-F4B8-3EE3CF68D85D}"/>
              </a:ext>
            </a:extLst>
          </p:cNvPr>
          <p:cNvSpPr txBox="1"/>
          <p:nvPr/>
        </p:nvSpPr>
        <p:spPr>
          <a:xfrm>
            <a:off x="7082373" y="5106588"/>
            <a:ext cx="1265090" cy="246221"/>
          </a:xfrm>
          <a:prstGeom prst="rect">
            <a:avLst/>
          </a:prstGeom>
          <a:noFill/>
        </p:spPr>
        <p:txBody>
          <a:bodyPr wrap="none" rtlCol="0">
            <a:spAutoFit/>
          </a:bodyPr>
          <a:lstStyle/>
          <a:p>
            <a:r>
              <a:rPr lang="en-GB" sz="1000" dirty="0"/>
              <a:t>Regional fostering</a:t>
            </a:r>
          </a:p>
        </p:txBody>
      </p:sp>
      <p:sp>
        <p:nvSpPr>
          <p:cNvPr id="42" name="Isosceles Triangle 41">
            <a:extLst>
              <a:ext uri="{FF2B5EF4-FFF2-40B4-BE49-F238E27FC236}">
                <a16:creationId xmlns:a16="http://schemas.microsoft.com/office/drawing/2014/main" id="{A6B35F56-74E0-9C75-F580-B2EFC193F01E}"/>
              </a:ext>
            </a:extLst>
          </p:cNvPr>
          <p:cNvSpPr/>
          <p:nvPr/>
        </p:nvSpPr>
        <p:spPr>
          <a:xfrm>
            <a:off x="10693230" y="5138260"/>
            <a:ext cx="233680" cy="1930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F88E63C5-69C4-16AB-3672-CABE7790EF50}"/>
              </a:ext>
            </a:extLst>
          </p:cNvPr>
          <p:cNvSpPr txBox="1"/>
          <p:nvPr/>
        </p:nvSpPr>
        <p:spPr>
          <a:xfrm>
            <a:off x="10926910" y="5111669"/>
            <a:ext cx="1265090" cy="246221"/>
          </a:xfrm>
          <a:prstGeom prst="rect">
            <a:avLst/>
          </a:prstGeom>
          <a:noFill/>
        </p:spPr>
        <p:txBody>
          <a:bodyPr wrap="none" rtlCol="0">
            <a:spAutoFit/>
          </a:bodyPr>
          <a:lstStyle/>
          <a:p>
            <a:r>
              <a:rPr lang="en-GB" sz="1000" dirty="0"/>
              <a:t>Regional fostering</a:t>
            </a:r>
          </a:p>
        </p:txBody>
      </p:sp>
      <p:sp>
        <p:nvSpPr>
          <p:cNvPr id="44" name="TextBox 43">
            <a:extLst>
              <a:ext uri="{FF2B5EF4-FFF2-40B4-BE49-F238E27FC236}">
                <a16:creationId xmlns:a16="http://schemas.microsoft.com/office/drawing/2014/main" id="{69B26070-3353-A4A2-F5ED-301E2F82923B}"/>
              </a:ext>
            </a:extLst>
          </p:cNvPr>
          <p:cNvSpPr txBox="1"/>
          <p:nvPr/>
        </p:nvSpPr>
        <p:spPr>
          <a:xfrm>
            <a:off x="4073616" y="5713827"/>
            <a:ext cx="3990195" cy="246221"/>
          </a:xfrm>
          <a:prstGeom prst="rect">
            <a:avLst/>
          </a:prstGeom>
          <a:noFill/>
        </p:spPr>
        <p:txBody>
          <a:bodyPr wrap="none" rtlCol="0">
            <a:spAutoFit/>
          </a:bodyPr>
          <a:lstStyle/>
          <a:p>
            <a:r>
              <a:rPr lang="en-GB" sz="1000" dirty="0"/>
              <a:t>Still need to confirm dates for AD group and DCS steering group</a:t>
            </a:r>
          </a:p>
        </p:txBody>
      </p:sp>
    </p:spTree>
    <p:extLst>
      <p:ext uri="{BB962C8B-B14F-4D97-AF65-F5344CB8AC3E}">
        <p14:creationId xmlns:p14="http://schemas.microsoft.com/office/powerpoint/2010/main" val="1150678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CA3A8-4CCD-7657-0D86-D2F9DA38F4BE}"/>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D1DE16A3-56D7-8676-7257-C63F50A5AE60}"/>
              </a:ext>
            </a:extLst>
          </p:cNvPr>
          <p:cNvSpPr>
            <a:spLocks noGrp="1"/>
          </p:cNvSpPr>
          <p:nvPr>
            <p:ph type="ftr" sz="quarter" idx="11"/>
          </p:nvPr>
        </p:nvSpPr>
        <p:spPr/>
        <p:txBody>
          <a:bodyPr/>
          <a:lstStyle/>
          <a:p>
            <a:r>
              <a:rPr lang="en-US"/>
              <a:t>www.seslip.co.uk</a:t>
            </a:r>
            <a:endParaRPr lang="en-GB" dirty="0"/>
          </a:p>
        </p:txBody>
      </p:sp>
      <p:sp>
        <p:nvSpPr>
          <p:cNvPr id="6" name="TextBox 5">
            <a:extLst>
              <a:ext uri="{FF2B5EF4-FFF2-40B4-BE49-F238E27FC236}">
                <a16:creationId xmlns:a16="http://schemas.microsoft.com/office/drawing/2014/main" id="{A4555145-982E-5DD5-CB76-3BD1306592EC}"/>
              </a:ext>
            </a:extLst>
          </p:cNvPr>
          <p:cNvSpPr txBox="1"/>
          <p:nvPr/>
        </p:nvSpPr>
        <p:spPr>
          <a:xfrm>
            <a:off x="4305285" y="1920240"/>
            <a:ext cx="2032929" cy="369332"/>
          </a:xfrm>
          <a:prstGeom prst="rect">
            <a:avLst/>
          </a:prstGeom>
          <a:noFill/>
        </p:spPr>
        <p:txBody>
          <a:bodyPr wrap="none" rtlCol="0">
            <a:spAutoFit/>
          </a:bodyPr>
          <a:lstStyle/>
          <a:p>
            <a:r>
              <a:rPr lang="en-GB" dirty="0"/>
              <a:t>In between (paid)</a:t>
            </a:r>
          </a:p>
        </p:txBody>
      </p:sp>
      <p:sp>
        <p:nvSpPr>
          <p:cNvPr id="7" name="TextBox 6">
            <a:extLst>
              <a:ext uri="{FF2B5EF4-FFF2-40B4-BE49-F238E27FC236}">
                <a16:creationId xmlns:a16="http://schemas.microsoft.com/office/drawing/2014/main" id="{6B4886B2-FE38-3ABD-08C8-793FC6C5F292}"/>
              </a:ext>
            </a:extLst>
          </p:cNvPr>
          <p:cNvSpPr txBox="1"/>
          <p:nvPr/>
        </p:nvSpPr>
        <p:spPr>
          <a:xfrm>
            <a:off x="8051770" y="1920240"/>
            <a:ext cx="2794355" cy="369332"/>
          </a:xfrm>
          <a:prstGeom prst="rect">
            <a:avLst/>
          </a:prstGeom>
          <a:noFill/>
        </p:spPr>
        <p:txBody>
          <a:bodyPr wrap="none" rtlCol="0">
            <a:spAutoFit/>
          </a:bodyPr>
          <a:lstStyle/>
          <a:p>
            <a:r>
              <a:rPr lang="en-GB" dirty="0"/>
              <a:t>For volunteers (not paid)</a:t>
            </a:r>
          </a:p>
        </p:txBody>
      </p:sp>
      <p:sp>
        <p:nvSpPr>
          <p:cNvPr id="9" name="TextBox 8">
            <a:extLst>
              <a:ext uri="{FF2B5EF4-FFF2-40B4-BE49-F238E27FC236}">
                <a16:creationId xmlns:a16="http://schemas.microsoft.com/office/drawing/2014/main" id="{810C0FF0-3999-4DDE-24CE-46F25E1C212A}"/>
              </a:ext>
            </a:extLst>
          </p:cNvPr>
          <p:cNvSpPr txBox="1"/>
          <p:nvPr/>
        </p:nvSpPr>
        <p:spPr>
          <a:xfrm>
            <a:off x="8051770" y="2419245"/>
            <a:ext cx="3927678" cy="923330"/>
          </a:xfrm>
          <a:prstGeom prst="rect">
            <a:avLst/>
          </a:prstGeom>
          <a:noFill/>
        </p:spPr>
        <p:txBody>
          <a:bodyPr wrap="none" rtlCol="0">
            <a:spAutoFit/>
          </a:bodyPr>
          <a:lstStyle/>
          <a:p>
            <a:pPr marL="285750" indent="-285750">
              <a:buFont typeface="Arial" panose="020B0604020202020204" pitchFamily="34" charset="0"/>
              <a:buChar char="•"/>
            </a:pPr>
            <a:r>
              <a:rPr lang="en-GB" dirty="0"/>
              <a:t>Independent visitor</a:t>
            </a:r>
          </a:p>
          <a:p>
            <a:pPr marL="285750" indent="-285750">
              <a:buFont typeface="Arial" panose="020B0604020202020204" pitchFamily="34" charset="0"/>
              <a:buChar char="•"/>
            </a:pPr>
            <a:r>
              <a:rPr lang="en-GB" dirty="0"/>
              <a:t>Brighton and Hove’s </a:t>
            </a:r>
            <a:br>
              <a:rPr lang="en-GB" dirty="0"/>
            </a:br>
            <a:r>
              <a:rPr lang="en-GB" dirty="0"/>
              <a:t>fostering community champions</a:t>
            </a:r>
          </a:p>
        </p:txBody>
      </p:sp>
      <p:sp>
        <p:nvSpPr>
          <p:cNvPr id="10" name="TextBox 9">
            <a:extLst>
              <a:ext uri="{FF2B5EF4-FFF2-40B4-BE49-F238E27FC236}">
                <a16:creationId xmlns:a16="http://schemas.microsoft.com/office/drawing/2014/main" id="{05D740B5-583F-ED05-48BC-53CAABEE1FD7}"/>
              </a:ext>
            </a:extLst>
          </p:cNvPr>
          <p:cNvSpPr txBox="1"/>
          <p:nvPr/>
        </p:nvSpPr>
        <p:spPr>
          <a:xfrm>
            <a:off x="4287492" y="2511578"/>
            <a:ext cx="1808508" cy="369332"/>
          </a:xfrm>
          <a:prstGeom prst="rect">
            <a:avLst/>
          </a:prstGeom>
          <a:noFill/>
        </p:spPr>
        <p:txBody>
          <a:bodyPr wrap="none" rtlCol="0">
            <a:spAutoFit/>
          </a:bodyPr>
          <a:lstStyle/>
          <a:p>
            <a:pPr marL="285750" indent="-285750">
              <a:buFont typeface="Arial" panose="020B0604020202020204" pitchFamily="34" charset="0"/>
              <a:buChar char="•"/>
            </a:pPr>
            <a:r>
              <a:rPr lang="en-GB" dirty="0"/>
              <a:t>Relief carers</a:t>
            </a:r>
          </a:p>
        </p:txBody>
      </p:sp>
      <p:sp>
        <p:nvSpPr>
          <p:cNvPr id="12" name="Rectangle: Rounded Corners 11">
            <a:extLst>
              <a:ext uri="{FF2B5EF4-FFF2-40B4-BE49-F238E27FC236}">
                <a16:creationId xmlns:a16="http://schemas.microsoft.com/office/drawing/2014/main" id="{313B1CD4-F30E-D052-9041-48337F93EDBF}"/>
              </a:ext>
            </a:extLst>
          </p:cNvPr>
          <p:cNvSpPr/>
          <p:nvPr/>
        </p:nvSpPr>
        <p:spPr>
          <a:xfrm>
            <a:off x="9606275" y="931453"/>
            <a:ext cx="2479699" cy="8341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Are there any other schemes/initiatives we need to add?</a:t>
            </a:r>
          </a:p>
        </p:txBody>
      </p:sp>
      <p:pic>
        <p:nvPicPr>
          <p:cNvPr id="13" name="Picture 12">
            <a:extLst>
              <a:ext uri="{FF2B5EF4-FFF2-40B4-BE49-F238E27FC236}">
                <a16:creationId xmlns:a16="http://schemas.microsoft.com/office/drawing/2014/main" id="{8B330234-524B-127D-7AA9-789D27E497D9}"/>
              </a:ext>
            </a:extLst>
          </p:cNvPr>
          <p:cNvPicPr>
            <a:picLocks noChangeAspect="1"/>
          </p:cNvPicPr>
          <p:nvPr/>
        </p:nvPicPr>
        <p:blipFill>
          <a:blip r:embed="rId3"/>
          <a:stretch>
            <a:fillRect/>
          </a:stretch>
        </p:blipFill>
        <p:spPr>
          <a:xfrm>
            <a:off x="0" y="125812"/>
            <a:ext cx="12192000" cy="6898379"/>
          </a:xfrm>
          <a:prstGeom prst="rect">
            <a:avLst/>
          </a:prstGeom>
        </p:spPr>
      </p:pic>
      <p:sp>
        <p:nvSpPr>
          <p:cNvPr id="17" name="TextBox 16">
            <a:extLst>
              <a:ext uri="{FF2B5EF4-FFF2-40B4-BE49-F238E27FC236}">
                <a16:creationId xmlns:a16="http://schemas.microsoft.com/office/drawing/2014/main" id="{27B6F0F7-4FB5-A2C8-EAA4-331B9F958E4E}"/>
              </a:ext>
            </a:extLst>
          </p:cNvPr>
          <p:cNvSpPr txBox="1"/>
          <p:nvPr/>
        </p:nvSpPr>
        <p:spPr>
          <a:xfrm>
            <a:off x="8122890" y="3405182"/>
            <a:ext cx="6096000" cy="646331"/>
          </a:xfrm>
          <a:prstGeom prst="rect">
            <a:avLst/>
          </a:prstGeom>
          <a:noFill/>
        </p:spPr>
        <p:txBody>
          <a:bodyPr wrap="square">
            <a:spAutoFit/>
          </a:bodyPr>
          <a:lstStyle/>
          <a:p>
            <a:pPr marL="285750" indent="-285750">
              <a:buFont typeface="Arial" panose="020B0604020202020204" pitchFamily="34" charset="0"/>
              <a:buChar char="•"/>
            </a:pPr>
            <a:r>
              <a:rPr lang="en-GB" b="0" i="0" dirty="0">
                <a:solidFill>
                  <a:srgbClr val="222222"/>
                </a:solidFill>
                <a:effectLst/>
              </a:rPr>
              <a:t>Safe Families </a:t>
            </a:r>
            <a:endParaRPr lang="en-GB" dirty="0">
              <a:solidFill>
                <a:srgbClr val="222222"/>
              </a:solidFill>
            </a:endParaRPr>
          </a:p>
          <a:p>
            <a:pPr marL="285750" indent="-285750">
              <a:buFont typeface="Arial" panose="020B0604020202020204" pitchFamily="34" charset="0"/>
              <a:buChar char="•"/>
            </a:pPr>
            <a:r>
              <a:rPr lang="en-GB" b="0" i="0" dirty="0">
                <a:solidFill>
                  <a:srgbClr val="222222"/>
                </a:solidFill>
                <a:effectLst/>
              </a:rPr>
              <a:t>Home for Good. </a:t>
            </a:r>
            <a:endParaRPr lang="en-GB" dirty="0"/>
          </a:p>
        </p:txBody>
      </p:sp>
    </p:spTree>
    <p:extLst>
      <p:ext uri="{BB962C8B-B14F-4D97-AF65-F5344CB8AC3E}">
        <p14:creationId xmlns:p14="http://schemas.microsoft.com/office/powerpoint/2010/main" val="231375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4F3F6-B350-DBD9-18EA-05AB7CE9295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AA3BE8D-5822-457C-8D73-7EA4799A6F35}"/>
              </a:ext>
            </a:extLst>
          </p:cNvPr>
          <p:cNvSpPr>
            <a:spLocks noGrp="1"/>
          </p:cNvSpPr>
          <p:nvPr>
            <p:ph type="title"/>
          </p:nvPr>
        </p:nvSpPr>
        <p:spPr/>
        <p:txBody>
          <a:bodyPr/>
          <a:lstStyle/>
          <a:p>
            <a:r>
              <a:rPr lang="en-GB" dirty="0"/>
              <a:t>Identifying legal and finance leads</a:t>
            </a:r>
          </a:p>
        </p:txBody>
      </p:sp>
      <p:sp>
        <p:nvSpPr>
          <p:cNvPr id="4" name="Footer Placeholder 3">
            <a:extLst>
              <a:ext uri="{FF2B5EF4-FFF2-40B4-BE49-F238E27FC236}">
                <a16:creationId xmlns:a16="http://schemas.microsoft.com/office/drawing/2014/main" id="{329A90B6-CF66-7CDC-2BF2-259620D9A402}"/>
              </a:ext>
            </a:extLst>
          </p:cNvPr>
          <p:cNvSpPr>
            <a:spLocks noGrp="1"/>
          </p:cNvSpPr>
          <p:nvPr>
            <p:ph type="ftr" sz="quarter" idx="11"/>
          </p:nvPr>
        </p:nvSpPr>
        <p:spPr/>
        <p:txBody>
          <a:bodyPr/>
          <a:lstStyle/>
          <a:p>
            <a:r>
              <a:rPr lang="en-US"/>
              <a:t>www.seslip.co.uk</a:t>
            </a:r>
            <a:endParaRPr lang="en-GB" dirty="0"/>
          </a:p>
        </p:txBody>
      </p:sp>
      <p:sp>
        <p:nvSpPr>
          <p:cNvPr id="11" name="Rectangle: Rounded Corners 10">
            <a:extLst>
              <a:ext uri="{FF2B5EF4-FFF2-40B4-BE49-F238E27FC236}">
                <a16:creationId xmlns:a16="http://schemas.microsoft.com/office/drawing/2014/main" id="{179D26FF-76FB-40EE-4C23-7CCCFC6BE710}"/>
              </a:ext>
            </a:extLst>
          </p:cNvPr>
          <p:cNvSpPr/>
          <p:nvPr/>
        </p:nvSpPr>
        <p:spPr>
          <a:xfrm>
            <a:off x="396240" y="1889760"/>
            <a:ext cx="10962640" cy="14507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Has anyone got a good children’s legal or finance lead that could help with this?</a:t>
            </a:r>
          </a:p>
          <a:p>
            <a:pPr algn="ctr"/>
            <a:endParaRPr lang="en-GB" dirty="0"/>
          </a:p>
          <a:p>
            <a:pPr algn="ctr"/>
            <a:r>
              <a:rPr lang="en-GB" dirty="0"/>
              <a:t>We can provide up to £5k for legal input and £5k for finance input</a:t>
            </a:r>
          </a:p>
          <a:p>
            <a:pPr algn="ctr"/>
            <a:endParaRPr lang="en-GB" dirty="0"/>
          </a:p>
          <a:p>
            <a:pPr algn="ctr"/>
            <a:r>
              <a:rPr lang="en-GB" dirty="0"/>
              <a:t>Are we happy with the scope identified below?</a:t>
            </a:r>
          </a:p>
        </p:txBody>
      </p:sp>
      <p:sp>
        <p:nvSpPr>
          <p:cNvPr id="2" name="TextBox 1">
            <a:extLst>
              <a:ext uri="{FF2B5EF4-FFF2-40B4-BE49-F238E27FC236}">
                <a16:creationId xmlns:a16="http://schemas.microsoft.com/office/drawing/2014/main" id="{E6F8732B-5C44-81F3-D9D3-4D93F5C2FD50}"/>
              </a:ext>
            </a:extLst>
          </p:cNvPr>
          <p:cNvSpPr txBox="1"/>
          <p:nvPr/>
        </p:nvSpPr>
        <p:spPr>
          <a:xfrm>
            <a:off x="2801853" y="3840480"/>
            <a:ext cx="915635" cy="369332"/>
          </a:xfrm>
          <a:prstGeom prst="rect">
            <a:avLst/>
          </a:prstGeom>
          <a:noFill/>
        </p:spPr>
        <p:txBody>
          <a:bodyPr wrap="none" rtlCol="0">
            <a:spAutoFit/>
          </a:bodyPr>
          <a:lstStyle/>
          <a:p>
            <a:r>
              <a:rPr lang="en-GB" b="1" dirty="0"/>
              <a:t>LEGAL</a:t>
            </a:r>
          </a:p>
        </p:txBody>
      </p:sp>
      <p:sp>
        <p:nvSpPr>
          <p:cNvPr id="13" name="TextBox 12">
            <a:extLst>
              <a:ext uri="{FF2B5EF4-FFF2-40B4-BE49-F238E27FC236}">
                <a16:creationId xmlns:a16="http://schemas.microsoft.com/office/drawing/2014/main" id="{1D11FA73-7824-8427-2285-21221C064AB1}"/>
              </a:ext>
            </a:extLst>
          </p:cNvPr>
          <p:cNvSpPr txBox="1"/>
          <p:nvPr/>
        </p:nvSpPr>
        <p:spPr>
          <a:xfrm>
            <a:off x="6548338" y="3840480"/>
            <a:ext cx="1189749" cy="369332"/>
          </a:xfrm>
          <a:prstGeom prst="rect">
            <a:avLst/>
          </a:prstGeom>
          <a:noFill/>
        </p:spPr>
        <p:txBody>
          <a:bodyPr wrap="none" rtlCol="0">
            <a:spAutoFit/>
          </a:bodyPr>
          <a:lstStyle/>
          <a:p>
            <a:r>
              <a:rPr lang="en-GB" b="1" dirty="0"/>
              <a:t>FINANCE</a:t>
            </a:r>
          </a:p>
        </p:txBody>
      </p:sp>
      <p:sp>
        <p:nvSpPr>
          <p:cNvPr id="14" name="TextBox 13">
            <a:extLst>
              <a:ext uri="{FF2B5EF4-FFF2-40B4-BE49-F238E27FC236}">
                <a16:creationId xmlns:a16="http://schemas.microsoft.com/office/drawing/2014/main" id="{3E4E8804-DADA-C928-4FD2-F6D570CC51F8}"/>
              </a:ext>
            </a:extLst>
          </p:cNvPr>
          <p:cNvSpPr txBox="1"/>
          <p:nvPr/>
        </p:nvSpPr>
        <p:spPr>
          <a:xfrm>
            <a:off x="1016223" y="4431818"/>
            <a:ext cx="5339923" cy="1200329"/>
          </a:xfrm>
          <a:prstGeom prst="rect">
            <a:avLst/>
          </a:prstGeom>
          <a:noFill/>
        </p:spPr>
        <p:txBody>
          <a:bodyPr wrap="none" rtlCol="0">
            <a:spAutoFit/>
          </a:bodyPr>
          <a:lstStyle/>
          <a:p>
            <a:pPr marL="285750" indent="-285750">
              <a:buFont typeface="Arial" panose="020B0604020202020204" pitchFamily="34" charset="0"/>
              <a:buChar char="•"/>
            </a:pPr>
            <a:r>
              <a:rPr lang="en-GB" dirty="0"/>
              <a:t>Is the proposed approach to </a:t>
            </a:r>
            <a:br>
              <a:rPr lang="en-GB" dirty="0"/>
            </a:br>
            <a:r>
              <a:rPr lang="en-GB" dirty="0"/>
              <a:t>approval legally compliant? </a:t>
            </a:r>
          </a:p>
          <a:p>
            <a:pPr marL="285750" indent="-285750">
              <a:buFont typeface="Arial" panose="020B0604020202020204" pitchFamily="34" charset="0"/>
              <a:buChar char="•"/>
            </a:pPr>
            <a:r>
              <a:rPr lang="en-GB" dirty="0"/>
              <a:t>Can the proposed approach be </a:t>
            </a:r>
            <a:br>
              <a:rPr lang="en-GB" dirty="0"/>
            </a:br>
            <a:r>
              <a:rPr lang="en-GB" dirty="0"/>
              <a:t>considered a first step towards full approval? </a:t>
            </a:r>
          </a:p>
        </p:txBody>
      </p:sp>
      <p:sp>
        <p:nvSpPr>
          <p:cNvPr id="15" name="TextBox 14">
            <a:extLst>
              <a:ext uri="{FF2B5EF4-FFF2-40B4-BE49-F238E27FC236}">
                <a16:creationId xmlns:a16="http://schemas.microsoft.com/office/drawing/2014/main" id="{1D9CA992-64B9-9036-9654-97C38835F7D5}"/>
              </a:ext>
            </a:extLst>
          </p:cNvPr>
          <p:cNvSpPr txBox="1"/>
          <p:nvPr/>
        </p:nvSpPr>
        <p:spPr>
          <a:xfrm>
            <a:off x="6467483" y="4291640"/>
            <a:ext cx="5339923" cy="1754326"/>
          </a:xfrm>
          <a:prstGeom prst="rect">
            <a:avLst/>
          </a:prstGeom>
          <a:noFill/>
        </p:spPr>
        <p:txBody>
          <a:bodyPr wrap="square" rtlCol="0">
            <a:spAutoFit/>
          </a:bodyPr>
          <a:lstStyle/>
          <a:p>
            <a:r>
              <a:rPr lang="en-GB" dirty="0"/>
              <a:t>If we provide figures about cost of recruiting a foster carer, cost of in-house fostering vs IFA vs residential, can they help with checking modelled invest to save costs (i.e. for every X people we recruit, we will reduce turnover in foster carers by x% and save £X)</a:t>
            </a:r>
          </a:p>
        </p:txBody>
      </p:sp>
    </p:spTree>
    <p:extLst>
      <p:ext uri="{BB962C8B-B14F-4D97-AF65-F5344CB8AC3E}">
        <p14:creationId xmlns:p14="http://schemas.microsoft.com/office/powerpoint/2010/main" val="1255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EC050-BA97-83DC-D9BC-6F9A3CCCB8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F282948-0D92-2737-AD67-5605C897629F}"/>
              </a:ext>
            </a:extLst>
          </p:cNvPr>
          <p:cNvSpPr>
            <a:spLocks noGrp="1"/>
          </p:cNvSpPr>
          <p:nvPr>
            <p:ph type="title"/>
          </p:nvPr>
        </p:nvSpPr>
        <p:spPr>
          <a:xfrm>
            <a:off x="1231008" y="118910"/>
            <a:ext cx="10058400" cy="1450757"/>
          </a:xfrm>
        </p:spPr>
        <p:txBody>
          <a:bodyPr/>
          <a:lstStyle/>
          <a:p>
            <a:r>
              <a:rPr lang="en-GB" dirty="0"/>
              <a:t>Input from people with lived experience</a:t>
            </a:r>
          </a:p>
        </p:txBody>
      </p:sp>
      <p:sp>
        <p:nvSpPr>
          <p:cNvPr id="4" name="Footer Placeholder 3">
            <a:extLst>
              <a:ext uri="{FF2B5EF4-FFF2-40B4-BE49-F238E27FC236}">
                <a16:creationId xmlns:a16="http://schemas.microsoft.com/office/drawing/2014/main" id="{3BA239DE-F31E-1417-99D1-D358597E60AE}"/>
              </a:ext>
            </a:extLst>
          </p:cNvPr>
          <p:cNvSpPr>
            <a:spLocks noGrp="1"/>
          </p:cNvSpPr>
          <p:nvPr>
            <p:ph type="ftr" sz="quarter" idx="11"/>
          </p:nvPr>
        </p:nvSpPr>
        <p:spPr/>
        <p:txBody>
          <a:bodyPr/>
          <a:lstStyle/>
          <a:p>
            <a:r>
              <a:rPr lang="en-US"/>
              <a:t>www.seslip.co.uk</a:t>
            </a:r>
            <a:endParaRPr lang="en-GB" dirty="0"/>
          </a:p>
        </p:txBody>
      </p:sp>
      <p:sp>
        <p:nvSpPr>
          <p:cNvPr id="7" name="TextBox 6">
            <a:extLst>
              <a:ext uri="{FF2B5EF4-FFF2-40B4-BE49-F238E27FC236}">
                <a16:creationId xmlns:a16="http://schemas.microsoft.com/office/drawing/2014/main" id="{C04A93DD-EC86-B8D9-ACD3-2FC46A043A04}"/>
              </a:ext>
            </a:extLst>
          </p:cNvPr>
          <p:cNvSpPr txBox="1"/>
          <p:nvPr/>
        </p:nvSpPr>
        <p:spPr>
          <a:xfrm>
            <a:off x="1127760" y="1940560"/>
            <a:ext cx="10058400" cy="3970318"/>
          </a:xfrm>
          <a:prstGeom prst="rect">
            <a:avLst/>
          </a:prstGeom>
          <a:noFill/>
        </p:spPr>
        <p:txBody>
          <a:bodyPr wrap="square">
            <a:spAutoFit/>
          </a:bodyPr>
          <a:lstStyle/>
          <a:p>
            <a:pPr marL="942975" indent="-342900" algn="l">
              <a:buFont typeface="+mj-lt"/>
              <a:buAutoNum type="arabicPeriod"/>
            </a:pPr>
            <a:r>
              <a:rPr lang="en-GB" b="0" i="0" dirty="0">
                <a:solidFill>
                  <a:srgbClr val="222222"/>
                </a:solidFill>
                <a:effectLst/>
              </a:rPr>
              <a:t>People who have approached us who don't have a spare room: what sort of things would they like to help with? What do they think about the idea? What would they be prepared to do as a volunteer vs paid?</a:t>
            </a:r>
          </a:p>
          <a:p>
            <a:pPr marL="942975" indent="-342900" algn="l">
              <a:buFont typeface="+mj-lt"/>
              <a:buAutoNum type="arabicPeriod"/>
            </a:pPr>
            <a:r>
              <a:rPr lang="en-GB" b="1" i="0" dirty="0">
                <a:solidFill>
                  <a:srgbClr val="222222"/>
                </a:solidFill>
                <a:effectLst/>
              </a:rPr>
              <a:t>Care experienced people:</a:t>
            </a:r>
            <a:r>
              <a:rPr lang="en-GB" b="0" i="0" dirty="0">
                <a:solidFill>
                  <a:srgbClr val="222222"/>
                </a:solidFill>
                <a:effectLst/>
              </a:rPr>
              <a:t> what would have help them when they were in care, what sort  of areas would they want to help with? what do they think about the idea? What would they be prepared to do as a volunteer vs paid?</a:t>
            </a:r>
          </a:p>
          <a:p>
            <a:pPr marL="942975" indent="-342900" algn="l">
              <a:buFont typeface="+mj-lt"/>
              <a:buAutoNum type="arabicPeriod"/>
            </a:pPr>
            <a:r>
              <a:rPr lang="en-GB" b="1" i="0" dirty="0">
                <a:solidFill>
                  <a:srgbClr val="222222"/>
                </a:solidFill>
                <a:effectLst/>
              </a:rPr>
              <a:t>Foster carer:</a:t>
            </a:r>
            <a:r>
              <a:rPr lang="en-GB" b="0" i="0" dirty="0">
                <a:solidFill>
                  <a:srgbClr val="222222"/>
                </a:solidFill>
                <a:effectLst/>
              </a:rPr>
              <a:t> what sort of practical help (not care)  would be most useful?</a:t>
            </a:r>
          </a:p>
          <a:p>
            <a:pPr marL="942975" indent="-342900" algn="l">
              <a:buFont typeface="+mj-lt"/>
              <a:buAutoNum type="arabicPeriod"/>
            </a:pPr>
            <a:r>
              <a:rPr lang="en-GB" b="1" i="0" dirty="0">
                <a:solidFill>
                  <a:srgbClr val="222222"/>
                </a:solidFill>
                <a:effectLst/>
              </a:rPr>
              <a:t>Retiring foster carers:</a:t>
            </a:r>
            <a:r>
              <a:rPr lang="en-GB" b="0" i="0" dirty="0">
                <a:solidFill>
                  <a:srgbClr val="222222"/>
                </a:solidFill>
                <a:effectLst/>
              </a:rPr>
              <a:t> what would they like to give back/continue doing?</a:t>
            </a:r>
          </a:p>
          <a:p>
            <a:pPr marL="942975" indent="-342900" algn="l">
              <a:buFont typeface="+mj-lt"/>
              <a:buAutoNum type="arabicPeriod"/>
            </a:pPr>
            <a:r>
              <a:rPr lang="en-GB" b="1" i="0" dirty="0">
                <a:solidFill>
                  <a:srgbClr val="222222"/>
                </a:solidFill>
                <a:effectLst/>
              </a:rPr>
              <a:t>Sessional workers: </a:t>
            </a:r>
            <a:r>
              <a:rPr lang="en-GB" b="0" i="0" dirty="0">
                <a:solidFill>
                  <a:srgbClr val="222222"/>
                </a:solidFill>
                <a:effectLst/>
              </a:rPr>
              <a:t>people already working in this way (e.g. Southampton and Brighton and Hove) what are they doing, why is it working? What support, training do they need?</a:t>
            </a:r>
          </a:p>
          <a:p>
            <a:pPr marL="942975" indent="-342900" algn="l">
              <a:buFont typeface="+mj-lt"/>
              <a:buAutoNum type="arabicPeriod"/>
            </a:pPr>
            <a:r>
              <a:rPr lang="en-GB" b="1" i="0" dirty="0">
                <a:solidFill>
                  <a:srgbClr val="222222"/>
                </a:solidFill>
                <a:effectLst/>
              </a:rPr>
              <a:t>Birth adult children of foster carers: </a:t>
            </a:r>
            <a:r>
              <a:rPr lang="en-GB" b="0" i="0" dirty="0">
                <a:solidFill>
                  <a:srgbClr val="222222"/>
                </a:solidFill>
                <a:effectLst/>
              </a:rPr>
              <a:t>what sort of things would they like to help with? What do they think about the idea? What would they be prepared to do as a volunteer vs paid?</a:t>
            </a:r>
          </a:p>
        </p:txBody>
      </p:sp>
    </p:spTree>
    <p:extLst>
      <p:ext uri="{BB962C8B-B14F-4D97-AF65-F5344CB8AC3E}">
        <p14:creationId xmlns:p14="http://schemas.microsoft.com/office/powerpoint/2010/main" val="221657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A31F9-6C24-FEDA-68E1-8A9BCCA093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6D2396-5C4A-023B-77B5-41318F326557}"/>
              </a:ext>
            </a:extLst>
          </p:cNvPr>
          <p:cNvSpPr>
            <a:spLocks noGrp="1"/>
          </p:cNvSpPr>
          <p:nvPr>
            <p:ph type="ctrTitle"/>
          </p:nvPr>
        </p:nvSpPr>
        <p:spPr>
          <a:xfrm>
            <a:off x="1585464" y="1427950"/>
            <a:ext cx="9021071" cy="2210626"/>
          </a:xfrm>
        </p:spPr>
        <p:txBody>
          <a:bodyPr>
            <a:normAutofit fontScale="90000"/>
          </a:bodyPr>
          <a:lstStyle/>
          <a:p>
            <a:r>
              <a:rPr lang="en-US" dirty="0"/>
              <a:t>South East regional </a:t>
            </a:r>
            <a:br>
              <a:rPr lang="en-US" dirty="0"/>
            </a:br>
            <a:r>
              <a:rPr lang="en-US" dirty="0"/>
              <a:t>Wider fostering community project</a:t>
            </a:r>
            <a:br>
              <a:rPr lang="en-US" dirty="0"/>
            </a:br>
            <a:r>
              <a:rPr lang="en-US" dirty="0"/>
              <a:t>Appendix: project scope and project plan</a:t>
            </a:r>
            <a:endParaRPr lang="en-GB" dirty="0">
              <a:solidFill>
                <a:srgbClr val="FF0000"/>
              </a:solidFill>
            </a:endParaRPr>
          </a:p>
        </p:txBody>
      </p:sp>
      <p:sp>
        <p:nvSpPr>
          <p:cNvPr id="4" name="Footer Placeholder 3">
            <a:extLst>
              <a:ext uri="{FF2B5EF4-FFF2-40B4-BE49-F238E27FC236}">
                <a16:creationId xmlns:a16="http://schemas.microsoft.com/office/drawing/2014/main" id="{664A4528-7DF3-19A7-8B13-D119AB8445C8}"/>
              </a:ext>
            </a:extLst>
          </p:cNvPr>
          <p:cNvSpPr>
            <a:spLocks noGrp="1"/>
          </p:cNvSpPr>
          <p:nvPr>
            <p:ph type="ftr" sz="quarter" idx="11"/>
          </p:nvPr>
        </p:nvSpPr>
        <p:spPr/>
        <p:txBody>
          <a:bodyPr/>
          <a:lstStyle/>
          <a:p>
            <a:r>
              <a:rPr lang="en-US" cap="all" dirty="0">
                <a:hlinkClick r:id="rId2"/>
              </a:rPr>
              <a:t>www.Seslip.co.uk</a:t>
            </a:r>
            <a:r>
              <a:rPr lang="en-US" cap="all" dirty="0"/>
              <a:t> </a:t>
            </a:r>
            <a:endParaRPr lang="en-GB" cap="all" dirty="0"/>
          </a:p>
        </p:txBody>
      </p:sp>
    </p:spTree>
    <p:extLst>
      <p:ext uri="{BB962C8B-B14F-4D97-AF65-F5344CB8AC3E}">
        <p14:creationId xmlns:p14="http://schemas.microsoft.com/office/powerpoint/2010/main" val="2755834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5C7758-A534-4E49-B168-F2EF459E52AE}"/>
              </a:ext>
            </a:extLst>
          </p:cNvPr>
          <p:cNvSpPr>
            <a:spLocks noGrp="1"/>
          </p:cNvSpPr>
          <p:nvPr>
            <p:ph type="title"/>
          </p:nvPr>
        </p:nvSpPr>
        <p:spPr/>
        <p:txBody>
          <a:bodyPr/>
          <a:lstStyle/>
          <a:p>
            <a:r>
              <a:rPr lang="en-GB" dirty="0"/>
              <a:t>Introduction and contents</a:t>
            </a:r>
          </a:p>
        </p:txBody>
      </p:sp>
      <p:sp>
        <p:nvSpPr>
          <p:cNvPr id="4" name="Footer Placeholder 3">
            <a:extLst>
              <a:ext uri="{FF2B5EF4-FFF2-40B4-BE49-F238E27FC236}">
                <a16:creationId xmlns:a16="http://schemas.microsoft.com/office/drawing/2014/main" id="{5E0D14AE-CBB1-D8B5-CED2-5AB3364D236A}"/>
              </a:ext>
            </a:extLst>
          </p:cNvPr>
          <p:cNvSpPr>
            <a:spLocks noGrp="1"/>
          </p:cNvSpPr>
          <p:nvPr>
            <p:ph type="ftr" sz="quarter" idx="11"/>
          </p:nvPr>
        </p:nvSpPr>
        <p:spPr/>
        <p:txBody>
          <a:bodyPr/>
          <a:lstStyle/>
          <a:p>
            <a:r>
              <a:rPr lang="en-US"/>
              <a:t>www.seslip.co.uk</a:t>
            </a:r>
            <a:endParaRPr lang="en-GB" dirty="0"/>
          </a:p>
        </p:txBody>
      </p:sp>
      <p:graphicFrame>
        <p:nvGraphicFramePr>
          <p:cNvPr id="2" name="Table 2">
            <a:extLst>
              <a:ext uri="{FF2B5EF4-FFF2-40B4-BE49-F238E27FC236}">
                <a16:creationId xmlns:a16="http://schemas.microsoft.com/office/drawing/2014/main" id="{2024CC27-BFFB-9094-3737-02F2A42EE8E8}"/>
              </a:ext>
            </a:extLst>
          </p:cNvPr>
          <p:cNvGraphicFramePr>
            <a:graphicFrameLocks noGrp="1"/>
          </p:cNvGraphicFramePr>
          <p:nvPr>
            <p:extLst>
              <p:ext uri="{D42A27DB-BD31-4B8C-83A1-F6EECF244321}">
                <p14:modId xmlns:p14="http://schemas.microsoft.com/office/powerpoint/2010/main" val="3299981416"/>
              </p:ext>
            </p:extLst>
          </p:nvPr>
        </p:nvGraphicFramePr>
        <p:xfrm>
          <a:off x="2403793" y="3083190"/>
          <a:ext cx="6313488" cy="2966720"/>
        </p:xfrm>
        <a:graphic>
          <a:graphicData uri="http://schemas.openxmlformats.org/drawingml/2006/table">
            <a:tbl>
              <a:tblPr firstRow="1" bandRow="1">
                <a:tableStyleId>{5C22544A-7EE6-4342-B048-85BDC9FD1C3A}</a:tableStyleId>
              </a:tblPr>
              <a:tblGrid>
                <a:gridCol w="4667567">
                  <a:extLst>
                    <a:ext uri="{9D8B030D-6E8A-4147-A177-3AD203B41FA5}">
                      <a16:colId xmlns:a16="http://schemas.microsoft.com/office/drawing/2014/main" val="830274868"/>
                    </a:ext>
                  </a:extLst>
                </a:gridCol>
                <a:gridCol w="1645921">
                  <a:extLst>
                    <a:ext uri="{9D8B030D-6E8A-4147-A177-3AD203B41FA5}">
                      <a16:colId xmlns:a16="http://schemas.microsoft.com/office/drawing/2014/main" val="4159969268"/>
                    </a:ext>
                  </a:extLst>
                </a:gridCol>
              </a:tblGrid>
              <a:tr h="370840">
                <a:tc>
                  <a:txBody>
                    <a:bodyPr/>
                    <a:lstStyle/>
                    <a:p>
                      <a:r>
                        <a:rPr lang="en-GB" dirty="0"/>
                        <a:t>Item</a:t>
                      </a:r>
                    </a:p>
                  </a:txBody>
                  <a:tcPr/>
                </a:tc>
                <a:tc>
                  <a:txBody>
                    <a:bodyPr/>
                    <a:lstStyle/>
                    <a:p>
                      <a:r>
                        <a:rPr lang="en-GB" dirty="0"/>
                        <a:t>Slide no</a:t>
                      </a:r>
                    </a:p>
                  </a:txBody>
                  <a:tcPr/>
                </a:tc>
                <a:extLst>
                  <a:ext uri="{0D108BD9-81ED-4DB2-BD59-A6C34878D82A}">
                    <a16:rowId xmlns:a16="http://schemas.microsoft.com/office/drawing/2014/main" val="2724114295"/>
                  </a:ext>
                </a:extLst>
              </a:tr>
              <a:tr h="370840">
                <a:tc>
                  <a:txBody>
                    <a:bodyPr/>
                    <a:lstStyle/>
                    <a:p>
                      <a:r>
                        <a:rPr lang="en-GB" dirty="0"/>
                        <a:t>Scope agreed with DfE</a:t>
                      </a:r>
                    </a:p>
                  </a:txBody>
                  <a:tcPr/>
                </a:tc>
                <a:tc>
                  <a:txBody>
                    <a:bodyPr/>
                    <a:lstStyle/>
                    <a:p>
                      <a:r>
                        <a:rPr lang="en-GB" dirty="0"/>
                        <a:t>3</a:t>
                      </a:r>
                    </a:p>
                  </a:txBody>
                  <a:tcPr/>
                </a:tc>
                <a:extLst>
                  <a:ext uri="{0D108BD9-81ED-4DB2-BD59-A6C34878D82A}">
                    <a16:rowId xmlns:a16="http://schemas.microsoft.com/office/drawing/2014/main" val="1845676115"/>
                  </a:ext>
                </a:extLst>
              </a:tr>
              <a:tr h="370840">
                <a:tc>
                  <a:txBody>
                    <a:bodyPr/>
                    <a:lstStyle/>
                    <a:p>
                      <a:r>
                        <a:rPr lang="en-GB" dirty="0"/>
                        <a:t>Governance and project team</a:t>
                      </a:r>
                    </a:p>
                  </a:txBody>
                  <a:tcPr/>
                </a:tc>
                <a:tc>
                  <a:txBody>
                    <a:bodyPr/>
                    <a:lstStyle/>
                    <a:p>
                      <a:r>
                        <a:rPr lang="en-GB" dirty="0"/>
                        <a:t>4</a:t>
                      </a:r>
                    </a:p>
                  </a:txBody>
                  <a:tcPr/>
                </a:tc>
                <a:extLst>
                  <a:ext uri="{0D108BD9-81ED-4DB2-BD59-A6C34878D82A}">
                    <a16:rowId xmlns:a16="http://schemas.microsoft.com/office/drawing/2014/main" val="1549990433"/>
                  </a:ext>
                </a:extLst>
              </a:tr>
              <a:tr h="370840">
                <a:tc>
                  <a:txBody>
                    <a:bodyPr/>
                    <a:lstStyle/>
                    <a:p>
                      <a:r>
                        <a:rPr lang="en-GB" sz="1800" dirty="0"/>
                        <a:t>Cohorts</a:t>
                      </a:r>
                      <a:endParaRPr lang="en-GB" dirty="0"/>
                    </a:p>
                  </a:txBody>
                  <a:tcPr/>
                </a:tc>
                <a:tc>
                  <a:txBody>
                    <a:bodyPr/>
                    <a:lstStyle/>
                    <a:p>
                      <a:r>
                        <a:rPr lang="en-GB" dirty="0"/>
                        <a:t>5</a:t>
                      </a:r>
                    </a:p>
                  </a:txBody>
                  <a:tcPr/>
                </a:tc>
                <a:extLst>
                  <a:ext uri="{0D108BD9-81ED-4DB2-BD59-A6C34878D82A}">
                    <a16:rowId xmlns:a16="http://schemas.microsoft.com/office/drawing/2014/main" val="1444146081"/>
                  </a:ext>
                </a:extLst>
              </a:tr>
              <a:tr h="370840">
                <a:tc>
                  <a:txBody>
                    <a:bodyPr/>
                    <a:lstStyle/>
                    <a:p>
                      <a:r>
                        <a:rPr lang="en-GB" sz="1800" dirty="0"/>
                        <a:t>Areas of delivery by March 2026</a:t>
                      </a:r>
                      <a:endParaRPr lang="en-GB" dirty="0"/>
                    </a:p>
                  </a:txBody>
                  <a:tcPr/>
                </a:tc>
                <a:tc>
                  <a:txBody>
                    <a:bodyPr/>
                    <a:lstStyle/>
                    <a:p>
                      <a:r>
                        <a:rPr lang="en-GB" dirty="0"/>
                        <a:t>6</a:t>
                      </a:r>
                    </a:p>
                  </a:txBody>
                  <a:tcPr/>
                </a:tc>
                <a:extLst>
                  <a:ext uri="{0D108BD9-81ED-4DB2-BD59-A6C34878D82A}">
                    <a16:rowId xmlns:a16="http://schemas.microsoft.com/office/drawing/2014/main" val="842504310"/>
                  </a:ext>
                </a:extLst>
              </a:tr>
              <a:tr h="370840">
                <a:tc>
                  <a:txBody>
                    <a:bodyPr/>
                    <a:lstStyle/>
                    <a:p>
                      <a:r>
                        <a:rPr lang="en-GB" dirty="0"/>
                        <a:t>High level project plan</a:t>
                      </a:r>
                    </a:p>
                  </a:txBody>
                  <a:tcPr/>
                </a:tc>
                <a:tc>
                  <a:txBody>
                    <a:bodyPr/>
                    <a:lstStyle/>
                    <a:p>
                      <a:r>
                        <a:rPr lang="en-GB" dirty="0"/>
                        <a:t>7</a:t>
                      </a:r>
                    </a:p>
                  </a:txBody>
                  <a:tcPr/>
                </a:tc>
                <a:extLst>
                  <a:ext uri="{0D108BD9-81ED-4DB2-BD59-A6C34878D82A}">
                    <a16:rowId xmlns:a16="http://schemas.microsoft.com/office/drawing/2014/main" val="1585945816"/>
                  </a:ext>
                </a:extLst>
              </a:tr>
              <a:tr h="370840">
                <a:tc>
                  <a:txBody>
                    <a:bodyPr/>
                    <a:lstStyle/>
                    <a:p>
                      <a:r>
                        <a:rPr lang="en-GB" dirty="0"/>
                        <a:t>Possible budget allocation</a:t>
                      </a:r>
                    </a:p>
                  </a:txBody>
                  <a:tcPr/>
                </a:tc>
                <a:tc>
                  <a:txBody>
                    <a:bodyPr/>
                    <a:lstStyle/>
                    <a:p>
                      <a:r>
                        <a:rPr lang="en-GB" dirty="0"/>
                        <a:t>8</a:t>
                      </a:r>
                    </a:p>
                  </a:txBody>
                  <a:tcPr/>
                </a:tc>
                <a:extLst>
                  <a:ext uri="{0D108BD9-81ED-4DB2-BD59-A6C34878D82A}">
                    <a16:rowId xmlns:a16="http://schemas.microsoft.com/office/drawing/2014/main" val="2935309632"/>
                  </a:ext>
                </a:extLst>
              </a:tr>
              <a:tr h="370840">
                <a:tc>
                  <a:txBody>
                    <a:bodyPr/>
                    <a:lstStyle/>
                    <a:p>
                      <a:r>
                        <a:rPr lang="en-GB" dirty="0"/>
                        <a:t>Appendix (project steering group)</a:t>
                      </a:r>
                    </a:p>
                  </a:txBody>
                  <a:tcPr/>
                </a:tc>
                <a:tc>
                  <a:txBody>
                    <a:bodyPr/>
                    <a:lstStyle/>
                    <a:p>
                      <a:r>
                        <a:rPr lang="en-GB" dirty="0"/>
                        <a:t>9</a:t>
                      </a:r>
                    </a:p>
                  </a:txBody>
                  <a:tcPr/>
                </a:tc>
                <a:extLst>
                  <a:ext uri="{0D108BD9-81ED-4DB2-BD59-A6C34878D82A}">
                    <a16:rowId xmlns:a16="http://schemas.microsoft.com/office/drawing/2014/main" val="1571462409"/>
                  </a:ext>
                </a:extLst>
              </a:tr>
            </a:tbl>
          </a:graphicData>
        </a:graphic>
      </p:graphicFrame>
      <p:sp>
        <p:nvSpPr>
          <p:cNvPr id="6" name="TextBox 5">
            <a:extLst>
              <a:ext uri="{FF2B5EF4-FFF2-40B4-BE49-F238E27FC236}">
                <a16:creationId xmlns:a16="http://schemas.microsoft.com/office/drawing/2014/main" id="{6A67F2F9-459A-B0B1-443A-64D29F194918}"/>
              </a:ext>
            </a:extLst>
          </p:cNvPr>
          <p:cNvSpPr txBox="1"/>
          <p:nvPr/>
        </p:nvSpPr>
        <p:spPr>
          <a:xfrm>
            <a:off x="1350228" y="2047255"/>
            <a:ext cx="10058400" cy="584775"/>
          </a:xfrm>
          <a:prstGeom prst="rect">
            <a:avLst/>
          </a:prstGeom>
          <a:noFill/>
        </p:spPr>
        <p:txBody>
          <a:bodyPr wrap="square" rtlCol="0">
            <a:spAutoFit/>
          </a:bodyPr>
          <a:lstStyle/>
          <a:p>
            <a:r>
              <a:rPr lang="en-GB" sz="1600" dirty="0"/>
              <a:t>This appendix sets out the intended scope and delivery of the Fostering Community project. It is for discussion at the autumn Fostering leaders meeting chaired by Sarah Daly. </a:t>
            </a:r>
          </a:p>
        </p:txBody>
      </p:sp>
    </p:spTree>
    <p:extLst>
      <p:ext uri="{BB962C8B-B14F-4D97-AF65-F5344CB8AC3E}">
        <p14:creationId xmlns:p14="http://schemas.microsoft.com/office/powerpoint/2010/main" val="1041981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FC6F3-A9C8-C1B6-CE7C-88AC597B9D40}"/>
              </a:ext>
            </a:extLst>
          </p:cNvPr>
          <p:cNvSpPr>
            <a:spLocks noGrp="1"/>
          </p:cNvSpPr>
          <p:nvPr>
            <p:ph type="title"/>
          </p:nvPr>
        </p:nvSpPr>
        <p:spPr>
          <a:xfrm>
            <a:off x="457200" y="594359"/>
            <a:ext cx="3200400" cy="2286000"/>
          </a:xfrm>
        </p:spPr>
        <p:txBody>
          <a:bodyPr anchor="b">
            <a:normAutofit/>
          </a:bodyPr>
          <a:lstStyle/>
          <a:p>
            <a:r>
              <a:rPr lang="en-US" dirty="0"/>
              <a:t>DfE agreed scope</a:t>
            </a:r>
          </a:p>
        </p:txBody>
      </p:sp>
      <p:sp>
        <p:nvSpPr>
          <p:cNvPr id="4" name="Footer Placeholder 3">
            <a:extLst>
              <a:ext uri="{FF2B5EF4-FFF2-40B4-BE49-F238E27FC236}">
                <a16:creationId xmlns:a16="http://schemas.microsoft.com/office/drawing/2014/main" id="{D87A0642-670C-B76A-832E-85C8E900597B}"/>
              </a:ext>
            </a:extLst>
          </p:cNvPr>
          <p:cNvSpPr>
            <a:spLocks noGrp="1"/>
          </p:cNvSpPr>
          <p:nvPr>
            <p:ph type="ftr" sz="quarter" idx="11"/>
          </p:nvPr>
        </p:nvSpPr>
        <p:spPr>
          <a:xfrm>
            <a:off x="4800600" y="6459785"/>
            <a:ext cx="4648200" cy="365125"/>
          </a:xfrm>
        </p:spPr>
        <p:txBody>
          <a:bodyPr anchor="ctr">
            <a:normAutofit/>
          </a:bodyPr>
          <a:lstStyle/>
          <a:p>
            <a:pPr>
              <a:spcAft>
                <a:spcPts val="600"/>
              </a:spcAft>
            </a:pPr>
            <a:r>
              <a:rPr lang="en-US"/>
              <a:t>www.seslip.co.uk</a:t>
            </a:r>
            <a:endParaRPr lang="en-GB"/>
          </a:p>
        </p:txBody>
      </p:sp>
      <p:sp>
        <p:nvSpPr>
          <p:cNvPr id="8" name="Content Placeholder 7">
            <a:extLst>
              <a:ext uri="{FF2B5EF4-FFF2-40B4-BE49-F238E27FC236}">
                <a16:creationId xmlns:a16="http://schemas.microsoft.com/office/drawing/2014/main" id="{17CDC1B1-D394-9E35-5CFE-1EDA99EFB2CD}"/>
              </a:ext>
            </a:extLst>
          </p:cNvPr>
          <p:cNvSpPr>
            <a:spLocks noGrp="1"/>
          </p:cNvSpPr>
          <p:nvPr>
            <p:ph idx="1"/>
          </p:nvPr>
        </p:nvSpPr>
        <p:spPr>
          <a:xfrm>
            <a:off x="4215874" y="33090"/>
            <a:ext cx="7813040" cy="5552440"/>
          </a:xfrm>
          <a:solidFill>
            <a:schemeClr val="bg1"/>
          </a:solidFill>
        </p:spPr>
        <p:txBody>
          <a:bodyPr>
            <a:noAutofit/>
          </a:bodyPr>
          <a:lstStyle/>
          <a:p>
            <a:pPr marL="0" indent="0">
              <a:buNone/>
            </a:pPr>
            <a:r>
              <a:rPr lang="en-GB" sz="1300" dirty="0"/>
              <a:t>We know there is a shortage of foster carers and that there are sufficiency issues across the region and nationally. This project will be to develop and cost options for wider community involvement, ensuring safeguarding and compliance with legislation. For example, we know there are many people who have the right values and are keen to help in small ways, but for many reasons they cannot be a foster carer.  The intended outcome of this project is that every community member with something to give to fostering is supported and enabled to help, rather than being turned away. </a:t>
            </a:r>
          </a:p>
          <a:p>
            <a:pPr marL="0" indent="0">
              <a:buNone/>
            </a:pPr>
            <a:r>
              <a:rPr lang="en-GB" sz="1300" dirty="0"/>
              <a:t>This help from the wider community might be as small as teaching foster carers how to make food from the country of children's origin, help with hair, regular transport, acting as a regular babysitter, or weekend respite carer building a relationship with an individual child, or it may include other aspects of one off or ongoing support.  This aligns with FFCP direction of travel keeping children in communities and the McAllister review around ensuring children have loving relationships. </a:t>
            </a:r>
          </a:p>
          <a:p>
            <a:pPr marL="0" indent="0">
              <a:buNone/>
            </a:pPr>
            <a:r>
              <a:rPr lang="en-GB" sz="1300" dirty="0"/>
              <a:t>Year one (2025-26) is for research, design scoping and business case development which will include: </a:t>
            </a:r>
          </a:p>
          <a:p>
            <a:pPr>
              <a:lnSpc>
                <a:spcPct val="100000"/>
              </a:lnSpc>
              <a:spcBef>
                <a:spcPts val="0"/>
              </a:spcBef>
              <a:spcAft>
                <a:spcPts val="0"/>
              </a:spcAft>
              <a:buFont typeface="Arial" panose="020B0604020202020204" pitchFamily="34" charset="0"/>
              <a:buChar char="•"/>
            </a:pPr>
            <a:r>
              <a:rPr lang="en-GB" sz="1300" dirty="0"/>
              <a:t>mapping existing practice and projects in this area </a:t>
            </a:r>
          </a:p>
          <a:p>
            <a:pPr>
              <a:lnSpc>
                <a:spcPct val="100000"/>
              </a:lnSpc>
              <a:spcBef>
                <a:spcPts val="0"/>
              </a:spcBef>
              <a:spcAft>
                <a:spcPts val="0"/>
              </a:spcAft>
              <a:buFont typeface="Arial" panose="020B0604020202020204" pitchFamily="34" charset="0"/>
              <a:buChar char="•"/>
            </a:pPr>
            <a:r>
              <a:rPr lang="en-GB" sz="1300" dirty="0"/>
              <a:t>developing the systems and processes for approval (developing legally compliant alternative approaches to full approval) focusing on being as streamlined and flexible as possible </a:t>
            </a:r>
          </a:p>
          <a:p>
            <a:pPr>
              <a:lnSpc>
                <a:spcPct val="100000"/>
              </a:lnSpc>
              <a:spcBef>
                <a:spcPts val="0"/>
              </a:spcBef>
              <a:spcAft>
                <a:spcPts val="0"/>
              </a:spcAft>
              <a:buFont typeface="Arial" panose="020B0604020202020204" pitchFamily="34" charset="0"/>
              <a:buChar char="•"/>
            </a:pPr>
            <a:r>
              <a:rPr lang="en-GB" sz="1300" dirty="0"/>
              <a:t>designing appropriate oversight/QA of any models we might want to test</a:t>
            </a:r>
          </a:p>
          <a:p>
            <a:pPr>
              <a:lnSpc>
                <a:spcPct val="100000"/>
              </a:lnSpc>
              <a:spcBef>
                <a:spcPts val="0"/>
              </a:spcBef>
              <a:spcAft>
                <a:spcPts val="0"/>
              </a:spcAft>
              <a:buFont typeface="Arial" panose="020B0604020202020204" pitchFamily="34" charset="0"/>
              <a:buChar char="•"/>
            </a:pPr>
            <a:r>
              <a:rPr lang="en-GB" sz="1300" dirty="0"/>
              <a:t>develop a costed case (included definition of what are volunteering roles, vs paid roles and likely costs) </a:t>
            </a:r>
          </a:p>
          <a:p>
            <a:pPr>
              <a:lnSpc>
                <a:spcPct val="100000"/>
              </a:lnSpc>
              <a:spcBef>
                <a:spcPts val="0"/>
              </a:spcBef>
              <a:spcAft>
                <a:spcPts val="0"/>
              </a:spcAft>
              <a:buFont typeface="Arial" panose="020B0604020202020204" pitchFamily="34" charset="0"/>
              <a:buChar char="•"/>
            </a:pPr>
            <a:r>
              <a:rPr lang="en-GB" sz="1300" dirty="0"/>
              <a:t>convene a service design group including families to co-develop possible new approaches for implementation in the new financial year. </a:t>
            </a:r>
          </a:p>
          <a:p>
            <a:r>
              <a:rPr lang="en-GB" sz="1300" dirty="0"/>
              <a:t>In year two (2026-27) we intend to test these approaches in LAs in the South East. Costs for year two will be scoped in year one and will be subject to agreement and further discussion. </a:t>
            </a:r>
          </a:p>
          <a:p>
            <a:pPr marL="0" indent="0">
              <a:spcBef>
                <a:spcPts val="0"/>
              </a:spcBef>
              <a:spcAft>
                <a:spcPts val="0"/>
              </a:spcAft>
              <a:buNone/>
            </a:pPr>
            <a:r>
              <a:rPr lang="en-GB" sz="1300" dirty="0"/>
              <a:t>This project is intended to: </a:t>
            </a:r>
          </a:p>
          <a:p>
            <a:pPr>
              <a:spcBef>
                <a:spcPts val="0"/>
              </a:spcBef>
              <a:spcAft>
                <a:spcPts val="0"/>
              </a:spcAft>
              <a:buFont typeface="Arial" panose="020B0604020202020204" pitchFamily="34" charset="0"/>
              <a:buChar char="•"/>
            </a:pPr>
            <a:r>
              <a:rPr lang="en-GB" sz="1300" dirty="0"/>
              <a:t>Prevent placement breakdown by packing more support around foster carers</a:t>
            </a:r>
          </a:p>
          <a:p>
            <a:pPr>
              <a:spcBef>
                <a:spcPts val="0"/>
              </a:spcBef>
              <a:spcAft>
                <a:spcPts val="0"/>
              </a:spcAft>
              <a:buFont typeface="Arial" panose="020B0604020202020204" pitchFamily="34" charset="0"/>
              <a:buChar char="•"/>
            </a:pPr>
            <a:r>
              <a:rPr lang="en-GB" sz="1300" dirty="0"/>
              <a:t>Explore whether this approach could create a pipeline for future carers, who might not yet be ready, but with support and time could be foster carers of the future </a:t>
            </a:r>
          </a:p>
          <a:p>
            <a:pPr>
              <a:spcBef>
                <a:spcPts val="0"/>
              </a:spcBef>
              <a:spcAft>
                <a:spcPts val="0"/>
              </a:spcAft>
              <a:buFont typeface="Arial" panose="020B0604020202020204" pitchFamily="34" charset="0"/>
              <a:buChar char="•"/>
            </a:pPr>
            <a:r>
              <a:rPr lang="en-GB" sz="1300" dirty="0"/>
              <a:t>Provide opportunity to existing foster carers who may be ready to retire but still want to support</a:t>
            </a:r>
          </a:p>
          <a:p>
            <a:pPr marL="0" indent="0">
              <a:buNone/>
            </a:pPr>
            <a:r>
              <a:rPr lang="en-GB" sz="1300" dirty="0"/>
              <a:t>The project will be sponsored by Sarah Daly, DCS Portsmouth and DCS sponsor for fostering, and will be overseen by the regional fostering leaders group</a:t>
            </a:r>
          </a:p>
          <a:p>
            <a:pPr marL="0" indent="0">
              <a:buNone/>
            </a:pPr>
            <a:endParaRPr lang="en-GB" sz="1300" dirty="0"/>
          </a:p>
        </p:txBody>
      </p:sp>
      <p:sp>
        <p:nvSpPr>
          <p:cNvPr id="9" name="Rectangle 1">
            <a:extLst>
              <a:ext uri="{FF2B5EF4-FFF2-40B4-BE49-F238E27FC236}">
                <a16:creationId xmlns:a16="http://schemas.microsoft.com/office/drawing/2014/main" id="{4779F10F-B452-5EAD-4403-C8D7808C77C5}"/>
              </a:ext>
            </a:extLst>
          </p:cNvPr>
          <p:cNvSpPr>
            <a:spLocks noChangeArrowheads="1"/>
          </p:cNvSpPr>
          <p:nvPr/>
        </p:nvSpPr>
        <p:spPr bwMode="auto">
          <a:xfrm>
            <a:off x="223520" y="3701256"/>
            <a:ext cx="2844800"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SESLIP-RIP-2025-26-and-RIIA-Grant-delivery-plan-18.7.2025-publication-version.pdf</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Arial" panose="020B0604020202020204" pitchFamily="34" charset="0"/>
              </a:rPr>
              <a:t>Page 12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5362989"/>
      </p:ext>
    </p:extLst>
  </p:cSld>
  <p:clrMapOvr>
    <a:masterClrMapping/>
  </p:clrMapOvr>
</p:sld>
</file>

<file path=ppt/theme/theme1.xml><?xml version="1.0" encoding="utf-8"?>
<a:theme xmlns:a="http://schemas.openxmlformats.org/drawingml/2006/main" name="Retrospect">
  <a:themeElements>
    <a:clrScheme name="SESLIP">
      <a:dk1>
        <a:srgbClr val="000000"/>
      </a:dk1>
      <a:lt1>
        <a:sysClr val="window" lastClr="FFFFFF"/>
      </a:lt1>
      <a:dk2>
        <a:srgbClr val="75B8C2"/>
      </a:dk2>
      <a:lt2>
        <a:srgbClr val="CFC5D4"/>
      </a:lt2>
      <a:accent1>
        <a:srgbClr val="532F6B"/>
      </a:accent1>
      <a:accent2>
        <a:srgbClr val="532F6B"/>
      </a:accent2>
      <a:accent3>
        <a:srgbClr val="D68849"/>
      </a:accent3>
      <a:accent4>
        <a:srgbClr val="75B8C2"/>
      </a:accent4>
      <a:accent5>
        <a:srgbClr val="CFC5D4"/>
      </a:accent5>
      <a:accent6>
        <a:srgbClr val="000000"/>
      </a:accent6>
      <a:hlink>
        <a:srgbClr val="2998E3"/>
      </a:hlink>
      <a:folHlink>
        <a:srgbClr val="8C8C8C"/>
      </a:folHlink>
    </a:clrScheme>
    <a:fontScheme name="SESLIP Raleway">
      <a:majorFont>
        <a:latin typeface="Raleway SemiBold"/>
        <a:ea typeface=""/>
        <a:cs typeface=""/>
      </a:majorFont>
      <a:minorFont>
        <a:latin typeface="Raleway"/>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ESLIP Powerpoint templaterevised" id="{0F517543-CB4C-4104-BF15-0866D60B32BC}" vid="{67BB23F9-92E2-4E84-9FF5-FCFA1A10A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85aefe6-dde1-499e-b942-47ac64e72e50" xsi:nil="true"/>
    <lcf76f155ced4ddcb4097134ff3c332f xmlns="4c8099a9-a3af-401b-a137-046a1070cf2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5D60C2B200464BB6D83531FDC5A673" ma:contentTypeVersion="17" ma:contentTypeDescription="Create a new document." ma:contentTypeScope="" ma:versionID="1772b1703143fd87b650eb4b52f656df">
  <xsd:schema xmlns:xsd="http://www.w3.org/2001/XMLSchema" xmlns:xs="http://www.w3.org/2001/XMLSchema" xmlns:p="http://schemas.microsoft.com/office/2006/metadata/properties" xmlns:ns2="4c8099a9-a3af-401b-a137-046a1070cf2c" xmlns:ns3="885aefe6-dde1-499e-b942-47ac64e72e50" targetNamespace="http://schemas.microsoft.com/office/2006/metadata/properties" ma:root="true" ma:fieldsID="b428deeb7f263af948db7840fa0c4244" ns2:_="" ns3:_="">
    <xsd:import namespace="4c8099a9-a3af-401b-a137-046a1070cf2c"/>
    <xsd:import namespace="885aefe6-dde1-499e-b942-47ac64e72e5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8099a9-a3af-401b-a137-046a1070cf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9292b-c642-4760-a9ca-c8c7f65925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5aefe6-dde1-499e-b942-47ac64e72e5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0d2adb0-c2de-451f-b98b-f7ecd6e4be6b}" ma:internalName="TaxCatchAll" ma:showField="CatchAllData" ma:web="885aefe6-dde1-499e-b942-47ac64e72e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8CAC58-2BA0-4438-8615-69F222D73018}">
  <ds:schemaRefs>
    <ds:schemaRef ds:uri="http://purl.org/dc/terms/"/>
    <ds:schemaRef ds:uri="http://schemas.microsoft.com/office/2006/metadata/properties"/>
    <ds:schemaRef ds:uri="http://schemas.microsoft.com/office/2006/documentManagement/types"/>
    <ds:schemaRef ds:uri="885aefe6-dde1-499e-b942-47ac64e72e50"/>
    <ds:schemaRef ds:uri="http://schemas.openxmlformats.org/package/2006/metadata/core-properties"/>
    <ds:schemaRef ds:uri="http://purl.org/dc/elements/1.1/"/>
    <ds:schemaRef ds:uri="http://www.w3.org/XML/1998/namespace"/>
    <ds:schemaRef ds:uri="http://schemas.microsoft.com/office/infopath/2007/PartnerControls"/>
    <ds:schemaRef ds:uri="4c8099a9-a3af-401b-a137-046a1070cf2c"/>
    <ds:schemaRef ds:uri="http://purl.org/dc/dcmitype/"/>
  </ds:schemaRefs>
</ds:datastoreItem>
</file>

<file path=customXml/itemProps2.xml><?xml version="1.0" encoding="utf-8"?>
<ds:datastoreItem xmlns:ds="http://schemas.openxmlformats.org/officeDocument/2006/customXml" ds:itemID="{BF175FF3-EC98-492B-A2C9-1C1FEF10D3C9}">
  <ds:schemaRefs>
    <ds:schemaRef ds:uri="http://schemas.microsoft.com/sharepoint/v3/contenttype/forms"/>
  </ds:schemaRefs>
</ds:datastoreItem>
</file>

<file path=customXml/itemProps3.xml><?xml version="1.0" encoding="utf-8"?>
<ds:datastoreItem xmlns:ds="http://schemas.openxmlformats.org/officeDocument/2006/customXml" ds:itemID="{303529DC-EA6B-4AEE-9C3D-17AAE81DA8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8099a9-a3af-401b-a137-046a1070cf2c"/>
    <ds:schemaRef ds:uri="885aefe6-dde1-499e-b942-47ac64e72e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25493</TotalTime>
  <Words>2053</Words>
  <Application>Microsoft Office PowerPoint</Application>
  <PresentationFormat>Widescreen</PresentationFormat>
  <Paragraphs>310</Paragraphs>
  <Slides>15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IBM Plex Sans</vt:lpstr>
      <vt:lpstr>Raleway</vt:lpstr>
      <vt:lpstr>Raleway SemiBold</vt:lpstr>
      <vt:lpstr>Trebuchet MS</vt:lpstr>
      <vt:lpstr>Retrospect</vt:lpstr>
      <vt:lpstr>South East regional  Wider fostering community project October 2025</vt:lpstr>
      <vt:lpstr>Agenda</vt:lpstr>
      <vt:lpstr>Reminder of project plan</vt:lpstr>
      <vt:lpstr>PowerPoint Presentation</vt:lpstr>
      <vt:lpstr>Identifying legal and finance leads</vt:lpstr>
      <vt:lpstr>Input from people with lived experience</vt:lpstr>
      <vt:lpstr>South East regional  Wider fostering community project Appendix: project scope and project plan</vt:lpstr>
      <vt:lpstr>Introduction and contents</vt:lpstr>
      <vt:lpstr>DfE agreed scope</vt:lpstr>
      <vt:lpstr>Governance and project team</vt:lpstr>
      <vt:lpstr>PowerPoint Presentation</vt:lpstr>
      <vt:lpstr>What we need to do by March…</vt:lpstr>
      <vt:lpstr>High level project plan</vt:lpstr>
      <vt:lpstr>Possible budget allocation</vt:lpstr>
      <vt:lpstr>Project steering group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Gregory</dc:creator>
  <cp:lastModifiedBy>Rebecca Eligon</cp:lastModifiedBy>
  <cp:revision>90</cp:revision>
  <dcterms:created xsi:type="dcterms:W3CDTF">2023-02-16T20:03:04Z</dcterms:created>
  <dcterms:modified xsi:type="dcterms:W3CDTF">2025-10-22T12:56:38Z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0x010100755D60C2B200464BB6D83531FDC5A673</vt:lpwstr>
  </property>
  <property fmtid="{D5CDD505-2E9C-101B-9397-08002B2CF9AE}" pid="3" name="MediaServiceImageTags">
    <vt:lpwstr/>
  </property>
</Properties>
</file>