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schdata\Strategic_Resourcing_CS$\Performance%20Improvement%20Team\Data%20to%20Insight\South%20East%20Kinship%20Care\Q2%202526\SE%20Kinship%20Data%20Q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schdata\Strategic_Resourcing_CS$\Performance%20Improvement%20Team\Data%20to%20Insight\South%20East%20Kinship%20Care\Q2%202526\SE%20Kinship%20Data%20Q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Proportion of CLA Ceasing w/ End Reason of SGO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869569448142477E-2"/>
          <c:y val="9.2201903702091526E-2"/>
          <c:w val="0.91885000824133056"/>
          <c:h val="0.76849663526008716"/>
        </c:manualLayout>
      </c:layout>
      <c:lineChart>
        <c:grouping val="standard"/>
        <c:varyColors val="0"/>
        <c:ser>
          <c:idx val="0"/>
          <c:order val="0"/>
          <c:tx>
            <c:strRef>
              <c:f>'1. SGOs made in last quarter'!$B$28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SGOs made in last quarter'!$C$27:$K$27</c:f>
              <c:strCache>
                <c:ptCount val="9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  <c:pt idx="6">
                  <c:v>2023-24</c:v>
                </c:pt>
                <c:pt idx="7">
                  <c:v>2024-25</c:v>
                </c:pt>
                <c:pt idx="8">
                  <c:v>Q3-Q2</c:v>
                </c:pt>
              </c:strCache>
            </c:strRef>
          </c:cat>
          <c:val>
            <c:numRef>
              <c:f>'1. SGOs made in last quarter'!$C$28:$K$28</c:f>
              <c:numCache>
                <c:formatCode>0.0</c:formatCode>
                <c:ptCount val="9"/>
                <c:pt idx="0">
                  <c:v>11.486939048894843</c:v>
                </c:pt>
                <c:pt idx="1">
                  <c:v>13.034623217922606</c:v>
                </c:pt>
                <c:pt idx="2">
                  <c:v>12.504224400135181</c:v>
                </c:pt>
                <c:pt idx="3">
                  <c:v>13.566583363084614</c:v>
                </c:pt>
                <c:pt idx="4">
                  <c:v>12.869970069837047</c:v>
                </c:pt>
                <c:pt idx="5">
                  <c:v>12.121212121212121</c:v>
                </c:pt>
                <c:pt idx="6">
                  <c:v>11.481261154074955</c:v>
                </c:pt>
                <c:pt idx="7">
                  <c:v>11.9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D7-40B5-B74B-CE68B93EBAC3}"/>
            </c:ext>
          </c:extLst>
        </c:ser>
        <c:ser>
          <c:idx val="1"/>
          <c:order val="1"/>
          <c:tx>
            <c:strRef>
              <c:f>'1. SGOs made in last quarter'!$B$29</c:f>
              <c:strCache>
                <c:ptCount val="1"/>
                <c:pt idx="0">
                  <c:v>South East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D7-40B5-B74B-CE68B93E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SGOs made in last quarter'!$C$27:$K$27</c:f>
              <c:strCache>
                <c:ptCount val="9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  <c:pt idx="6">
                  <c:v>2023-24</c:v>
                </c:pt>
                <c:pt idx="7">
                  <c:v>2024-25</c:v>
                </c:pt>
                <c:pt idx="8">
                  <c:v>Q3-Q2</c:v>
                </c:pt>
              </c:strCache>
            </c:strRef>
          </c:cat>
          <c:val>
            <c:numRef>
              <c:f>'1. SGOs made in last quarter'!$C$29:$K$29</c:f>
              <c:numCache>
                <c:formatCode>General</c:formatCode>
                <c:ptCount val="9"/>
                <c:pt idx="0" formatCode="0.0">
                  <c:v>11.627906976744185</c:v>
                </c:pt>
                <c:pt idx="3" formatCode="0.0">
                  <c:v>10.561797752808989</c:v>
                </c:pt>
                <c:pt idx="4" formatCode="0.0">
                  <c:v>9.7713097713097721</c:v>
                </c:pt>
                <c:pt idx="5" formatCode="0.0">
                  <c:v>8.0459770114942533</c:v>
                </c:pt>
                <c:pt idx="6" formatCode="0.0">
                  <c:v>6.6978193146417437</c:v>
                </c:pt>
                <c:pt idx="7" formatCode="0.0">
                  <c:v>5.9</c:v>
                </c:pt>
                <c:pt idx="8" formatCode="0.0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D7-40B5-B74B-CE68B93E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9084591"/>
        <c:axId val="1719094191"/>
      </c:lineChart>
      <c:catAx>
        <c:axId val="171908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094191"/>
        <c:crosses val="autoZero"/>
        <c:auto val="1"/>
        <c:lblAlgn val="ctr"/>
        <c:lblOffset val="100"/>
        <c:noMultiLvlLbl val="0"/>
      </c:catAx>
      <c:valAx>
        <c:axId val="1719094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08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Approved</a:t>
            </a:r>
            <a:r>
              <a:rPr lang="en-GB" baseline="0" dirty="0"/>
              <a:t> Kinship Care – Numbers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'4. Kinship Proportions'!$I$56</c:f>
              <c:strCache>
                <c:ptCount val="1"/>
                <c:pt idx="0">
                  <c:v>Total approved formal kinship care (family and friends) households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 Kinship Proportions'!$K$55:$S$55</c:f>
              <c:strCache>
                <c:ptCount val="9"/>
                <c:pt idx="0">
                  <c:v>East of England</c:v>
                </c:pt>
                <c:pt idx="1">
                  <c:v>North West</c:v>
                </c:pt>
                <c:pt idx="2">
                  <c:v>West Midlands</c:v>
                </c:pt>
                <c:pt idx="3">
                  <c:v>North East</c:v>
                </c:pt>
                <c:pt idx="4">
                  <c:v>South West</c:v>
                </c:pt>
                <c:pt idx="5">
                  <c:v>Yorkshire and The Humber</c:v>
                </c:pt>
                <c:pt idx="6">
                  <c:v>London</c:v>
                </c:pt>
                <c:pt idx="7">
                  <c:v>South East</c:v>
                </c:pt>
                <c:pt idx="8">
                  <c:v>East Midlands</c:v>
                </c:pt>
              </c:strCache>
              <c:extLst/>
            </c:strRef>
          </c:cat>
          <c:val>
            <c:numRef>
              <c:f>'4. Kinship Proportions'!$K$56:$S$56</c:f>
              <c:numCache>
                <c:formatCode>General</c:formatCode>
                <c:ptCount val="9"/>
                <c:pt idx="0">
                  <c:v>540</c:v>
                </c:pt>
                <c:pt idx="1">
                  <c:v>1925</c:v>
                </c:pt>
                <c:pt idx="2">
                  <c:v>1435</c:v>
                </c:pt>
                <c:pt idx="3">
                  <c:v>770</c:v>
                </c:pt>
                <c:pt idx="4">
                  <c:v>730</c:v>
                </c:pt>
                <c:pt idx="5">
                  <c:v>1225</c:v>
                </c:pt>
                <c:pt idx="6">
                  <c:v>760</c:v>
                </c:pt>
                <c:pt idx="7">
                  <c:v>880</c:v>
                </c:pt>
                <c:pt idx="8">
                  <c:v>490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4B3-4068-89BC-7049CBE6BB01}"/>
            </c:ext>
          </c:extLst>
        </c:ser>
        <c:ser>
          <c:idx val="1"/>
          <c:order val="1"/>
          <c:tx>
            <c:strRef>
              <c:f>'4. Kinship Proportions'!$I$57</c:f>
              <c:strCache>
                <c:ptCount val="1"/>
                <c:pt idx="0">
                  <c:v>Total approved formal kinship care (family and friends) carers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 Kinship Proportions'!$K$55:$S$55</c:f>
              <c:strCache>
                <c:ptCount val="9"/>
                <c:pt idx="0">
                  <c:v>East of England</c:v>
                </c:pt>
                <c:pt idx="1">
                  <c:v>North West</c:v>
                </c:pt>
                <c:pt idx="2">
                  <c:v>West Midlands</c:v>
                </c:pt>
                <c:pt idx="3">
                  <c:v>North East</c:v>
                </c:pt>
                <c:pt idx="4">
                  <c:v>South West</c:v>
                </c:pt>
                <c:pt idx="5">
                  <c:v>Yorkshire and The Humber</c:v>
                </c:pt>
                <c:pt idx="6">
                  <c:v>London</c:v>
                </c:pt>
                <c:pt idx="7">
                  <c:v>South East</c:v>
                </c:pt>
                <c:pt idx="8">
                  <c:v>East Midlands</c:v>
                </c:pt>
              </c:strCache>
              <c:extLst/>
            </c:strRef>
          </c:cat>
          <c:val>
            <c:numRef>
              <c:f>'4. Kinship Proportions'!$K$57:$S$57</c:f>
              <c:numCache>
                <c:formatCode>General</c:formatCode>
                <c:ptCount val="9"/>
                <c:pt idx="0">
                  <c:v>875</c:v>
                </c:pt>
                <c:pt idx="1">
                  <c:v>3025</c:v>
                </c:pt>
                <c:pt idx="2">
                  <c:v>2280</c:v>
                </c:pt>
                <c:pt idx="3">
                  <c:v>1220</c:v>
                </c:pt>
                <c:pt idx="4">
                  <c:v>1150</c:v>
                </c:pt>
                <c:pt idx="5">
                  <c:v>1895</c:v>
                </c:pt>
                <c:pt idx="6">
                  <c:v>1020</c:v>
                </c:pt>
                <c:pt idx="7">
                  <c:v>1375</c:v>
                </c:pt>
                <c:pt idx="8">
                  <c:v>745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4B3-4068-89BC-7049CBE6B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319343"/>
        <c:axId val="259331823"/>
      </c:barChart>
      <c:catAx>
        <c:axId val="25931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331823"/>
        <c:crosses val="autoZero"/>
        <c:auto val="1"/>
        <c:lblAlgn val="ctr"/>
        <c:lblOffset val="100"/>
        <c:noMultiLvlLbl val="0"/>
      </c:catAx>
      <c:valAx>
        <c:axId val="259331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31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Approved Households - Rate per 100 CLA @ 31/3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'4. Kinship Proportions'!$I$60</c:f>
              <c:strCache>
                <c:ptCount val="1"/>
                <c:pt idx="0">
                  <c:v>Households - Rate per 100 CLA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 Kinship Proportions'!$J$55:$S$55</c:f>
              <c:strCache>
                <c:ptCount val="10"/>
                <c:pt idx="0">
                  <c:v>England</c:v>
                </c:pt>
                <c:pt idx="1">
                  <c:v>East of England</c:v>
                </c:pt>
                <c:pt idx="2">
                  <c:v>North West</c:v>
                </c:pt>
                <c:pt idx="3">
                  <c:v>West Midlands</c:v>
                </c:pt>
                <c:pt idx="4">
                  <c:v>North East</c:v>
                </c:pt>
                <c:pt idx="5">
                  <c:v>South West</c:v>
                </c:pt>
                <c:pt idx="6">
                  <c:v>Yorkshire and The Humber</c:v>
                </c:pt>
                <c:pt idx="7">
                  <c:v>London</c:v>
                </c:pt>
                <c:pt idx="8">
                  <c:v>South East</c:v>
                </c:pt>
                <c:pt idx="9">
                  <c:v>East Midlands</c:v>
                </c:pt>
              </c:strCache>
            </c:strRef>
          </c:cat>
          <c:val>
            <c:numRef>
              <c:f>'4. Kinship Proportions'!$J$60:$S$60</c:f>
              <c:numCache>
                <c:formatCode>0.00</c:formatCode>
                <c:ptCount val="10"/>
                <c:pt idx="0">
                  <c:v>10.706860706860708</c:v>
                </c:pt>
                <c:pt idx="1">
                  <c:v>7.9411764705882346</c:v>
                </c:pt>
                <c:pt idx="2">
                  <c:v>13.166894664842681</c:v>
                </c:pt>
                <c:pt idx="3">
                  <c:v>12.413494809688581</c:v>
                </c:pt>
                <c:pt idx="4">
                  <c:v>12.748344370860929</c:v>
                </c:pt>
                <c:pt idx="5">
                  <c:v>10.549132947976879</c:v>
                </c:pt>
                <c:pt idx="6">
                  <c:v>13.491189427312774</c:v>
                </c:pt>
                <c:pt idx="7">
                  <c:v>8.1808396124865439</c:v>
                </c:pt>
                <c:pt idx="8">
                  <c:v>7.9638009049773748</c:v>
                </c:pt>
                <c:pt idx="9">
                  <c:v>7.6443057722308891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2-47C0-8F09-1F8126C00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347663"/>
        <c:axId val="259348143"/>
      </c:barChart>
      <c:catAx>
        <c:axId val="259347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348143"/>
        <c:crosses val="autoZero"/>
        <c:auto val="1"/>
        <c:lblAlgn val="ctr"/>
        <c:lblOffset val="100"/>
        <c:noMultiLvlLbl val="0"/>
      </c:catAx>
      <c:valAx>
        <c:axId val="259348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34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Approved Households - Rate per 100 CLA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'4. Kinship Proportions'!$I$54</c:f>
              <c:strCache>
                <c:ptCount val="1"/>
                <c:pt idx="0">
                  <c:v>Households - Rate per 100 CLA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 Kinship Proportions'!$J$50:$AC$50</c:f>
              <c:strCache>
                <c:ptCount val="20"/>
                <c:pt idx="0">
                  <c:v>South East</c:v>
                </c:pt>
                <c:pt idx="1">
                  <c:v>Bracknell Forest</c:v>
                </c:pt>
                <c:pt idx="2">
                  <c:v>Brighton and Hove</c:v>
                </c:pt>
                <c:pt idx="3">
                  <c:v>Buckinghamshire</c:v>
                </c:pt>
                <c:pt idx="4">
                  <c:v>East Sussex</c:v>
                </c:pt>
                <c:pt idx="5">
                  <c:v>Hampshire</c:v>
                </c:pt>
                <c:pt idx="6">
                  <c:v>Isle of Wight</c:v>
                </c:pt>
                <c:pt idx="7">
                  <c:v>Kent</c:v>
                </c:pt>
                <c:pt idx="8">
                  <c:v>Medway</c:v>
                </c:pt>
                <c:pt idx="9">
                  <c:v>Milton Keynes</c:v>
                </c:pt>
                <c:pt idx="10">
                  <c:v>Oxfordshire</c:v>
                </c:pt>
                <c:pt idx="11">
                  <c:v>Portsmouth</c:v>
                </c:pt>
                <c:pt idx="12">
                  <c:v>Reading
[Note 5]</c:v>
                </c:pt>
                <c:pt idx="13">
                  <c:v>Slough
[Note 5]</c:v>
                </c:pt>
                <c:pt idx="14">
                  <c:v>Southampton</c:v>
                </c:pt>
                <c:pt idx="15">
                  <c:v>Surrey</c:v>
                </c:pt>
                <c:pt idx="16">
                  <c:v>West Berkshire</c:v>
                </c:pt>
                <c:pt idx="17">
                  <c:v>West Sussex</c:v>
                </c:pt>
                <c:pt idx="18">
                  <c:v>Windsor and Maidenhead [Note 5]</c:v>
                </c:pt>
                <c:pt idx="19">
                  <c:v>Wokingham</c:v>
                </c:pt>
              </c:strCache>
            </c:strRef>
          </c:cat>
          <c:val>
            <c:numRef>
              <c:f>'4. Kinship Proportions'!$J$54:$AC$54</c:f>
              <c:numCache>
                <c:formatCode>0.0</c:formatCode>
                <c:ptCount val="20"/>
                <c:pt idx="0">
                  <c:v>7.9638009049773748</c:v>
                </c:pt>
                <c:pt idx="1">
                  <c:v>8.064516129032258</c:v>
                </c:pt>
                <c:pt idx="2">
                  <c:v>12.048192771084338</c:v>
                </c:pt>
                <c:pt idx="3">
                  <c:v>6.7049808429118771</c:v>
                </c:pt>
                <c:pt idx="4">
                  <c:v>5.0872093023255811</c:v>
                </c:pt>
                <c:pt idx="5">
                  <c:v>10.644418872266973</c:v>
                </c:pt>
                <c:pt idx="6">
                  <c:v>19.379844961240313</c:v>
                </c:pt>
                <c:pt idx="7">
                  <c:v>3.6919831223628692</c:v>
                </c:pt>
                <c:pt idx="8">
                  <c:v>4.0404040404040407</c:v>
                </c:pt>
                <c:pt idx="9">
                  <c:v>3.9292730844793713</c:v>
                </c:pt>
                <c:pt idx="10">
                  <c:v>12.5</c:v>
                </c:pt>
                <c:pt idx="11">
                  <c:v>9.9502487562189064</c:v>
                </c:pt>
                <c:pt idx="12">
                  <c:v>7.3529411764705888</c:v>
                </c:pt>
                <c:pt idx="13">
                  <c:v>5.7803468208092488</c:v>
                </c:pt>
                <c:pt idx="14">
                  <c:v>6.5217391304347823</c:v>
                </c:pt>
                <c:pt idx="15">
                  <c:v>11.802575107296137</c:v>
                </c:pt>
                <c:pt idx="16">
                  <c:v>21.164021164021165</c:v>
                </c:pt>
                <c:pt idx="17">
                  <c:v>3.0769230769230771</c:v>
                </c:pt>
                <c:pt idx="18">
                  <c:v>14.388489208633093</c:v>
                </c:pt>
                <c:pt idx="19">
                  <c:v>10.067114093959731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6-4387-A92A-6D9DBEB11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0295808"/>
        <c:axId val="18370776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'4. Kinship Proportions'!$I$51</c15:sqref>
                        </c15:formulaRef>
                      </c:ext>
                    </c:extLst>
                    <c:strCache>
                      <c:ptCount val="1"/>
                      <c:pt idx="0">
                        <c:v>Total approved formal kinship care (family and friends) households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'4. Kinship Proportions'!$J$50:$AC$50</c15:sqref>
                        </c15:formulaRef>
                      </c:ext>
                    </c:extLst>
                    <c:strCache>
                      <c:ptCount val="20"/>
                      <c:pt idx="0">
                        <c:v>South East</c:v>
                      </c:pt>
                      <c:pt idx="1">
                        <c:v>Bracknell Forest</c:v>
                      </c:pt>
                      <c:pt idx="2">
                        <c:v>Brighton and Hove</c:v>
                      </c:pt>
                      <c:pt idx="3">
                        <c:v>Buckinghamshire</c:v>
                      </c:pt>
                      <c:pt idx="4">
                        <c:v>East Sussex</c:v>
                      </c:pt>
                      <c:pt idx="5">
                        <c:v>Hampshire</c:v>
                      </c:pt>
                      <c:pt idx="6">
                        <c:v>Isle of Wight</c:v>
                      </c:pt>
                      <c:pt idx="7">
                        <c:v>Kent</c:v>
                      </c:pt>
                      <c:pt idx="8">
                        <c:v>Medway</c:v>
                      </c:pt>
                      <c:pt idx="9">
                        <c:v>Milton Keynes</c:v>
                      </c:pt>
                      <c:pt idx="10">
                        <c:v>Oxfordshire</c:v>
                      </c:pt>
                      <c:pt idx="11">
                        <c:v>Portsmouth</c:v>
                      </c:pt>
                      <c:pt idx="12">
                        <c:v>Reading
[Note 5]</c:v>
                      </c:pt>
                      <c:pt idx="13">
                        <c:v>Slough
[Note 5]</c:v>
                      </c:pt>
                      <c:pt idx="14">
                        <c:v>Southampton</c:v>
                      </c:pt>
                      <c:pt idx="15">
                        <c:v>Surrey</c:v>
                      </c:pt>
                      <c:pt idx="16">
                        <c:v>West Berkshire</c:v>
                      </c:pt>
                      <c:pt idx="17">
                        <c:v>West Sussex</c:v>
                      </c:pt>
                      <c:pt idx="18">
                        <c:v>Windsor and Maidenhead [Note 5]</c:v>
                      </c:pt>
                      <c:pt idx="19">
                        <c:v>Wokingham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'4. Kinship Proportions'!$J$51:$AC$51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880</c:v>
                      </c:pt>
                      <c:pt idx="1">
                        <c:v>10</c:v>
                      </c:pt>
                      <c:pt idx="2">
                        <c:v>40</c:v>
                      </c:pt>
                      <c:pt idx="3">
                        <c:v>35</c:v>
                      </c:pt>
                      <c:pt idx="4">
                        <c:v>35</c:v>
                      </c:pt>
                      <c:pt idx="5">
                        <c:v>185</c:v>
                      </c:pt>
                      <c:pt idx="6">
                        <c:v>50</c:v>
                      </c:pt>
                      <c:pt idx="7">
                        <c:v>70</c:v>
                      </c:pt>
                      <c:pt idx="8">
                        <c:v>20</c:v>
                      </c:pt>
                      <c:pt idx="9">
                        <c:v>20</c:v>
                      </c:pt>
                      <c:pt idx="10">
                        <c:v>100</c:v>
                      </c:pt>
                      <c:pt idx="11">
                        <c:v>40</c:v>
                      </c:pt>
                      <c:pt idx="12">
                        <c:v>20</c:v>
                      </c:pt>
                      <c:pt idx="13">
                        <c:v>10</c:v>
                      </c:pt>
                      <c:pt idx="14">
                        <c:v>30</c:v>
                      </c:pt>
                      <c:pt idx="15">
                        <c:v>110</c:v>
                      </c:pt>
                      <c:pt idx="16">
                        <c:v>40</c:v>
                      </c:pt>
                      <c:pt idx="17">
                        <c:v>30</c:v>
                      </c:pt>
                      <c:pt idx="18">
                        <c:v>20</c:v>
                      </c:pt>
                      <c:pt idx="19">
                        <c:v>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826-4387-A92A-6D9DBEB11FD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'4. Kinship Proportions'!$I$52</c15:sqref>
                        </c15:formulaRef>
                      </c:ext>
                    </c:extLst>
                    <c:strCache>
                      <c:ptCount val="1"/>
                      <c:pt idx="0">
                        <c:v>Total approved formal kinship care (family and friends) carers 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'4. Kinship Proportions'!$J$50:$AC$50</c15:sqref>
                        </c15:formulaRef>
                      </c:ext>
                    </c:extLst>
                    <c:strCache>
                      <c:ptCount val="20"/>
                      <c:pt idx="0">
                        <c:v>South East</c:v>
                      </c:pt>
                      <c:pt idx="1">
                        <c:v>Bracknell Forest</c:v>
                      </c:pt>
                      <c:pt idx="2">
                        <c:v>Brighton and Hove</c:v>
                      </c:pt>
                      <c:pt idx="3">
                        <c:v>Buckinghamshire</c:v>
                      </c:pt>
                      <c:pt idx="4">
                        <c:v>East Sussex</c:v>
                      </c:pt>
                      <c:pt idx="5">
                        <c:v>Hampshire</c:v>
                      </c:pt>
                      <c:pt idx="6">
                        <c:v>Isle of Wight</c:v>
                      </c:pt>
                      <c:pt idx="7">
                        <c:v>Kent</c:v>
                      </c:pt>
                      <c:pt idx="8">
                        <c:v>Medway</c:v>
                      </c:pt>
                      <c:pt idx="9">
                        <c:v>Milton Keynes</c:v>
                      </c:pt>
                      <c:pt idx="10">
                        <c:v>Oxfordshire</c:v>
                      </c:pt>
                      <c:pt idx="11">
                        <c:v>Portsmouth</c:v>
                      </c:pt>
                      <c:pt idx="12">
                        <c:v>Reading
[Note 5]</c:v>
                      </c:pt>
                      <c:pt idx="13">
                        <c:v>Slough
[Note 5]</c:v>
                      </c:pt>
                      <c:pt idx="14">
                        <c:v>Southampton</c:v>
                      </c:pt>
                      <c:pt idx="15">
                        <c:v>Surrey</c:v>
                      </c:pt>
                      <c:pt idx="16">
                        <c:v>West Berkshire</c:v>
                      </c:pt>
                      <c:pt idx="17">
                        <c:v>West Sussex</c:v>
                      </c:pt>
                      <c:pt idx="18">
                        <c:v>Windsor and Maidenhead [Note 5]</c:v>
                      </c:pt>
                      <c:pt idx="19">
                        <c:v>Wokingham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'4. Kinship Proportions'!$J$52:$AC$52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1375</c:v>
                      </c:pt>
                      <c:pt idx="1">
                        <c:v>20</c:v>
                      </c:pt>
                      <c:pt idx="2">
                        <c:v>50</c:v>
                      </c:pt>
                      <c:pt idx="3">
                        <c:v>60</c:v>
                      </c:pt>
                      <c:pt idx="4">
                        <c:v>45</c:v>
                      </c:pt>
                      <c:pt idx="5">
                        <c:v>290</c:v>
                      </c:pt>
                      <c:pt idx="6">
                        <c:v>85</c:v>
                      </c:pt>
                      <c:pt idx="7">
                        <c:v>125</c:v>
                      </c:pt>
                      <c:pt idx="8">
                        <c:v>30</c:v>
                      </c:pt>
                      <c:pt idx="9">
                        <c:v>25</c:v>
                      </c:pt>
                      <c:pt idx="10">
                        <c:v>155</c:v>
                      </c:pt>
                      <c:pt idx="11">
                        <c:v>55</c:v>
                      </c:pt>
                      <c:pt idx="12">
                        <c:v>35</c:v>
                      </c:pt>
                      <c:pt idx="13">
                        <c:v>15</c:v>
                      </c:pt>
                      <c:pt idx="14">
                        <c:v>45</c:v>
                      </c:pt>
                      <c:pt idx="15">
                        <c:v>180</c:v>
                      </c:pt>
                      <c:pt idx="16">
                        <c:v>65</c:v>
                      </c:pt>
                      <c:pt idx="17">
                        <c:v>45</c:v>
                      </c:pt>
                      <c:pt idx="18">
                        <c:v>25</c:v>
                      </c:pt>
                      <c:pt idx="19">
                        <c:v>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826-4387-A92A-6D9DBEB11FD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'4. Kinship Proportions'!$I$53</c15:sqref>
                        </c15:formulaRef>
                      </c:ext>
                    </c:extLst>
                    <c:strCache>
                      <c:ptCount val="1"/>
                      <c:pt idx="0">
                        <c:v>CLA 31/3/25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'4. Kinship Proportions'!$J$50:$AC$50</c15:sqref>
                        </c15:formulaRef>
                      </c:ext>
                    </c:extLst>
                    <c:strCache>
                      <c:ptCount val="20"/>
                      <c:pt idx="0">
                        <c:v>South East</c:v>
                      </c:pt>
                      <c:pt idx="1">
                        <c:v>Bracknell Forest</c:v>
                      </c:pt>
                      <c:pt idx="2">
                        <c:v>Brighton and Hove</c:v>
                      </c:pt>
                      <c:pt idx="3">
                        <c:v>Buckinghamshire</c:v>
                      </c:pt>
                      <c:pt idx="4">
                        <c:v>East Sussex</c:v>
                      </c:pt>
                      <c:pt idx="5">
                        <c:v>Hampshire</c:v>
                      </c:pt>
                      <c:pt idx="6">
                        <c:v>Isle of Wight</c:v>
                      </c:pt>
                      <c:pt idx="7">
                        <c:v>Kent</c:v>
                      </c:pt>
                      <c:pt idx="8">
                        <c:v>Medway</c:v>
                      </c:pt>
                      <c:pt idx="9">
                        <c:v>Milton Keynes</c:v>
                      </c:pt>
                      <c:pt idx="10">
                        <c:v>Oxfordshire</c:v>
                      </c:pt>
                      <c:pt idx="11">
                        <c:v>Portsmouth</c:v>
                      </c:pt>
                      <c:pt idx="12">
                        <c:v>Reading
[Note 5]</c:v>
                      </c:pt>
                      <c:pt idx="13">
                        <c:v>Slough
[Note 5]</c:v>
                      </c:pt>
                      <c:pt idx="14">
                        <c:v>Southampton</c:v>
                      </c:pt>
                      <c:pt idx="15">
                        <c:v>Surrey</c:v>
                      </c:pt>
                      <c:pt idx="16">
                        <c:v>West Berkshire</c:v>
                      </c:pt>
                      <c:pt idx="17">
                        <c:v>West Sussex</c:v>
                      </c:pt>
                      <c:pt idx="18">
                        <c:v>Windsor and Maidenhead [Note 5]</c:v>
                      </c:pt>
                      <c:pt idx="19">
                        <c:v>Wokingham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'4. Kinship Proportions'!$J$53:$AC$53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11050</c:v>
                      </c:pt>
                      <c:pt idx="1">
                        <c:v>124</c:v>
                      </c:pt>
                      <c:pt idx="2">
                        <c:v>332</c:v>
                      </c:pt>
                      <c:pt idx="3">
                        <c:v>522</c:v>
                      </c:pt>
                      <c:pt idx="4">
                        <c:v>688</c:v>
                      </c:pt>
                      <c:pt idx="5">
                        <c:v>1738</c:v>
                      </c:pt>
                      <c:pt idx="6">
                        <c:v>258</c:v>
                      </c:pt>
                      <c:pt idx="7">
                        <c:v>1896</c:v>
                      </c:pt>
                      <c:pt idx="8">
                        <c:v>495</c:v>
                      </c:pt>
                      <c:pt idx="9">
                        <c:v>509</c:v>
                      </c:pt>
                      <c:pt idx="10">
                        <c:v>800</c:v>
                      </c:pt>
                      <c:pt idx="11">
                        <c:v>402</c:v>
                      </c:pt>
                      <c:pt idx="12">
                        <c:v>272</c:v>
                      </c:pt>
                      <c:pt idx="13">
                        <c:v>173</c:v>
                      </c:pt>
                      <c:pt idx="14">
                        <c:v>460</c:v>
                      </c:pt>
                      <c:pt idx="15">
                        <c:v>932</c:v>
                      </c:pt>
                      <c:pt idx="16">
                        <c:v>189</c:v>
                      </c:pt>
                      <c:pt idx="17">
                        <c:v>975</c:v>
                      </c:pt>
                      <c:pt idx="18">
                        <c:v>139</c:v>
                      </c:pt>
                      <c:pt idx="19">
                        <c:v>149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826-4387-A92A-6D9DBEB11FD4}"/>
                  </c:ext>
                </c:extLst>
              </c15:ser>
            </c15:filteredBarSeries>
          </c:ext>
        </c:extLst>
      </c:barChart>
      <c:catAx>
        <c:axId val="189029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077632"/>
        <c:crosses val="autoZero"/>
        <c:auto val="1"/>
        <c:lblAlgn val="ctr"/>
        <c:lblOffset val="100"/>
        <c:noMultiLvlLbl val="0"/>
      </c:catAx>
      <c:valAx>
        <c:axId val="183707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29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Unlawful Placements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 Unlawful Placements'!$C$20</c:f>
              <c:strCache>
                <c:ptCount val="1"/>
                <c:pt idx="0">
                  <c:v>Children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 Unlawful Placements'!$D$19:$G$19</c:f>
              <c:strCache>
                <c:ptCount val="4"/>
                <c:pt idx="0">
                  <c:v>Q3</c:v>
                </c:pt>
                <c:pt idx="1">
                  <c:v>Q4</c:v>
                </c:pt>
                <c:pt idx="2">
                  <c:v>Q1</c:v>
                </c:pt>
                <c:pt idx="3">
                  <c:v>Q2</c:v>
                </c:pt>
              </c:strCache>
            </c:strRef>
          </c:cat>
          <c:val>
            <c:numRef>
              <c:f>'5. Unlawful Placements'!$D$20:$G$20</c:f>
              <c:numCache>
                <c:formatCode>General</c:formatCode>
                <c:ptCount val="4"/>
                <c:pt idx="0">
                  <c:v>136</c:v>
                </c:pt>
                <c:pt idx="1">
                  <c:v>117</c:v>
                </c:pt>
                <c:pt idx="2">
                  <c:v>106</c:v>
                </c:pt>
                <c:pt idx="3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F-43BE-9583-E35523AF0254}"/>
            </c:ext>
          </c:extLst>
        </c:ser>
        <c:ser>
          <c:idx val="1"/>
          <c:order val="1"/>
          <c:tx>
            <c:strRef>
              <c:f>'5. Unlawful Placements'!$C$21</c:f>
              <c:strCache>
                <c:ptCount val="1"/>
                <c:pt idx="0">
                  <c:v>Households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 Unlawful Placements'!$D$19:$G$19</c:f>
              <c:strCache>
                <c:ptCount val="4"/>
                <c:pt idx="0">
                  <c:v>Q3</c:v>
                </c:pt>
                <c:pt idx="1">
                  <c:v>Q4</c:v>
                </c:pt>
                <c:pt idx="2">
                  <c:v>Q1</c:v>
                </c:pt>
                <c:pt idx="3">
                  <c:v>Q2</c:v>
                </c:pt>
              </c:strCache>
            </c:strRef>
          </c:cat>
          <c:val>
            <c:numRef>
              <c:f>'5. Unlawful Placements'!$D$21:$G$21</c:f>
              <c:numCache>
                <c:formatCode>General</c:formatCode>
                <c:ptCount val="4"/>
                <c:pt idx="0">
                  <c:v>98</c:v>
                </c:pt>
                <c:pt idx="1">
                  <c:v>83</c:v>
                </c:pt>
                <c:pt idx="2">
                  <c:v>83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F-43BE-9583-E35523AF0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1622687"/>
        <c:axId val="2011621247"/>
      </c:barChart>
      <c:catAx>
        <c:axId val="201162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621247"/>
        <c:crosses val="autoZero"/>
        <c:auto val="1"/>
        <c:lblAlgn val="ctr"/>
        <c:lblOffset val="100"/>
        <c:noMultiLvlLbl val="0"/>
      </c:catAx>
      <c:valAx>
        <c:axId val="2011621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62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Ceased SGO 2024/25 - Regional (Published)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 SGOs made in last quarter'!$B$37</c:f>
              <c:strCache>
                <c:ptCount val="1"/>
                <c:pt idx="0">
                  <c:v>% Ceased SGO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SGOs made in last quarter'!$C$36:$M$36</c:f>
              <c:strCache>
                <c:ptCount val="11"/>
                <c:pt idx="0">
                  <c:v>North East</c:v>
                </c:pt>
                <c:pt idx="1">
                  <c:v>Yorkshire and The Humber</c:v>
                </c:pt>
                <c:pt idx="2">
                  <c:v>North West</c:v>
                </c:pt>
                <c:pt idx="3">
                  <c:v>East Midlands</c:v>
                </c:pt>
                <c:pt idx="4">
                  <c:v>South West</c:v>
                </c:pt>
                <c:pt idx="5">
                  <c:v>Inner London</c:v>
                </c:pt>
                <c:pt idx="6">
                  <c:v>London</c:v>
                </c:pt>
                <c:pt idx="7">
                  <c:v>Outer London</c:v>
                </c:pt>
                <c:pt idx="8">
                  <c:v>West Midlands</c:v>
                </c:pt>
                <c:pt idx="9">
                  <c:v>East of England</c:v>
                </c:pt>
                <c:pt idx="10">
                  <c:v>South East</c:v>
                </c:pt>
              </c:strCache>
            </c:strRef>
          </c:cat>
          <c:val>
            <c:numRef>
              <c:f>'1. SGOs made in last quarter'!$C$37:$M$37</c:f>
              <c:numCache>
                <c:formatCode>0</c:formatCode>
                <c:ptCount val="11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14</c:v>
                </c:pt>
                <c:pt idx="4">
                  <c:v>14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10</c:v>
                </c:pt>
                <c:pt idx="9">
                  <c:v>8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2-48A6-B36D-0B391ED39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2836639"/>
        <c:axId val="912840959"/>
      </c:barChart>
      <c:catAx>
        <c:axId val="912836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840959"/>
        <c:crosses val="autoZero"/>
        <c:auto val="1"/>
        <c:lblAlgn val="ctr"/>
        <c:lblOffset val="100"/>
        <c:noMultiLvlLbl val="0"/>
      </c:catAx>
      <c:valAx>
        <c:axId val="912840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836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% Ceased SGO – LA Level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 SGOs made in last quarter'!$B$32</c:f>
              <c:strCache>
                <c:ptCount val="1"/>
                <c:pt idx="0">
                  <c:v>2023/24% CLA Ceased SGO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3C-4B36-8412-6AF0A8BB9BE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3C-4B36-8412-6AF0A8BB9BE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3C-4B36-8412-6AF0A8BB9BE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3C-4B36-8412-6AF0A8BB9B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SGOs made in last quarter'!$C$31:$U$31</c:f>
              <c:strCache>
                <c:ptCount val="19"/>
                <c:pt idx="0">
                  <c:v>Bracknell Forest</c:v>
                </c:pt>
                <c:pt idx="1">
                  <c:v>Brighton &amp; Hove</c:v>
                </c:pt>
                <c:pt idx="2">
                  <c:v>Buckinghamshire</c:v>
                </c:pt>
                <c:pt idx="3">
                  <c:v>East Sussex</c:v>
                </c:pt>
                <c:pt idx="4">
                  <c:v>Hampshire</c:v>
                </c:pt>
                <c:pt idx="5">
                  <c:v>Isle of Wight</c:v>
                </c:pt>
                <c:pt idx="6">
                  <c:v>Kent</c:v>
                </c:pt>
                <c:pt idx="7">
                  <c:v>Medway</c:v>
                </c:pt>
                <c:pt idx="8">
                  <c:v>Milton Keynes</c:v>
                </c:pt>
                <c:pt idx="9">
                  <c:v>Oxfordshire</c:v>
                </c:pt>
                <c:pt idx="10">
                  <c:v>Portsmouth</c:v>
                </c:pt>
                <c:pt idx="11">
                  <c:v>Reading</c:v>
                </c:pt>
                <c:pt idx="12">
                  <c:v>Slough</c:v>
                </c:pt>
                <c:pt idx="13">
                  <c:v>Southampton</c:v>
                </c:pt>
                <c:pt idx="14">
                  <c:v>Surrey</c:v>
                </c:pt>
                <c:pt idx="15">
                  <c:v>West Berkshire</c:v>
                </c:pt>
                <c:pt idx="16">
                  <c:v>West Sussex</c:v>
                </c:pt>
                <c:pt idx="17">
                  <c:v>Windsor and Maidenhead</c:v>
                </c:pt>
                <c:pt idx="18">
                  <c:v>Wokingham</c:v>
                </c:pt>
              </c:strCache>
            </c:strRef>
          </c:cat>
          <c:val>
            <c:numRef>
              <c:f>'1. SGOs made in last quarter'!$C$32:$U$32</c:f>
              <c:numCache>
                <c:formatCode>0</c:formatCode>
                <c:ptCount val="19"/>
                <c:pt idx="0" formatCode="General">
                  <c:v>0</c:v>
                </c:pt>
                <c:pt idx="1">
                  <c:v>10.4</c:v>
                </c:pt>
                <c:pt idx="2">
                  <c:v>8.8000000000000007</c:v>
                </c:pt>
                <c:pt idx="3">
                  <c:v>16.2</c:v>
                </c:pt>
                <c:pt idx="4">
                  <c:v>11.4</c:v>
                </c:pt>
                <c:pt idx="5">
                  <c:v>0</c:v>
                </c:pt>
                <c:pt idx="6">
                  <c:v>1.4</c:v>
                </c:pt>
                <c:pt idx="7">
                  <c:v>12.4</c:v>
                </c:pt>
                <c:pt idx="8">
                  <c:v>18.2</c:v>
                </c:pt>
                <c:pt idx="9">
                  <c:v>8.4</c:v>
                </c:pt>
                <c:pt idx="10">
                  <c:v>10.3</c:v>
                </c:pt>
                <c:pt idx="11">
                  <c:v>15.5</c:v>
                </c:pt>
                <c:pt idx="12">
                  <c:v>10.5</c:v>
                </c:pt>
                <c:pt idx="13">
                  <c:v>13.1</c:v>
                </c:pt>
                <c:pt idx="14">
                  <c:v>7.2</c:v>
                </c:pt>
                <c:pt idx="15">
                  <c:v>12.3</c:v>
                </c:pt>
                <c:pt idx="16">
                  <c:v>10.199999999999999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C-4B36-8412-6AF0A8BB9BEB}"/>
            </c:ext>
          </c:extLst>
        </c:ser>
        <c:ser>
          <c:idx val="1"/>
          <c:order val="1"/>
          <c:tx>
            <c:strRef>
              <c:f>'1. SGOs made in last quarter'!$B$33</c:f>
              <c:strCache>
                <c:ptCount val="1"/>
                <c:pt idx="0">
                  <c:v>2024/25 % CLA Ceased SGO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3C-4B36-8412-6AF0A8BB9BE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3C-4B36-8412-6AF0A8BB9BE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3C-4B36-8412-6AF0A8BB9B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SGOs made in last quarter'!$C$31:$U$31</c:f>
              <c:strCache>
                <c:ptCount val="19"/>
                <c:pt idx="0">
                  <c:v>Bracknell Forest</c:v>
                </c:pt>
                <c:pt idx="1">
                  <c:v>Brighton &amp; Hove</c:v>
                </c:pt>
                <c:pt idx="2">
                  <c:v>Buckinghamshire</c:v>
                </c:pt>
                <c:pt idx="3">
                  <c:v>East Sussex</c:v>
                </c:pt>
                <c:pt idx="4">
                  <c:v>Hampshire</c:v>
                </c:pt>
                <c:pt idx="5">
                  <c:v>Isle of Wight</c:v>
                </c:pt>
                <c:pt idx="6">
                  <c:v>Kent</c:v>
                </c:pt>
                <c:pt idx="7">
                  <c:v>Medway</c:v>
                </c:pt>
                <c:pt idx="8">
                  <c:v>Milton Keynes</c:v>
                </c:pt>
                <c:pt idx="9">
                  <c:v>Oxfordshire</c:v>
                </c:pt>
                <c:pt idx="10">
                  <c:v>Portsmouth</c:v>
                </c:pt>
                <c:pt idx="11">
                  <c:v>Reading</c:v>
                </c:pt>
                <c:pt idx="12">
                  <c:v>Slough</c:v>
                </c:pt>
                <c:pt idx="13">
                  <c:v>Southampton</c:v>
                </c:pt>
                <c:pt idx="14">
                  <c:v>Surrey</c:v>
                </c:pt>
                <c:pt idx="15">
                  <c:v>West Berkshire</c:v>
                </c:pt>
                <c:pt idx="16">
                  <c:v>West Sussex</c:v>
                </c:pt>
                <c:pt idx="17">
                  <c:v>Windsor and Maidenhead</c:v>
                </c:pt>
                <c:pt idx="18">
                  <c:v>Wokingham</c:v>
                </c:pt>
              </c:strCache>
            </c:strRef>
          </c:cat>
          <c:val>
            <c:numRef>
              <c:f>'1. SGOs made in last quarter'!$C$33:$U$33</c:f>
              <c:numCache>
                <c:formatCode>0</c:formatCode>
                <c:ptCount val="19"/>
                <c:pt idx="0" formatCode="General">
                  <c:v>0</c:v>
                </c:pt>
                <c:pt idx="1">
                  <c:v>12.8</c:v>
                </c:pt>
                <c:pt idx="2">
                  <c:v>10.199999999999999</c:v>
                </c:pt>
                <c:pt idx="3">
                  <c:v>14.9</c:v>
                </c:pt>
                <c:pt idx="4">
                  <c:v>8.4</c:v>
                </c:pt>
                <c:pt idx="5">
                  <c:v>7.5</c:v>
                </c:pt>
                <c:pt idx="6">
                  <c:v>1.1000000000000001</c:v>
                </c:pt>
                <c:pt idx="7">
                  <c:v>12.2</c:v>
                </c:pt>
                <c:pt idx="8">
                  <c:v>20.2</c:v>
                </c:pt>
                <c:pt idx="9">
                  <c:v>15.1</c:v>
                </c:pt>
                <c:pt idx="10">
                  <c:v>8.1999999999999993</c:v>
                </c:pt>
                <c:pt idx="11">
                  <c:v>16.5</c:v>
                </c:pt>
                <c:pt idx="12">
                  <c:v>0</c:v>
                </c:pt>
                <c:pt idx="13">
                  <c:v>10.5</c:v>
                </c:pt>
                <c:pt idx="14">
                  <c:v>7.3</c:v>
                </c:pt>
                <c:pt idx="15">
                  <c:v>7.1</c:v>
                </c:pt>
                <c:pt idx="16">
                  <c:v>5.8</c:v>
                </c:pt>
                <c:pt idx="17">
                  <c:v>10.3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3C-4B36-8412-6AF0A8BB9BEB}"/>
            </c:ext>
          </c:extLst>
        </c:ser>
        <c:ser>
          <c:idx val="2"/>
          <c:order val="2"/>
          <c:tx>
            <c:strRef>
              <c:f>'1. SGOs made in last quarter'!$B$34</c:f>
              <c:strCache>
                <c:ptCount val="1"/>
                <c:pt idx="0">
                  <c:v>Q2 (Latest available)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3C-4B36-8412-6AF0A8BB9BE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3C-4B36-8412-6AF0A8BB9BE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3C-4B36-8412-6AF0A8BB9BE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3C-4B36-8412-6AF0A8BB9BE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3C-4B36-8412-6AF0A8BB9B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 SGOs made in last quarter'!$C$31:$U$31</c:f>
              <c:strCache>
                <c:ptCount val="19"/>
                <c:pt idx="0">
                  <c:v>Bracknell Forest</c:v>
                </c:pt>
                <c:pt idx="1">
                  <c:v>Brighton &amp; Hove</c:v>
                </c:pt>
                <c:pt idx="2">
                  <c:v>Buckinghamshire</c:v>
                </c:pt>
                <c:pt idx="3">
                  <c:v>East Sussex</c:v>
                </c:pt>
                <c:pt idx="4">
                  <c:v>Hampshire</c:v>
                </c:pt>
                <c:pt idx="5">
                  <c:v>Isle of Wight</c:v>
                </c:pt>
                <c:pt idx="6">
                  <c:v>Kent</c:v>
                </c:pt>
                <c:pt idx="7">
                  <c:v>Medway</c:v>
                </c:pt>
                <c:pt idx="8">
                  <c:v>Milton Keynes</c:v>
                </c:pt>
                <c:pt idx="9">
                  <c:v>Oxfordshire</c:v>
                </c:pt>
                <c:pt idx="10">
                  <c:v>Portsmouth</c:v>
                </c:pt>
                <c:pt idx="11">
                  <c:v>Reading</c:v>
                </c:pt>
                <c:pt idx="12">
                  <c:v>Slough</c:v>
                </c:pt>
                <c:pt idx="13">
                  <c:v>Southampton</c:v>
                </c:pt>
                <c:pt idx="14">
                  <c:v>Surrey</c:v>
                </c:pt>
                <c:pt idx="15">
                  <c:v>West Berkshire</c:v>
                </c:pt>
                <c:pt idx="16">
                  <c:v>West Sussex</c:v>
                </c:pt>
                <c:pt idx="17">
                  <c:v>Windsor and Maidenhead</c:v>
                </c:pt>
                <c:pt idx="18">
                  <c:v>Wokingham</c:v>
                </c:pt>
              </c:strCache>
            </c:strRef>
          </c:cat>
          <c:val>
            <c:numRef>
              <c:f>'1. SGOs made in last quarter'!$C$34:$U$34</c:f>
              <c:numCache>
                <c:formatCode>0</c:formatCode>
                <c:ptCount val="19"/>
                <c:pt idx="0">
                  <c:v>0</c:v>
                </c:pt>
                <c:pt idx="1">
                  <c:v>13.64</c:v>
                </c:pt>
                <c:pt idx="2">
                  <c:v>6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2</c:v>
                </c:pt>
                <c:pt idx="7">
                  <c:v>13</c:v>
                </c:pt>
                <c:pt idx="8">
                  <c:v>20</c:v>
                </c:pt>
                <c:pt idx="9">
                  <c:v>11</c:v>
                </c:pt>
                <c:pt idx="10">
                  <c:v>4</c:v>
                </c:pt>
                <c:pt idx="11">
                  <c:v>23</c:v>
                </c:pt>
                <c:pt idx="12">
                  <c:v>0</c:v>
                </c:pt>
                <c:pt idx="13">
                  <c:v>6.7</c:v>
                </c:pt>
                <c:pt idx="14">
                  <c:v>10</c:v>
                </c:pt>
                <c:pt idx="15">
                  <c:v>8</c:v>
                </c:pt>
                <c:pt idx="16">
                  <c:v>8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3C-4B36-8412-6AF0A8BB9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304943"/>
        <c:axId val="259278063"/>
      </c:barChart>
      <c:catAx>
        <c:axId val="25930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278063"/>
        <c:crosses val="autoZero"/>
        <c:auto val="1"/>
        <c:lblAlgn val="ctr"/>
        <c:lblOffset val="100"/>
        <c:noMultiLvlLbl val="0"/>
      </c:catAx>
      <c:valAx>
        <c:axId val="25927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30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Kinship Carers</a:t>
            </a:r>
            <a:r>
              <a:rPr lang="en-GB" baseline="0" dirty="0"/>
              <a:t> Approved - YTD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Temporary Approval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Kinship foster carers agreed'!$G$21:$Y$21</c:f>
              <c:strCache>
                <c:ptCount val="19"/>
                <c:pt idx="0">
                  <c:v>Bracknell Forest</c:v>
                </c:pt>
                <c:pt idx="1">
                  <c:v>Brighton &amp; Hove</c:v>
                </c:pt>
                <c:pt idx="2">
                  <c:v>Buckinghamshire</c:v>
                </c:pt>
                <c:pt idx="3">
                  <c:v>East Sussex</c:v>
                </c:pt>
                <c:pt idx="4">
                  <c:v>Hampshire</c:v>
                </c:pt>
                <c:pt idx="5">
                  <c:v>Isle of Wight</c:v>
                </c:pt>
                <c:pt idx="6">
                  <c:v>Kent</c:v>
                </c:pt>
                <c:pt idx="7">
                  <c:v>Medway</c:v>
                </c:pt>
                <c:pt idx="8">
                  <c:v>Milton Keynes</c:v>
                </c:pt>
                <c:pt idx="9">
                  <c:v>Oxfordshire</c:v>
                </c:pt>
                <c:pt idx="10">
                  <c:v>Portsmouth</c:v>
                </c:pt>
                <c:pt idx="11">
                  <c:v>Reading</c:v>
                </c:pt>
                <c:pt idx="12">
                  <c:v>Slough</c:v>
                </c:pt>
                <c:pt idx="13">
                  <c:v>Southampton</c:v>
                </c:pt>
                <c:pt idx="14">
                  <c:v>Surrey</c:v>
                </c:pt>
                <c:pt idx="15">
                  <c:v>West Berkshire</c:v>
                </c:pt>
                <c:pt idx="16">
                  <c:v>West Sussex</c:v>
                </c:pt>
                <c:pt idx="17">
                  <c:v>Windsor and Maidenhead</c:v>
                </c:pt>
                <c:pt idx="18">
                  <c:v>Wokingham</c:v>
                </c:pt>
              </c:strCache>
            </c:strRef>
          </c:cat>
          <c:val>
            <c:numRef>
              <c:f>'2. Kinship foster carers agreed'!$G$22:$Y$22</c:f>
              <c:numCache>
                <c:formatCode>General</c:formatCode>
                <c:ptCount val="19"/>
                <c:pt idx="0">
                  <c:v>6</c:v>
                </c:pt>
                <c:pt idx="1">
                  <c:v>49</c:v>
                </c:pt>
                <c:pt idx="2">
                  <c:v>16</c:v>
                </c:pt>
                <c:pt idx="3">
                  <c:v>0</c:v>
                </c:pt>
                <c:pt idx="4">
                  <c:v>93</c:v>
                </c:pt>
                <c:pt idx="5">
                  <c:v>19</c:v>
                </c:pt>
                <c:pt idx="6">
                  <c:v>80</c:v>
                </c:pt>
                <c:pt idx="7">
                  <c:v>28</c:v>
                </c:pt>
                <c:pt idx="8">
                  <c:v>62</c:v>
                </c:pt>
                <c:pt idx="9">
                  <c:v>74</c:v>
                </c:pt>
                <c:pt idx="10">
                  <c:v>15</c:v>
                </c:pt>
                <c:pt idx="11">
                  <c:v>27</c:v>
                </c:pt>
                <c:pt idx="12">
                  <c:v>9</c:v>
                </c:pt>
                <c:pt idx="13">
                  <c:v>62</c:v>
                </c:pt>
                <c:pt idx="14">
                  <c:v>73</c:v>
                </c:pt>
                <c:pt idx="15">
                  <c:v>26</c:v>
                </c:pt>
                <c:pt idx="16">
                  <c:v>59</c:v>
                </c:pt>
                <c:pt idx="17">
                  <c:v>13</c:v>
                </c:pt>
                <c:pt idx="1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5-45C4-9DE8-814266258F14}"/>
            </c:ext>
          </c:extLst>
        </c:ser>
        <c:ser>
          <c:idx val="1"/>
          <c:order val="1"/>
          <c:tx>
            <c:v>Approval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Kinship foster carers agreed'!$G$21:$Y$21</c:f>
              <c:strCache>
                <c:ptCount val="19"/>
                <c:pt idx="0">
                  <c:v>Bracknell Forest</c:v>
                </c:pt>
                <c:pt idx="1">
                  <c:v>Brighton &amp; Hove</c:v>
                </c:pt>
                <c:pt idx="2">
                  <c:v>Buckinghamshire</c:v>
                </c:pt>
                <c:pt idx="3">
                  <c:v>East Sussex</c:v>
                </c:pt>
                <c:pt idx="4">
                  <c:v>Hampshire</c:v>
                </c:pt>
                <c:pt idx="5">
                  <c:v>Isle of Wight</c:v>
                </c:pt>
                <c:pt idx="6">
                  <c:v>Kent</c:v>
                </c:pt>
                <c:pt idx="7">
                  <c:v>Medway</c:v>
                </c:pt>
                <c:pt idx="8">
                  <c:v>Milton Keynes</c:v>
                </c:pt>
                <c:pt idx="9">
                  <c:v>Oxfordshire</c:v>
                </c:pt>
                <c:pt idx="10">
                  <c:v>Portsmouth</c:v>
                </c:pt>
                <c:pt idx="11">
                  <c:v>Reading</c:v>
                </c:pt>
                <c:pt idx="12">
                  <c:v>Slough</c:v>
                </c:pt>
                <c:pt idx="13">
                  <c:v>Southampton</c:v>
                </c:pt>
                <c:pt idx="14">
                  <c:v>Surrey</c:v>
                </c:pt>
                <c:pt idx="15">
                  <c:v>West Berkshire</c:v>
                </c:pt>
                <c:pt idx="16">
                  <c:v>West Sussex</c:v>
                </c:pt>
                <c:pt idx="17">
                  <c:v>Windsor and Maidenhead</c:v>
                </c:pt>
                <c:pt idx="18">
                  <c:v>Wokingham</c:v>
                </c:pt>
              </c:strCache>
            </c:strRef>
          </c:cat>
          <c:val>
            <c:numRef>
              <c:f>'2. Kinship foster carers agreed'!$G$23:$Y$23</c:f>
              <c:numCache>
                <c:formatCode>General</c:formatCode>
                <c:ptCount val="19"/>
                <c:pt idx="0">
                  <c:v>3</c:v>
                </c:pt>
                <c:pt idx="1">
                  <c:v>0</c:v>
                </c:pt>
                <c:pt idx="2">
                  <c:v>9</c:v>
                </c:pt>
                <c:pt idx="3">
                  <c:v>0</c:v>
                </c:pt>
                <c:pt idx="4">
                  <c:v>72</c:v>
                </c:pt>
                <c:pt idx="5">
                  <c:v>8</c:v>
                </c:pt>
                <c:pt idx="6">
                  <c:v>33</c:v>
                </c:pt>
                <c:pt idx="7">
                  <c:v>0</c:v>
                </c:pt>
                <c:pt idx="8">
                  <c:v>20</c:v>
                </c:pt>
                <c:pt idx="9">
                  <c:v>171</c:v>
                </c:pt>
                <c:pt idx="10">
                  <c:v>16</c:v>
                </c:pt>
                <c:pt idx="11">
                  <c:v>13</c:v>
                </c:pt>
                <c:pt idx="12">
                  <c:v>4</c:v>
                </c:pt>
                <c:pt idx="13">
                  <c:v>13</c:v>
                </c:pt>
                <c:pt idx="14">
                  <c:v>25</c:v>
                </c:pt>
                <c:pt idx="15">
                  <c:v>12</c:v>
                </c:pt>
                <c:pt idx="16">
                  <c:v>15</c:v>
                </c:pt>
                <c:pt idx="17">
                  <c:v>1</c:v>
                </c:pt>
                <c:pt idx="1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15-45C4-9DE8-814266258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9933583"/>
        <c:axId val="1719931183"/>
      </c:barChart>
      <c:catAx>
        <c:axId val="171993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931183"/>
        <c:crosses val="autoZero"/>
        <c:auto val="1"/>
        <c:lblAlgn val="ctr"/>
        <c:lblOffset val="100"/>
        <c:noMultiLvlLbl val="0"/>
      </c:catAx>
      <c:valAx>
        <c:axId val="1719931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93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Proportion</a:t>
            </a:r>
            <a:r>
              <a:rPr lang="en-US" baseline="0" dirty="0"/>
              <a:t> of Approvals/Temporary Approvals (YTD)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'2. Kinship foster carers agreed'!$Z$21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D6-4E27-859F-B08E4CE56D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D6-4E27-859F-B08E4CE56D10}"/>
              </c:ext>
            </c:extLst>
          </c:dPt>
          <c:dLbls>
            <c:dLbl>
              <c:idx val="0"/>
              <c:layout>
                <c:manualLayout>
                  <c:x val="3.0031447706434667E-3"/>
                  <c:y val="4.96391628180672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D6-4E27-859F-B08E4CE56D10}"/>
                </c:ext>
              </c:extLst>
            </c:dLbl>
            <c:dLbl>
              <c:idx val="1"/>
              <c:layout>
                <c:manualLayout>
                  <c:x val="-8.9164476277536556E-3"/>
                  <c:y val="-2.96055089242324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D6-4E27-859F-B08E4CE56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'2. Kinship foster carers agreed'!$C$22:$C$23</c:f>
              <c:strCache>
                <c:ptCount val="2"/>
                <c:pt idx="0">
                  <c:v>Temporary Approval</c:v>
                </c:pt>
                <c:pt idx="1">
                  <c:v>Approval</c:v>
                </c:pt>
              </c:strCache>
            </c:strRef>
          </c:cat>
          <c:val>
            <c:numRef>
              <c:f>'2. Kinship foster carers agreed'!$Z$22:$Z$23</c:f>
              <c:numCache>
                <c:formatCode>General</c:formatCode>
                <c:ptCount val="2"/>
                <c:pt idx="0">
                  <c:v>718</c:v>
                </c:pt>
                <c:pt idx="1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D6-4E27-859F-B08E4CE56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Assessment Types, Year to Date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 Assessment Completed'!$E$26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 Assessment Completed'!$D$27:$D$30</c:f>
              <c:strCache>
                <c:ptCount val="4"/>
                <c:pt idx="0">
                  <c:v>Kinship Foster Carer Assessments</c:v>
                </c:pt>
                <c:pt idx="1">
                  <c:v>Special Guardianship Assessments</c:v>
                </c:pt>
                <c:pt idx="2">
                  <c:v>Viability Assessments</c:v>
                </c:pt>
                <c:pt idx="3">
                  <c:v>Total</c:v>
                </c:pt>
              </c:strCache>
            </c:strRef>
          </c:cat>
          <c:val>
            <c:numRef>
              <c:f>'3. Assessment Completed'!$E$27:$E$30</c:f>
              <c:numCache>
                <c:formatCode>General</c:formatCode>
                <c:ptCount val="4"/>
                <c:pt idx="0">
                  <c:v>108</c:v>
                </c:pt>
                <c:pt idx="1">
                  <c:v>350</c:v>
                </c:pt>
                <c:pt idx="2">
                  <c:v>595</c:v>
                </c:pt>
                <c:pt idx="3">
                  <c:v>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5-458B-9E00-7448284F295A}"/>
            </c:ext>
          </c:extLst>
        </c:ser>
        <c:ser>
          <c:idx val="1"/>
          <c:order val="1"/>
          <c:tx>
            <c:strRef>
              <c:f>'3. Assessment Completed'!$F$26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 Assessment Completed'!$D$27:$D$30</c:f>
              <c:strCache>
                <c:ptCount val="4"/>
                <c:pt idx="0">
                  <c:v>Kinship Foster Carer Assessments</c:v>
                </c:pt>
                <c:pt idx="1">
                  <c:v>Special Guardianship Assessments</c:v>
                </c:pt>
                <c:pt idx="2">
                  <c:v>Viability Assessments</c:v>
                </c:pt>
                <c:pt idx="3">
                  <c:v>Total</c:v>
                </c:pt>
              </c:strCache>
            </c:strRef>
          </c:cat>
          <c:val>
            <c:numRef>
              <c:f>'3. Assessment Completed'!$F$27:$F$30</c:f>
              <c:numCache>
                <c:formatCode>General</c:formatCode>
                <c:ptCount val="4"/>
                <c:pt idx="0">
                  <c:v>99</c:v>
                </c:pt>
                <c:pt idx="1">
                  <c:v>380</c:v>
                </c:pt>
                <c:pt idx="2">
                  <c:v>694</c:v>
                </c:pt>
                <c:pt idx="3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5-458B-9E00-7448284F295A}"/>
            </c:ext>
          </c:extLst>
        </c:ser>
        <c:ser>
          <c:idx val="2"/>
          <c:order val="2"/>
          <c:tx>
            <c:strRef>
              <c:f>'3. Assessment Completed'!$G$26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 Assessment Completed'!$D$27:$D$30</c:f>
              <c:strCache>
                <c:ptCount val="4"/>
                <c:pt idx="0">
                  <c:v>Kinship Foster Carer Assessments</c:v>
                </c:pt>
                <c:pt idx="1">
                  <c:v>Special Guardianship Assessments</c:v>
                </c:pt>
                <c:pt idx="2">
                  <c:v>Viability Assessments</c:v>
                </c:pt>
                <c:pt idx="3">
                  <c:v>Total</c:v>
                </c:pt>
              </c:strCache>
            </c:strRef>
          </c:cat>
          <c:val>
            <c:numRef>
              <c:f>'3. Assessment Completed'!$G$27:$G$30</c:f>
              <c:numCache>
                <c:formatCode>General</c:formatCode>
                <c:ptCount val="4"/>
                <c:pt idx="0">
                  <c:v>124</c:v>
                </c:pt>
                <c:pt idx="1">
                  <c:v>285</c:v>
                </c:pt>
                <c:pt idx="2">
                  <c:v>674</c:v>
                </c:pt>
                <c:pt idx="3">
                  <c:v>1043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55-458B-9E00-7448284F295A}"/>
            </c:ext>
          </c:extLst>
        </c:ser>
        <c:ser>
          <c:idx val="3"/>
          <c:order val="3"/>
          <c:tx>
            <c:strRef>
              <c:f>'3. Assessment Completed'!$H$26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 Assessment Completed'!$D$27:$D$30</c:f>
              <c:strCache>
                <c:ptCount val="4"/>
                <c:pt idx="0">
                  <c:v>Kinship Foster Carer Assessments</c:v>
                </c:pt>
                <c:pt idx="1">
                  <c:v>Special Guardianship Assessments</c:v>
                </c:pt>
                <c:pt idx="2">
                  <c:v>Viability Assessments</c:v>
                </c:pt>
                <c:pt idx="3">
                  <c:v>Total</c:v>
                </c:pt>
              </c:strCache>
            </c:strRef>
          </c:cat>
          <c:val>
            <c:numRef>
              <c:f>'3. Assessment Completed'!$H$27:$H$30</c:f>
              <c:numCache>
                <c:formatCode>General</c:formatCode>
                <c:ptCount val="4"/>
                <c:pt idx="0">
                  <c:v>121</c:v>
                </c:pt>
                <c:pt idx="1">
                  <c:v>181</c:v>
                </c:pt>
                <c:pt idx="2">
                  <c:v>694</c:v>
                </c:pt>
                <c:pt idx="3">
                  <c:v>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55-458B-9E00-7448284F2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1791999"/>
        <c:axId val="1921792479"/>
      </c:barChart>
      <c:catAx>
        <c:axId val="192179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792479"/>
        <c:crosses val="autoZero"/>
        <c:auto val="1"/>
        <c:lblAlgn val="ctr"/>
        <c:lblOffset val="100"/>
        <c:noMultiLvlLbl val="0"/>
      </c:catAx>
      <c:valAx>
        <c:axId val="192179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791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Viability Assessment, and Reg 24 (% on right hand axis)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 Assessment Completed'!$D$35</c:f>
              <c:strCache>
                <c:ptCount val="1"/>
                <c:pt idx="0">
                  <c:v>Viability Assessments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 Assessment Completed'!$E$34:$H$34</c:f>
              <c:strCache>
                <c:ptCount val="4"/>
                <c:pt idx="0">
                  <c:v>Q3</c:v>
                </c:pt>
                <c:pt idx="1">
                  <c:v>Q4</c:v>
                </c:pt>
                <c:pt idx="2">
                  <c:v>Q1</c:v>
                </c:pt>
                <c:pt idx="3">
                  <c:v>Q2</c:v>
                </c:pt>
              </c:strCache>
            </c:strRef>
          </c:cat>
          <c:val>
            <c:numRef>
              <c:f>'3. Assessment Completed'!$E$35:$H$35</c:f>
              <c:numCache>
                <c:formatCode>General</c:formatCode>
                <c:ptCount val="4"/>
                <c:pt idx="0">
                  <c:v>595</c:v>
                </c:pt>
                <c:pt idx="1">
                  <c:v>694</c:v>
                </c:pt>
                <c:pt idx="2">
                  <c:v>674</c:v>
                </c:pt>
                <c:pt idx="3">
                  <c:v>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C-4F1C-9052-9577C090D3E1}"/>
            </c:ext>
          </c:extLst>
        </c:ser>
        <c:ser>
          <c:idx val="1"/>
          <c:order val="1"/>
          <c:tx>
            <c:strRef>
              <c:f>'3. Assessment Completed'!$D$36</c:f>
              <c:strCache>
                <c:ptCount val="1"/>
                <c:pt idx="0">
                  <c:v>Reg 24 (from viability)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 Assessment Completed'!$E$34:$H$34</c:f>
              <c:strCache>
                <c:ptCount val="4"/>
                <c:pt idx="0">
                  <c:v>Q3</c:v>
                </c:pt>
                <c:pt idx="1">
                  <c:v>Q4</c:v>
                </c:pt>
                <c:pt idx="2">
                  <c:v>Q1</c:v>
                </c:pt>
                <c:pt idx="3">
                  <c:v>Q2</c:v>
                </c:pt>
              </c:strCache>
            </c:strRef>
          </c:cat>
          <c:val>
            <c:numRef>
              <c:f>'3. Assessment Completed'!$E$36:$H$36</c:f>
              <c:numCache>
                <c:formatCode>General</c:formatCode>
                <c:ptCount val="4"/>
                <c:pt idx="0">
                  <c:v>152</c:v>
                </c:pt>
                <c:pt idx="1">
                  <c:v>186</c:v>
                </c:pt>
                <c:pt idx="2">
                  <c:v>155</c:v>
                </c:pt>
                <c:pt idx="3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C-4F1C-9052-9577C090D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4065247"/>
        <c:axId val="1474065727"/>
      </c:barChart>
      <c:lineChart>
        <c:grouping val="standard"/>
        <c:varyColors val="0"/>
        <c:ser>
          <c:idx val="2"/>
          <c:order val="2"/>
          <c:tx>
            <c:strRef>
              <c:f>'3. Assessment Completed'!$D$37</c:f>
              <c:strCache>
                <c:ptCount val="1"/>
                <c:pt idx="0">
                  <c:v>% Reg 24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143398534794964E-2"/>
                  <c:y val="-3.0033048685152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C-4F1C-9052-9577C090D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 Assessment Completed'!$E$34:$H$34</c:f>
              <c:strCache>
                <c:ptCount val="4"/>
                <c:pt idx="0">
                  <c:v>Q3</c:v>
                </c:pt>
                <c:pt idx="1">
                  <c:v>Q4</c:v>
                </c:pt>
                <c:pt idx="2">
                  <c:v>Q1</c:v>
                </c:pt>
                <c:pt idx="3">
                  <c:v>Q2</c:v>
                </c:pt>
              </c:strCache>
            </c:strRef>
          </c:cat>
          <c:val>
            <c:numRef>
              <c:f>'3. Assessment Completed'!$E$37:$H$37</c:f>
              <c:numCache>
                <c:formatCode>0</c:formatCode>
                <c:ptCount val="4"/>
                <c:pt idx="0">
                  <c:v>25.546218487394956</c:v>
                </c:pt>
                <c:pt idx="1">
                  <c:v>26.801152737752158</c:v>
                </c:pt>
                <c:pt idx="2">
                  <c:v>22.997032640949556</c:v>
                </c:pt>
                <c:pt idx="3">
                  <c:v>16.714697406340058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DC-4F1C-9052-9577C090D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416687"/>
        <c:axId val="1842408047"/>
      </c:lineChart>
      <c:catAx>
        <c:axId val="147406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065727"/>
        <c:crosses val="autoZero"/>
        <c:auto val="1"/>
        <c:lblAlgn val="ctr"/>
        <c:lblOffset val="100"/>
        <c:noMultiLvlLbl val="0"/>
      </c:catAx>
      <c:valAx>
        <c:axId val="1474065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065247"/>
        <c:crosses val="autoZero"/>
        <c:crossBetween val="between"/>
      </c:valAx>
      <c:valAx>
        <c:axId val="1842408047"/>
        <c:scaling>
          <c:orientation val="minMax"/>
          <c:min val="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416687"/>
        <c:crosses val="max"/>
        <c:crossBetween val="between"/>
      </c:valAx>
      <c:catAx>
        <c:axId val="18424166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2408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Proportion of CLA in Kinship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'4. Kinship Proportions'!$E$45:$G$45</c:f>
              <c:strCache>
                <c:ptCount val="3"/>
                <c:pt idx="0">
                  <c:v>Q3</c:v>
                </c:pt>
                <c:pt idx="1">
                  <c:v>Children</c:v>
                </c:pt>
                <c:pt idx="2">
                  <c:v>Proportion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('4. Kinship Proportions'!$H$44:$R$44,'4. Kinship Proportions'!$T$44:$X$44,'4. Kinship Proportions'!$Z$44)</c:f>
              <c:strCache>
                <c:ptCount val="17"/>
                <c:pt idx="0">
                  <c:v>Bracknell Forest</c:v>
                </c:pt>
                <c:pt idx="1">
                  <c:v>Brighton &amp; Hove</c:v>
                </c:pt>
                <c:pt idx="2">
                  <c:v>Buckinghamshire</c:v>
                </c:pt>
                <c:pt idx="3">
                  <c:v>East Sussex</c:v>
                </c:pt>
                <c:pt idx="4">
                  <c:v>Hampshire</c:v>
                </c:pt>
                <c:pt idx="5">
                  <c:v>Isle of Wight</c:v>
                </c:pt>
                <c:pt idx="6">
                  <c:v>Kent</c:v>
                </c:pt>
                <c:pt idx="7">
                  <c:v>Medway</c:v>
                </c:pt>
                <c:pt idx="8">
                  <c:v>Milton Keynes</c:v>
                </c:pt>
                <c:pt idx="9">
                  <c:v>Oxfordshire</c:v>
                </c:pt>
                <c:pt idx="10">
                  <c:v>Portsmouth</c:v>
                </c:pt>
                <c:pt idx="11">
                  <c:v>Slough</c:v>
                </c:pt>
                <c:pt idx="12">
                  <c:v>Southampton</c:v>
                </c:pt>
                <c:pt idx="13">
                  <c:v>Surrey</c:v>
                </c:pt>
                <c:pt idx="14">
                  <c:v>West Berkshire</c:v>
                </c:pt>
                <c:pt idx="15">
                  <c:v>West Sussex</c:v>
                </c:pt>
                <c:pt idx="16">
                  <c:v>Wokingham</c:v>
                </c:pt>
              </c:strCache>
              <c:extLst/>
            </c:strRef>
          </c:cat>
          <c:val>
            <c:numRef>
              <c:f>('4. Kinship Proportions'!$H$45:$R$45,'4. Kinship Proportions'!$T$45:$X$45,'4. Kinship Proportions'!$Z$45)</c:f>
              <c:numCache>
                <c:formatCode>0</c:formatCode>
                <c:ptCount val="17"/>
                <c:pt idx="0">
                  <c:v>12</c:v>
                </c:pt>
                <c:pt idx="1">
                  <c:v>14.5</c:v>
                </c:pt>
                <c:pt idx="2">
                  <c:v>11</c:v>
                </c:pt>
                <c:pt idx="3">
                  <c:v>9.5</c:v>
                </c:pt>
                <c:pt idx="4">
                  <c:v>14</c:v>
                </c:pt>
                <c:pt idx="5">
                  <c:v>20.86</c:v>
                </c:pt>
                <c:pt idx="6">
                  <c:v>5.7</c:v>
                </c:pt>
                <c:pt idx="7">
                  <c:v>0</c:v>
                </c:pt>
                <c:pt idx="8">
                  <c:v>14</c:v>
                </c:pt>
                <c:pt idx="9">
                  <c:v>17</c:v>
                </c:pt>
                <c:pt idx="10">
                  <c:v>0</c:v>
                </c:pt>
                <c:pt idx="11">
                  <c:v>6.6</c:v>
                </c:pt>
                <c:pt idx="12">
                  <c:v>0</c:v>
                </c:pt>
                <c:pt idx="13">
                  <c:v>15</c:v>
                </c:pt>
                <c:pt idx="14">
                  <c:v>24</c:v>
                </c:pt>
                <c:pt idx="15">
                  <c:v>9</c:v>
                </c:pt>
                <c:pt idx="16">
                  <c:v>10.53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BCF-411A-A4AF-25805F91D401}"/>
            </c:ext>
          </c:extLst>
        </c:ser>
        <c:ser>
          <c:idx val="1"/>
          <c:order val="1"/>
          <c:tx>
            <c:strRef>
              <c:f>'4. Kinship Proportions'!$E$46:$G$46</c:f>
              <c:strCache>
                <c:ptCount val="3"/>
                <c:pt idx="0">
                  <c:v>Q4</c:v>
                </c:pt>
                <c:pt idx="1">
                  <c:v>Children</c:v>
                </c:pt>
                <c:pt idx="2">
                  <c:v>Proportion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('4. Kinship Proportions'!$H$44:$R$44,'4. Kinship Proportions'!$T$44:$X$44,'4. Kinship Proportions'!$Z$44)</c:f>
              <c:strCache>
                <c:ptCount val="17"/>
                <c:pt idx="0">
                  <c:v>Bracknell Forest</c:v>
                </c:pt>
                <c:pt idx="1">
                  <c:v>Brighton &amp; Hove</c:v>
                </c:pt>
                <c:pt idx="2">
                  <c:v>Buckinghamshire</c:v>
                </c:pt>
                <c:pt idx="3">
                  <c:v>East Sussex</c:v>
                </c:pt>
                <c:pt idx="4">
                  <c:v>Hampshire</c:v>
                </c:pt>
                <c:pt idx="5">
                  <c:v>Isle of Wight</c:v>
                </c:pt>
                <c:pt idx="6">
                  <c:v>Kent</c:v>
                </c:pt>
                <c:pt idx="7">
                  <c:v>Medway</c:v>
                </c:pt>
                <c:pt idx="8">
                  <c:v>Milton Keynes</c:v>
                </c:pt>
                <c:pt idx="9">
                  <c:v>Oxfordshire</c:v>
                </c:pt>
                <c:pt idx="10">
                  <c:v>Portsmouth</c:v>
                </c:pt>
                <c:pt idx="11">
                  <c:v>Slough</c:v>
                </c:pt>
                <c:pt idx="12">
                  <c:v>Southampton</c:v>
                </c:pt>
                <c:pt idx="13">
                  <c:v>Surrey</c:v>
                </c:pt>
                <c:pt idx="14">
                  <c:v>West Berkshire</c:v>
                </c:pt>
                <c:pt idx="15">
                  <c:v>West Sussex</c:v>
                </c:pt>
                <c:pt idx="16">
                  <c:v>Wokingham</c:v>
                </c:pt>
              </c:strCache>
              <c:extLst/>
            </c:strRef>
          </c:cat>
          <c:val>
            <c:numRef>
              <c:f>('4. Kinship Proportions'!$H$46:$R$46,'4. Kinship Proportions'!$T$46:$X$46,'4. Kinship Proportions'!$Z$46)</c:f>
              <c:numCache>
                <c:formatCode>0</c:formatCode>
                <c:ptCount val="17"/>
                <c:pt idx="0">
                  <c:v>12.9</c:v>
                </c:pt>
                <c:pt idx="1">
                  <c:v>13.8</c:v>
                </c:pt>
                <c:pt idx="2">
                  <c:v>0</c:v>
                </c:pt>
                <c:pt idx="3">
                  <c:v>0</c:v>
                </c:pt>
                <c:pt idx="4">
                  <c:v>14</c:v>
                </c:pt>
                <c:pt idx="5">
                  <c:v>20.9</c:v>
                </c:pt>
                <c:pt idx="6">
                  <c:v>5</c:v>
                </c:pt>
                <c:pt idx="7">
                  <c:v>6</c:v>
                </c:pt>
                <c:pt idx="8">
                  <c:v>11</c:v>
                </c:pt>
                <c:pt idx="9">
                  <c:v>16</c:v>
                </c:pt>
                <c:pt idx="10">
                  <c:v>11.6</c:v>
                </c:pt>
                <c:pt idx="11">
                  <c:v>1.7</c:v>
                </c:pt>
                <c:pt idx="12">
                  <c:v>7.3</c:v>
                </c:pt>
                <c:pt idx="13">
                  <c:v>0</c:v>
                </c:pt>
                <c:pt idx="14">
                  <c:v>25</c:v>
                </c:pt>
                <c:pt idx="15">
                  <c:v>0</c:v>
                </c:pt>
                <c:pt idx="16">
                  <c:v>21.8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BCF-411A-A4AF-25805F91D401}"/>
            </c:ext>
          </c:extLst>
        </c:ser>
        <c:ser>
          <c:idx val="2"/>
          <c:order val="2"/>
          <c:tx>
            <c:strRef>
              <c:f>'4. Kinship Proportions'!$E$47:$G$47</c:f>
              <c:strCache>
                <c:ptCount val="3"/>
                <c:pt idx="0">
                  <c:v>Q1</c:v>
                </c:pt>
                <c:pt idx="1">
                  <c:v>Children</c:v>
                </c:pt>
                <c:pt idx="2">
                  <c:v>Proportion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('4. Kinship Proportions'!$H$44:$R$44,'4. Kinship Proportions'!$T$44:$X$44,'4. Kinship Proportions'!$Z$44)</c:f>
              <c:strCache>
                <c:ptCount val="17"/>
                <c:pt idx="0">
                  <c:v>Bracknell Forest</c:v>
                </c:pt>
                <c:pt idx="1">
                  <c:v>Brighton &amp; Hove</c:v>
                </c:pt>
                <c:pt idx="2">
                  <c:v>Buckinghamshire</c:v>
                </c:pt>
                <c:pt idx="3">
                  <c:v>East Sussex</c:v>
                </c:pt>
                <c:pt idx="4">
                  <c:v>Hampshire</c:v>
                </c:pt>
                <c:pt idx="5">
                  <c:v>Isle of Wight</c:v>
                </c:pt>
                <c:pt idx="6">
                  <c:v>Kent</c:v>
                </c:pt>
                <c:pt idx="7">
                  <c:v>Medway</c:v>
                </c:pt>
                <c:pt idx="8">
                  <c:v>Milton Keynes</c:v>
                </c:pt>
                <c:pt idx="9">
                  <c:v>Oxfordshire</c:v>
                </c:pt>
                <c:pt idx="10">
                  <c:v>Portsmouth</c:v>
                </c:pt>
                <c:pt idx="11">
                  <c:v>Slough</c:v>
                </c:pt>
                <c:pt idx="12">
                  <c:v>Southampton</c:v>
                </c:pt>
                <c:pt idx="13">
                  <c:v>Surrey</c:v>
                </c:pt>
                <c:pt idx="14">
                  <c:v>West Berkshire</c:v>
                </c:pt>
                <c:pt idx="15">
                  <c:v>West Sussex</c:v>
                </c:pt>
                <c:pt idx="16">
                  <c:v>Wokingham</c:v>
                </c:pt>
              </c:strCache>
              <c:extLst/>
            </c:strRef>
          </c:cat>
          <c:val>
            <c:numRef>
              <c:f>('4. Kinship Proportions'!$H$47:$R$47,'4. Kinship Proportions'!$T$47:$X$47,'4. Kinship Proportions'!$Z$47)</c:f>
              <c:numCache>
                <c:formatCode>0</c:formatCode>
                <c:ptCount val="17"/>
                <c:pt idx="0">
                  <c:v>15.3</c:v>
                </c:pt>
                <c:pt idx="1">
                  <c:v>13.51</c:v>
                </c:pt>
                <c:pt idx="2">
                  <c:v>12</c:v>
                </c:pt>
                <c:pt idx="3">
                  <c:v>0</c:v>
                </c:pt>
                <c:pt idx="4">
                  <c:v>14.5</c:v>
                </c:pt>
                <c:pt idx="5">
                  <c:v>0</c:v>
                </c:pt>
                <c:pt idx="6">
                  <c:v>4</c:v>
                </c:pt>
                <c:pt idx="7">
                  <c:v>8</c:v>
                </c:pt>
                <c:pt idx="8">
                  <c:v>10</c:v>
                </c:pt>
                <c:pt idx="9">
                  <c:v>18</c:v>
                </c:pt>
                <c:pt idx="10">
                  <c:v>10.6</c:v>
                </c:pt>
                <c:pt idx="11">
                  <c:v>7.3</c:v>
                </c:pt>
                <c:pt idx="12">
                  <c:v>12.8</c:v>
                </c:pt>
                <c:pt idx="13">
                  <c:v>16</c:v>
                </c:pt>
                <c:pt idx="14">
                  <c:v>33</c:v>
                </c:pt>
                <c:pt idx="15">
                  <c:v>13</c:v>
                </c:pt>
                <c:pt idx="16">
                  <c:v>11.7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BCF-411A-A4AF-25805F91D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2418607"/>
        <c:axId val="1842427247"/>
      </c:barChart>
      <c:catAx>
        <c:axId val="184241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427247"/>
        <c:crosses val="autoZero"/>
        <c:auto val="1"/>
        <c:lblAlgn val="ctr"/>
        <c:lblOffset val="100"/>
        <c:noMultiLvlLbl val="0"/>
      </c:catAx>
      <c:valAx>
        <c:axId val="184242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41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Proportion of CLA in Kinship Care (Total)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'4. Kinship Proportions'!$C$51</c:f>
              <c:strCache>
                <c:ptCount val="1"/>
                <c:pt idx="0">
                  <c:v>CLA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 Kinship Proportions'!$D$50:$G$50</c:f>
              <c:strCache>
                <c:ptCount val="4"/>
                <c:pt idx="0">
                  <c:v>Q3</c:v>
                </c:pt>
                <c:pt idx="1">
                  <c:v>Q4</c:v>
                </c:pt>
                <c:pt idx="2">
                  <c:v>Q1</c:v>
                </c:pt>
                <c:pt idx="3">
                  <c:v>Q2</c:v>
                </c:pt>
              </c:strCache>
            </c:strRef>
          </c:cat>
          <c:val>
            <c:numRef>
              <c:f>'4. Kinship Proportions'!$D$51:$G$51</c:f>
              <c:numCache>
                <c:formatCode>General</c:formatCode>
                <c:ptCount val="4"/>
                <c:pt idx="0">
                  <c:v>8957</c:v>
                </c:pt>
                <c:pt idx="1">
                  <c:v>7497</c:v>
                </c:pt>
                <c:pt idx="2">
                  <c:v>9715</c:v>
                </c:pt>
                <c:pt idx="3">
                  <c:v>10434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6-4049-B569-EEFC7B56D5A3}"/>
            </c:ext>
          </c:extLst>
        </c:ser>
        <c:ser>
          <c:idx val="1"/>
          <c:order val="1"/>
          <c:tx>
            <c:strRef>
              <c:f>'4. Kinship Proportions'!$C$52</c:f>
              <c:strCache>
                <c:ptCount val="1"/>
                <c:pt idx="0">
                  <c:v>CLA in Kinship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 Kinship Proportions'!$D$50:$G$50</c:f>
              <c:strCache>
                <c:ptCount val="4"/>
                <c:pt idx="0">
                  <c:v>Q3</c:v>
                </c:pt>
                <c:pt idx="1">
                  <c:v>Q4</c:v>
                </c:pt>
                <c:pt idx="2">
                  <c:v>Q1</c:v>
                </c:pt>
                <c:pt idx="3">
                  <c:v>Q2</c:v>
                </c:pt>
              </c:strCache>
            </c:strRef>
          </c:cat>
          <c:val>
            <c:numRef>
              <c:f>'4. Kinship Proportions'!$D$52:$G$52</c:f>
              <c:numCache>
                <c:formatCode>0</c:formatCode>
                <c:ptCount val="4"/>
                <c:pt idx="0">
                  <c:v>1065</c:v>
                </c:pt>
                <c:pt idx="1">
                  <c:v>902</c:v>
                </c:pt>
                <c:pt idx="2">
                  <c:v>1200</c:v>
                </c:pt>
                <c:pt idx="3">
                  <c:v>1318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6-4049-B569-EEFC7B56D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5565071"/>
        <c:axId val="1965555951"/>
      </c:barChart>
      <c:lineChart>
        <c:grouping val="standard"/>
        <c:varyColors val="0"/>
        <c:ser>
          <c:idx val="2"/>
          <c:order val="2"/>
          <c:tx>
            <c:strRef>
              <c:f>'4. Kinship Proportions'!$C$53</c:f>
              <c:strCache>
                <c:ptCount val="1"/>
                <c:pt idx="0">
                  <c:v>Proportion of CLA in Kinship Care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 Kinship Proportions'!$D$50:$G$50</c:f>
              <c:strCache>
                <c:ptCount val="4"/>
                <c:pt idx="0">
                  <c:v>Q3</c:v>
                </c:pt>
                <c:pt idx="1">
                  <c:v>Q4</c:v>
                </c:pt>
                <c:pt idx="2">
                  <c:v>Q1</c:v>
                </c:pt>
                <c:pt idx="3">
                  <c:v>Q2</c:v>
                </c:pt>
              </c:strCache>
            </c:strRef>
          </c:cat>
          <c:val>
            <c:numRef>
              <c:f>'4. Kinship Proportions'!$D$53:$G$53</c:f>
              <c:numCache>
                <c:formatCode>0</c:formatCode>
                <c:ptCount val="4"/>
                <c:pt idx="0">
                  <c:v>11.890141788545272</c:v>
                </c:pt>
                <c:pt idx="1">
                  <c:v>12.031479258370014</c:v>
                </c:pt>
                <c:pt idx="2">
                  <c:v>12.352032938754503</c:v>
                </c:pt>
                <c:pt idx="3">
                  <c:v>12.6317807168871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F6-4049-B569-EEFC7B56D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1719887"/>
        <c:axId val="1841722767"/>
      </c:lineChart>
      <c:catAx>
        <c:axId val="196556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555951"/>
        <c:crosses val="autoZero"/>
        <c:auto val="1"/>
        <c:lblAlgn val="ctr"/>
        <c:lblOffset val="100"/>
        <c:noMultiLvlLbl val="0"/>
      </c:catAx>
      <c:valAx>
        <c:axId val="1965555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565071"/>
        <c:crosses val="autoZero"/>
        <c:crossBetween val="between"/>
      </c:valAx>
      <c:valAx>
        <c:axId val="1841722767"/>
        <c:scaling>
          <c:orientation val="minMax"/>
          <c:min val="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719887"/>
        <c:crosses val="max"/>
        <c:crossBetween val="between"/>
      </c:valAx>
      <c:catAx>
        <c:axId val="18417198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17227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CAC2-5C3A-5607-8FFA-61C3E7248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2EA10-1901-CA9D-0A86-77D9CE2D1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4D32-CF07-2FAD-4FA6-5B2414A2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4F003-1215-4C22-A327-6105A4C2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C262A-C9B2-BD5F-3DB4-5CBD625D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29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1426A-5CB3-0A46-13CF-AFC89E13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9BFF7-18C4-3D00-AA8B-61AE79B1E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F6BD1-6568-39FF-8B90-F0A01C18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30C52-3689-2D61-D44A-9541A4D4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A4A74-4379-0624-4366-813E7EBD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48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9DA20-9E37-3FFC-C87F-78DFDD8A1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D7D2C-05CA-79B4-8B9C-1ED919BA6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CC8D-B23F-DA3C-EFAA-C34D7A5C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48606-6BFA-B7CB-607E-FA78BBA6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BD53-7704-E8F4-987B-1EB4DA94E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70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232D-7E3E-04F0-25ED-AE5C47B6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64DFB-14BD-3245-2DD4-928B1ED9B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5A6E5-0608-A73A-D48D-56A3423C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3DEC4-4E86-7037-440E-8F3F8256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649FA-792A-A545-782D-261802FB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13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C156-9FD1-2BF9-63DC-AEF5B30D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7681E-8110-BB2A-87D9-0FED6C8E2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41C6F-E197-8616-F188-0C032F95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AE946-D6B0-21C5-A561-4FED9ED4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F7708-6A9A-DC67-E5D2-72CAA1A7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27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76C9-1D05-4739-5D85-8AD29D74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D5B5-3EC2-0446-584E-BB0A90F82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8119A-46AF-DC65-7999-63AB01E3D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9EB13-3327-FA94-EB42-8A081A17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E9076-7C9F-24DD-BC4F-D3FA70B9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9E6FE-13DD-0EB2-DF81-5E01AE6F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90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2429-D088-D520-2B63-1662B816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59435-DA36-BCBF-E90B-2BD0768CB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ED27A-EBBC-926D-4F66-154349212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DD9A0-C7BA-535F-50FA-AE6D5DD0D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1B3F-93D7-BA02-85CC-DA3E0F309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BC7F62-B5A4-8631-8F24-0FA8F553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79B3E-B2DF-8CB4-045F-808B434B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016F3-4CA5-B3BD-F783-47CA8EFC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64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A628-FFDE-EF59-0BA1-38218B00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F2D43-00CE-DEF1-5456-D62ADF51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7AD21-0F97-5382-916B-F16EFA3C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7BBE6-D8E1-C5A8-267A-E44E9CC2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47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A691E-9587-C16D-41B5-A3B42AFD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AA610-5032-275D-45E3-8EB00B00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A1C53-A289-3C09-2396-2AFB83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95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7D8D-B5E2-F5C6-D432-3A3F37E9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6F24E-0EDD-E4D7-C314-FE599336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2DEDC-DD66-F645-8530-BC6D8BCDE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BBC61-A954-38BA-1EEA-CDBB39E7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ED596-A936-8EB6-7C6D-C96E341B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8666-1D29-086B-5FEC-240D9A28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56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83B6-6850-4EDC-84DE-8F7DC9C1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5D680-84C8-74C2-EBB7-EFCC814FF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1DBD3-60DA-F6B3-2FDB-B3BA073E3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05EB0-D445-76A2-2D2E-0FC55319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C47A6-6B1E-33FB-C199-B20FD581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28678-4021-0234-9F63-CE0431F7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03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5A207-D731-07A9-AD7E-282B5B18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5C7AC-25FF-471D-06D0-CF38DFF75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BD215-0A37-38FA-C24F-51BFB931C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EDFD15-266B-44ED-A122-324B200AA235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02DA0-618A-8EDA-EF6E-D83FA9838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D8A5-E73F-E5B7-95C0-A63328226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427F70-6232-4A38-91DE-53BDF90A58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9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E8D8-6720-4054-4235-12861DF10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South East Kinship Care Benchmarking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6D595-4841-B67F-5ACE-5A40D2B04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008125" cy="738608"/>
          </a:xfrm>
        </p:spPr>
        <p:txBody>
          <a:bodyPr/>
          <a:lstStyle/>
          <a:p>
            <a:r>
              <a:rPr lang="en-GB" dirty="0"/>
              <a:t>Q2 2025/26 (Project Summary)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02BBF-AB7D-08D5-9219-B87F0286F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4949824"/>
            <a:ext cx="49339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7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5CF6D-85F6-201F-2BD5-CDF39FE3B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AAC89F-0623-EBE4-9CC2-D8A36204FBA7}"/>
              </a:ext>
            </a:extLst>
          </p:cNvPr>
          <p:cNvSpPr txBox="1"/>
          <p:nvPr/>
        </p:nvSpPr>
        <p:spPr>
          <a:xfrm>
            <a:off x="534154" y="334978"/>
            <a:ext cx="983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Kinship Care – Households </a:t>
            </a:r>
            <a:r>
              <a:rPr lang="en-GB" sz="1200" b="1" dirty="0"/>
              <a:t>(source: Ofsted Fostering in England 2024/25)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D5697-5152-0CA0-BB3A-B88D54092860}"/>
              </a:ext>
            </a:extLst>
          </p:cNvPr>
          <p:cNvSpPr txBox="1"/>
          <p:nvPr/>
        </p:nvSpPr>
        <p:spPr>
          <a:xfrm>
            <a:off x="605882" y="5402199"/>
            <a:ext cx="11184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chart again attempts to standardise approved kinship household data into a comparable rate (as households is not a quantifiable population term) to help understand the raw numbers in terms of placement sufficiency – the rate shows ‘for every 100 children looked after, each LA has x approved kinship households’.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9BE7732-3976-5167-547D-BA9414B8E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224149"/>
              </p:ext>
            </p:extLst>
          </p:nvPr>
        </p:nvGraphicFramePr>
        <p:xfrm>
          <a:off x="605882" y="784622"/>
          <a:ext cx="10980236" cy="441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06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C50FE-44EF-F344-39D5-9DF9D5F4D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45B7B2-9D94-4612-33B7-383404378D74}"/>
              </a:ext>
            </a:extLst>
          </p:cNvPr>
          <p:cNvSpPr txBox="1"/>
          <p:nvPr/>
        </p:nvSpPr>
        <p:spPr>
          <a:xfrm>
            <a:off x="534154" y="334978"/>
            <a:ext cx="983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Number of unlawful placements in last period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FF340-9283-073E-57D3-6B3C570B5C88}"/>
              </a:ext>
            </a:extLst>
          </p:cNvPr>
          <p:cNvSpPr txBox="1"/>
          <p:nvPr/>
        </p:nvSpPr>
        <p:spPr>
          <a:xfrm>
            <a:off x="6514459" y="1278178"/>
            <a:ext cx="48254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chart shows the number of unlawful placements, across the region, over Q3 to Q2.</a:t>
            </a:r>
          </a:p>
          <a:p>
            <a:endParaRPr lang="en-GB" dirty="0"/>
          </a:p>
          <a:p>
            <a:r>
              <a:rPr lang="en-GB" dirty="0"/>
              <a:t>LAs also provided qualitative data on reasons for the use of these placements which can be found in the main data sheet.</a:t>
            </a:r>
          </a:p>
          <a:p>
            <a:endParaRPr lang="en-GB" dirty="0"/>
          </a:p>
          <a:p>
            <a:r>
              <a:rPr lang="en-GB" dirty="0"/>
              <a:t>Some common reason for delay given by LAs were: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Issues around DBS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compliance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Applicants withdrawing or not wishing to be assessed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Process issues (i.e. delayed ADM)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Allegations/investigations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16D01F-AAC8-AD55-6CCA-9B0AB4080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423858"/>
              </p:ext>
            </p:extLst>
          </p:nvPr>
        </p:nvGraphicFramePr>
        <p:xfrm>
          <a:off x="777821" y="1278178"/>
          <a:ext cx="5138347" cy="439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8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8B5ED-845C-4556-BA77-9EC6B09E9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F76998-5258-F9AF-F74E-583B337AEFC7}"/>
              </a:ext>
            </a:extLst>
          </p:cNvPr>
          <p:cNvSpPr txBox="1"/>
          <p:nvPr/>
        </p:nvSpPr>
        <p:spPr>
          <a:xfrm>
            <a:off x="534154" y="334978"/>
            <a:ext cx="456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General comments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09BB7-380B-896B-0457-B6DEC08EEAA5}"/>
              </a:ext>
            </a:extLst>
          </p:cNvPr>
          <p:cNvSpPr txBox="1"/>
          <p:nvPr/>
        </p:nvSpPr>
        <p:spPr>
          <a:xfrm>
            <a:off x="534154" y="959667"/>
            <a:ext cx="9832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LAs could not submit a full return, in some cases with notes explaining this was due to difference in process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some cases, the missing data has made it challenging to provide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did not receive any amended data for previous quarters.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data quality issues, particularly around percentage measures.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Collection was reduced following initial collection, with individual SGO codes not requested.</a:t>
            </a:r>
          </a:p>
        </p:txBody>
      </p:sp>
    </p:spTree>
    <p:extLst>
      <p:ext uri="{BB962C8B-B14F-4D97-AF65-F5344CB8AC3E}">
        <p14:creationId xmlns:p14="http://schemas.microsoft.com/office/powerpoint/2010/main" val="101567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A08D3-787F-624B-5F9F-D49369F52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EF4102-A0D8-5268-EA6E-CCFB4DB574B3}"/>
              </a:ext>
            </a:extLst>
          </p:cNvPr>
          <p:cNvSpPr txBox="1"/>
          <p:nvPr/>
        </p:nvSpPr>
        <p:spPr>
          <a:xfrm>
            <a:off x="1025732" y="235450"/>
            <a:ext cx="983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Children ceasing to be looked after with an end reason of Special Guardianship Order – National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65F34-0164-6789-BB24-DC220E4B2F1D}"/>
              </a:ext>
            </a:extLst>
          </p:cNvPr>
          <p:cNvSpPr txBox="1"/>
          <p:nvPr/>
        </p:nvSpPr>
        <p:spPr>
          <a:xfrm>
            <a:off x="769217" y="4869712"/>
            <a:ext cx="103450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 this chart, we are monitoring CLA ceasing with an end reason of SGO, comparing England with the South East. The final data point is the % from collected returns for this project. In the latest published data, the national proportion was 11.9%, reversing a decline ongoing since 20/21.</a:t>
            </a:r>
          </a:p>
          <a:p>
            <a:endParaRPr lang="en-GB" sz="1400" dirty="0"/>
          </a:p>
          <a:p>
            <a:r>
              <a:rPr lang="en-GB" sz="1400" dirty="0"/>
              <a:t>The South East continues to decrease, falling from 10.6% in 20/21 to 5.9% in 24/25 – and remaining at 5.9% in the latest data collected through this project. </a:t>
            </a:r>
          </a:p>
          <a:p>
            <a:endParaRPr lang="en-GB" sz="1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C65072-8841-6113-5A7F-5E9CF698D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413145"/>
              </p:ext>
            </p:extLst>
          </p:nvPr>
        </p:nvGraphicFramePr>
        <p:xfrm>
          <a:off x="769217" y="704687"/>
          <a:ext cx="10226626" cy="411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015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33584-AA3F-0A30-49D6-A86F78F1A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957966-30FF-7844-5A19-48513CEE9869}"/>
              </a:ext>
            </a:extLst>
          </p:cNvPr>
          <p:cNvSpPr txBox="1"/>
          <p:nvPr/>
        </p:nvSpPr>
        <p:spPr>
          <a:xfrm>
            <a:off x="1025732" y="235450"/>
            <a:ext cx="983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Children ceasing to be looked after with an end reason of Special Guardianship Order – Regional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A562C-51D0-A743-6A8F-7165A120B5F6}"/>
              </a:ext>
            </a:extLst>
          </p:cNvPr>
          <p:cNvSpPr txBox="1"/>
          <p:nvPr/>
        </p:nvSpPr>
        <p:spPr>
          <a:xfrm>
            <a:off x="769217" y="4869712"/>
            <a:ext cx="10345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r>
              <a:rPr lang="en-GB" sz="1400" dirty="0"/>
              <a:t>Here we see the latest published data for CLA ceasing with an end reason of SGO. The SE has the lowest proportion of any region.</a:t>
            </a:r>
          </a:p>
          <a:p>
            <a:endParaRPr lang="en-GB" sz="1400" dirty="0"/>
          </a:p>
          <a:p>
            <a:r>
              <a:rPr lang="en-GB" sz="1400" dirty="0"/>
              <a:t>However, this data is misleading – as 34% of children in the SE with an end reason of ‘Care taken by another local authority’, the national average being just 8%. Of the 2640 children nationally whose CLA episode ended with that reason, 2370 were in the SE and 2343 of those were in Kent. Removing these children from the calculations, gives a figure closer to </a:t>
            </a:r>
            <a:r>
              <a:rPr lang="en-GB" sz="1400" b="1" dirty="0"/>
              <a:t>9%</a:t>
            </a:r>
            <a:r>
              <a:rPr lang="en-GB" sz="1400" dirty="0"/>
              <a:t>.</a:t>
            </a:r>
            <a:r>
              <a:rPr lang="en-GB" sz="1400" b="1" dirty="0"/>
              <a:t> </a:t>
            </a:r>
            <a:r>
              <a:rPr lang="en-GB" sz="1400" dirty="0"/>
              <a:t>Still slightly lower than the national average, but no longer an anomalous outlier. </a:t>
            </a:r>
          </a:p>
          <a:p>
            <a:endParaRPr lang="en-GB" sz="1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38BDDAE-2344-734C-2308-6CC5FAFE0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879988"/>
              </p:ext>
            </p:extLst>
          </p:nvPr>
        </p:nvGraphicFramePr>
        <p:xfrm>
          <a:off x="769218" y="812639"/>
          <a:ext cx="9917255" cy="405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380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202CD-1D05-A4B9-C0DB-8F80E58D1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911E06-3EE4-16FA-F563-00EA7AAE5BE9}"/>
              </a:ext>
            </a:extLst>
          </p:cNvPr>
          <p:cNvSpPr txBox="1"/>
          <p:nvPr/>
        </p:nvSpPr>
        <p:spPr>
          <a:xfrm>
            <a:off x="923453" y="5126878"/>
            <a:ext cx="10345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can see here the variance of LAs in the region, with some at around 20% and others much lower.</a:t>
            </a:r>
          </a:p>
          <a:p>
            <a:endParaRPr lang="en-GB" sz="1400" dirty="0"/>
          </a:p>
          <a:p>
            <a:r>
              <a:rPr lang="en-GB" sz="1400" dirty="0"/>
              <a:t>Where data is missing from national releases, it’s either due to suppression for low numbers, or a genuine nil return. In the local data, some LAs were unable to provide this measure quarterly.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FB8B440-E695-A86C-7DB8-D9218BEB2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359111"/>
              </p:ext>
            </p:extLst>
          </p:nvPr>
        </p:nvGraphicFramePr>
        <p:xfrm>
          <a:off x="838199" y="1104900"/>
          <a:ext cx="10430347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0B27A8-4447-244A-2607-E3D751789915}"/>
              </a:ext>
            </a:extLst>
          </p:cNvPr>
          <p:cNvSpPr txBox="1"/>
          <p:nvPr/>
        </p:nvSpPr>
        <p:spPr>
          <a:xfrm>
            <a:off x="923453" y="482758"/>
            <a:ext cx="983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Children ceasing to be looked after with an end reason of Special Guardianship Order – LA Context</a:t>
            </a:r>
          </a:p>
        </p:txBody>
      </p:sp>
    </p:spTree>
    <p:extLst>
      <p:ext uri="{BB962C8B-B14F-4D97-AF65-F5344CB8AC3E}">
        <p14:creationId xmlns:p14="http://schemas.microsoft.com/office/powerpoint/2010/main" val="401955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503B8-CAED-00CD-DED3-E0048265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CA2A45-E05A-E9B3-1A7C-647609FE7391}"/>
              </a:ext>
            </a:extLst>
          </p:cNvPr>
          <p:cNvSpPr txBox="1"/>
          <p:nvPr/>
        </p:nvSpPr>
        <p:spPr>
          <a:xfrm>
            <a:off x="534154" y="334978"/>
            <a:ext cx="983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Kinship foster carers agreed in last quarter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D030C-F7BD-A8E5-46D2-143C45C743A0}"/>
              </a:ext>
            </a:extLst>
          </p:cNvPr>
          <p:cNvSpPr txBox="1"/>
          <p:nvPr/>
        </p:nvSpPr>
        <p:spPr>
          <a:xfrm>
            <a:off x="534154" y="5461775"/>
            <a:ext cx="113530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Most LAs are issuing more temporary approvals than full approval across Q3 – Q2 combined. On average the split is roughly 60/40 in favour of temporary approvals, though this is skewed by outlier data – with Oxfordshire excluded, the split is closer to 75/25. From the collection, we don’t understand the pipeline of approvals (i.e. does the approval data include those previously with temp approval?).</a:t>
            </a:r>
          </a:p>
          <a:p>
            <a:endParaRPr lang="en-GB" sz="1400" dirty="0"/>
          </a:p>
          <a:p>
            <a:r>
              <a:rPr lang="en-GB" sz="1400" dirty="0"/>
              <a:t>There is no national benchmarking data available on approvals.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0705AB-21FC-0E03-F65D-C99E57FEB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774485"/>
              </p:ext>
            </p:extLst>
          </p:nvPr>
        </p:nvGraphicFramePr>
        <p:xfrm>
          <a:off x="534154" y="900743"/>
          <a:ext cx="5318006" cy="436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269473-2901-8E92-67C8-D0F0F4853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981213"/>
              </p:ext>
            </p:extLst>
          </p:nvPr>
        </p:nvGraphicFramePr>
        <p:xfrm>
          <a:off x="6339842" y="900743"/>
          <a:ext cx="5090158" cy="433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87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5ADA7-140F-F027-C211-E009278D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ABDB23-49DE-15AC-A37A-570D9DAE0AE9}"/>
              </a:ext>
            </a:extLst>
          </p:cNvPr>
          <p:cNvSpPr txBox="1"/>
          <p:nvPr/>
        </p:nvSpPr>
        <p:spPr>
          <a:xfrm>
            <a:off x="534154" y="334978"/>
            <a:ext cx="983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Numbers of assessments completed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89866-3396-4FB9-A997-047005B32A18}"/>
              </a:ext>
            </a:extLst>
          </p:cNvPr>
          <p:cNvSpPr txBox="1"/>
          <p:nvPr/>
        </p:nvSpPr>
        <p:spPr>
          <a:xfrm>
            <a:off x="659393" y="5376588"/>
            <a:ext cx="10511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Assessment numbers fell slightly in Q2, with a decrease in SGO assessments the primary driver. Data quality here is good, with most LAs able to provide data – though there are some process differences to be noted – with some LAs using combined assessments. Around 17% of viability assessments went on to have Reg 24 approval. </a:t>
            </a:r>
          </a:p>
          <a:p>
            <a:endParaRPr lang="en-GB" sz="1200" dirty="0"/>
          </a:p>
          <a:p>
            <a:r>
              <a:rPr lang="en-GB" sz="1200" dirty="0"/>
              <a:t>Individual LA data is provided in the accompanying spreadsheet.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0D878F5-D247-D343-673A-9CA6FD141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784890"/>
              </p:ext>
            </p:extLst>
          </p:nvPr>
        </p:nvGraphicFramePr>
        <p:xfrm>
          <a:off x="659393" y="1067995"/>
          <a:ext cx="5436607" cy="393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C19ECCC-AEE9-99C3-5544-EA954EAC9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508875"/>
              </p:ext>
            </p:extLst>
          </p:nvPr>
        </p:nvGraphicFramePr>
        <p:xfrm>
          <a:off x="6542760" y="1079130"/>
          <a:ext cx="4923816" cy="401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473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3221F-40FD-7C38-6BE8-7E3B16145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418943-DD3A-67C4-DC74-0768B3DF9434}"/>
              </a:ext>
            </a:extLst>
          </p:cNvPr>
          <p:cNvSpPr txBox="1"/>
          <p:nvPr/>
        </p:nvSpPr>
        <p:spPr>
          <a:xfrm>
            <a:off x="534154" y="334978"/>
            <a:ext cx="983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Kinship Care as a Proportion of all Fostering and CLA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DC1CD-D74B-E1D1-58F4-C0399E70A83D}"/>
              </a:ext>
            </a:extLst>
          </p:cNvPr>
          <p:cNvSpPr txBox="1"/>
          <p:nvPr/>
        </p:nvSpPr>
        <p:spPr>
          <a:xfrm>
            <a:off x="798023" y="5038725"/>
            <a:ext cx="11184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Around 13% of children who are looked after were placed in Kinship Care, though this proportion varies considerably by LA, and even by quarter within the same LA.</a:t>
            </a:r>
          </a:p>
          <a:p>
            <a:endParaRPr lang="en-GB" dirty="0"/>
          </a:p>
          <a:p>
            <a:r>
              <a:rPr lang="en-GB" dirty="0"/>
              <a:t>We don’t have any benchmarking available nationally to compare. Although LAs provide this data to DFE it’s aggregated on release.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F100DA0-D94F-97C2-450F-74187CEE7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90046"/>
              </p:ext>
            </p:extLst>
          </p:nvPr>
        </p:nvGraphicFramePr>
        <p:xfrm>
          <a:off x="798023" y="905477"/>
          <a:ext cx="4971841" cy="389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25659F-B3BD-5732-92C0-6081FEC84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27720"/>
              </p:ext>
            </p:extLst>
          </p:nvPr>
        </p:nvGraphicFramePr>
        <p:xfrm>
          <a:off x="5852160" y="905477"/>
          <a:ext cx="5751576" cy="389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438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3FB1A-9E35-4BAA-4E59-0F9FE4EA5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A0EC8D-9DDD-4682-6135-35ED1B55C2B2}"/>
              </a:ext>
            </a:extLst>
          </p:cNvPr>
          <p:cNvSpPr txBox="1"/>
          <p:nvPr/>
        </p:nvSpPr>
        <p:spPr>
          <a:xfrm>
            <a:off x="534154" y="334978"/>
            <a:ext cx="983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Kinship Care – Households </a:t>
            </a:r>
            <a:r>
              <a:rPr lang="en-GB" sz="1200" b="1" dirty="0"/>
              <a:t>(source: Ofsted Fostering in England 2024/25)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A51FF-DDD7-01A0-2E50-6EC55BB808AA}"/>
              </a:ext>
            </a:extLst>
          </p:cNvPr>
          <p:cNvSpPr txBox="1"/>
          <p:nvPr/>
        </p:nvSpPr>
        <p:spPr>
          <a:xfrm>
            <a:off x="605882" y="5002149"/>
            <a:ext cx="11184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lefthand data is part of the annual ‘Fostering in England’ dataset and shows raw numbers of approved Kinship households and carers.</a:t>
            </a:r>
          </a:p>
          <a:p>
            <a:endParaRPr lang="en-GB" dirty="0"/>
          </a:p>
          <a:p>
            <a:r>
              <a:rPr lang="en-GB" dirty="0"/>
              <a:t>The chart on the right attempts to standardise these data into a comparable rate (as households is not a quantifiable population term) to help understand the raw numbers in terms of placement sufficiency – the rate shows ‘for every 100 children looked after, each region has x approved kinship households’.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C3E270-3C5A-78F6-22E3-1F9241FA0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425701"/>
              </p:ext>
            </p:extLst>
          </p:nvPr>
        </p:nvGraphicFramePr>
        <p:xfrm>
          <a:off x="605882" y="704310"/>
          <a:ext cx="5652043" cy="426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C31332-11C2-4220-6C1F-750E5E2B2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724667"/>
              </p:ext>
            </p:extLst>
          </p:nvPr>
        </p:nvGraphicFramePr>
        <p:xfrm>
          <a:off x="6473952" y="704310"/>
          <a:ext cx="5002530" cy="426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5170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983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South East Kinship Care Benchmarking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Foster</dc:creator>
  <cp:lastModifiedBy>John Foster</cp:lastModifiedBy>
  <cp:revision>30</cp:revision>
  <dcterms:created xsi:type="dcterms:W3CDTF">2025-03-11T13:30:28Z</dcterms:created>
  <dcterms:modified xsi:type="dcterms:W3CDTF">2025-12-05T09:01:40Z</dcterms:modified>
</cp:coreProperties>
</file>