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288" r:id="rId4"/>
    <p:sldId id="290" r:id="rId5"/>
    <p:sldId id="259" r:id="rId6"/>
    <p:sldId id="269" r:id="rId7"/>
    <p:sldId id="287" r:id="rId8"/>
    <p:sldId id="274" r:id="rId9"/>
    <p:sldId id="275" r:id="rId10"/>
    <p:sldId id="276" r:id="rId11"/>
    <p:sldId id="277" r:id="rId12"/>
    <p:sldId id="278" r:id="rId13"/>
    <p:sldId id="291" r:id="rId14"/>
    <p:sldId id="279" r:id="rId15"/>
    <p:sldId id="280" r:id="rId16"/>
    <p:sldId id="281" r:id="rId17"/>
    <p:sldId id="282" r:id="rId18"/>
    <p:sldId id="283" r:id="rId19"/>
    <p:sldId id="284" r:id="rId20"/>
    <p:sldId id="285" r:id="rId21"/>
    <p:sldId id="292" r:id="rId22"/>
    <p:sldId id="260" r:id="rId23"/>
    <p:sldId id="266" r:id="rId24"/>
    <p:sldId id="265" r:id="rId25"/>
    <p:sldId id="289" r:id="rId26"/>
    <p:sldId id="262" r:id="rId27"/>
    <p:sldId id="267" r:id="rId28"/>
    <p:sldId id="268"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nnett, Peter" userId="a966de96-9aa9-40d1-91a4-774f0a26f4d8" providerId="ADAL" clId="{0A18E71A-1E58-43D4-AACE-98DF9CE98990}"/>
    <pc:docChg chg="addSld delSld modSld sldOrd">
      <pc:chgData name="Dennett, Peter" userId="a966de96-9aa9-40d1-91a4-774f0a26f4d8" providerId="ADAL" clId="{0A18E71A-1E58-43D4-AACE-98DF9CE98990}" dt="2026-05-22T09:49:22.557" v="460" actId="47"/>
      <pc:docMkLst>
        <pc:docMk/>
      </pc:docMkLst>
      <pc:sldChg chg="ord">
        <pc:chgData name="Dennett, Peter" userId="a966de96-9aa9-40d1-91a4-774f0a26f4d8" providerId="ADAL" clId="{0A18E71A-1E58-43D4-AACE-98DF9CE98990}" dt="2026-05-22T09:47:19.218" v="373"/>
        <pc:sldMkLst>
          <pc:docMk/>
          <pc:sldMk cId="2785930494" sldId="269"/>
        </pc:sldMkLst>
      </pc:sldChg>
      <pc:sldChg chg="ord">
        <pc:chgData name="Dennett, Peter" userId="a966de96-9aa9-40d1-91a4-774f0a26f4d8" providerId="ADAL" clId="{0A18E71A-1E58-43D4-AACE-98DF9CE98990}" dt="2026-05-22T09:47:19.218" v="373"/>
        <pc:sldMkLst>
          <pc:docMk/>
          <pc:sldMk cId="3160059702" sldId="274"/>
        </pc:sldMkLst>
      </pc:sldChg>
      <pc:sldChg chg="ord">
        <pc:chgData name="Dennett, Peter" userId="a966de96-9aa9-40d1-91a4-774f0a26f4d8" providerId="ADAL" clId="{0A18E71A-1E58-43D4-AACE-98DF9CE98990}" dt="2026-05-22T09:47:19.218" v="373"/>
        <pc:sldMkLst>
          <pc:docMk/>
          <pc:sldMk cId="3553797135" sldId="275"/>
        </pc:sldMkLst>
      </pc:sldChg>
      <pc:sldChg chg="ord">
        <pc:chgData name="Dennett, Peter" userId="a966de96-9aa9-40d1-91a4-774f0a26f4d8" providerId="ADAL" clId="{0A18E71A-1E58-43D4-AACE-98DF9CE98990}" dt="2026-05-22T09:47:19.218" v="373"/>
        <pc:sldMkLst>
          <pc:docMk/>
          <pc:sldMk cId="2461456955" sldId="276"/>
        </pc:sldMkLst>
      </pc:sldChg>
      <pc:sldChg chg="ord">
        <pc:chgData name="Dennett, Peter" userId="a966de96-9aa9-40d1-91a4-774f0a26f4d8" providerId="ADAL" clId="{0A18E71A-1E58-43D4-AACE-98DF9CE98990}" dt="2026-05-22T09:47:19.218" v="373"/>
        <pc:sldMkLst>
          <pc:docMk/>
          <pc:sldMk cId="998173867" sldId="277"/>
        </pc:sldMkLst>
      </pc:sldChg>
      <pc:sldChg chg="ord">
        <pc:chgData name="Dennett, Peter" userId="a966de96-9aa9-40d1-91a4-774f0a26f4d8" providerId="ADAL" clId="{0A18E71A-1E58-43D4-AACE-98DF9CE98990}" dt="2026-05-22T09:47:19.218" v="373"/>
        <pc:sldMkLst>
          <pc:docMk/>
          <pc:sldMk cId="1535413745" sldId="278"/>
        </pc:sldMkLst>
      </pc:sldChg>
      <pc:sldChg chg="ord">
        <pc:chgData name="Dennett, Peter" userId="a966de96-9aa9-40d1-91a4-774f0a26f4d8" providerId="ADAL" clId="{0A18E71A-1E58-43D4-AACE-98DF9CE98990}" dt="2026-05-22T09:47:19.218" v="373"/>
        <pc:sldMkLst>
          <pc:docMk/>
          <pc:sldMk cId="995861420" sldId="279"/>
        </pc:sldMkLst>
      </pc:sldChg>
      <pc:sldChg chg="ord">
        <pc:chgData name="Dennett, Peter" userId="a966de96-9aa9-40d1-91a4-774f0a26f4d8" providerId="ADAL" clId="{0A18E71A-1E58-43D4-AACE-98DF9CE98990}" dt="2026-05-22T09:47:19.218" v="373"/>
        <pc:sldMkLst>
          <pc:docMk/>
          <pc:sldMk cId="3887108070" sldId="280"/>
        </pc:sldMkLst>
      </pc:sldChg>
      <pc:sldChg chg="ord">
        <pc:chgData name="Dennett, Peter" userId="a966de96-9aa9-40d1-91a4-774f0a26f4d8" providerId="ADAL" clId="{0A18E71A-1E58-43D4-AACE-98DF9CE98990}" dt="2026-05-22T09:47:19.218" v="373"/>
        <pc:sldMkLst>
          <pc:docMk/>
          <pc:sldMk cId="4045540512" sldId="281"/>
        </pc:sldMkLst>
      </pc:sldChg>
      <pc:sldChg chg="ord">
        <pc:chgData name="Dennett, Peter" userId="a966de96-9aa9-40d1-91a4-774f0a26f4d8" providerId="ADAL" clId="{0A18E71A-1E58-43D4-AACE-98DF9CE98990}" dt="2026-05-22T09:47:19.218" v="373"/>
        <pc:sldMkLst>
          <pc:docMk/>
          <pc:sldMk cId="3906637924" sldId="282"/>
        </pc:sldMkLst>
      </pc:sldChg>
      <pc:sldChg chg="ord">
        <pc:chgData name="Dennett, Peter" userId="a966de96-9aa9-40d1-91a4-774f0a26f4d8" providerId="ADAL" clId="{0A18E71A-1E58-43D4-AACE-98DF9CE98990}" dt="2026-05-22T09:47:19.218" v="373"/>
        <pc:sldMkLst>
          <pc:docMk/>
          <pc:sldMk cId="346159064" sldId="283"/>
        </pc:sldMkLst>
      </pc:sldChg>
      <pc:sldChg chg="ord">
        <pc:chgData name="Dennett, Peter" userId="a966de96-9aa9-40d1-91a4-774f0a26f4d8" providerId="ADAL" clId="{0A18E71A-1E58-43D4-AACE-98DF9CE98990}" dt="2026-05-22T09:47:19.218" v="373"/>
        <pc:sldMkLst>
          <pc:docMk/>
          <pc:sldMk cId="3734086089" sldId="284"/>
        </pc:sldMkLst>
      </pc:sldChg>
      <pc:sldChg chg="ord">
        <pc:chgData name="Dennett, Peter" userId="a966de96-9aa9-40d1-91a4-774f0a26f4d8" providerId="ADAL" clId="{0A18E71A-1E58-43D4-AACE-98DF9CE98990}" dt="2026-05-22T09:47:19.218" v="373"/>
        <pc:sldMkLst>
          <pc:docMk/>
          <pc:sldMk cId="3385788329" sldId="285"/>
        </pc:sldMkLst>
      </pc:sldChg>
      <pc:sldChg chg="del">
        <pc:chgData name="Dennett, Peter" userId="a966de96-9aa9-40d1-91a4-774f0a26f4d8" providerId="ADAL" clId="{0A18E71A-1E58-43D4-AACE-98DF9CE98990}" dt="2026-05-22T09:49:22.557" v="460" actId="47"/>
        <pc:sldMkLst>
          <pc:docMk/>
          <pc:sldMk cId="3841460843" sldId="286"/>
        </pc:sldMkLst>
      </pc:sldChg>
      <pc:sldChg chg="ord">
        <pc:chgData name="Dennett, Peter" userId="a966de96-9aa9-40d1-91a4-774f0a26f4d8" providerId="ADAL" clId="{0A18E71A-1E58-43D4-AACE-98DF9CE98990}" dt="2026-05-22T09:47:19.218" v="373"/>
        <pc:sldMkLst>
          <pc:docMk/>
          <pc:sldMk cId="4023227901" sldId="287"/>
        </pc:sldMkLst>
      </pc:sldChg>
      <pc:sldChg chg="modSp mod">
        <pc:chgData name="Dennett, Peter" userId="a966de96-9aa9-40d1-91a4-774f0a26f4d8" providerId="ADAL" clId="{0A18E71A-1E58-43D4-AACE-98DF9CE98990}" dt="2026-05-22T09:43:30.717" v="69" actId="20577"/>
        <pc:sldMkLst>
          <pc:docMk/>
          <pc:sldMk cId="3247682914" sldId="289"/>
        </pc:sldMkLst>
        <pc:spChg chg="mod">
          <ac:chgData name="Dennett, Peter" userId="a966de96-9aa9-40d1-91a4-774f0a26f4d8" providerId="ADAL" clId="{0A18E71A-1E58-43D4-AACE-98DF9CE98990}" dt="2026-05-22T09:35:54.661" v="18" actId="20577"/>
          <ac:spMkLst>
            <pc:docMk/>
            <pc:sldMk cId="3247682914" sldId="289"/>
            <ac:spMk id="2" creationId="{9ABEF58C-9F40-0E73-DA1C-6316E3E71270}"/>
          </ac:spMkLst>
        </pc:spChg>
        <pc:spChg chg="mod">
          <ac:chgData name="Dennett, Peter" userId="a966de96-9aa9-40d1-91a4-774f0a26f4d8" providerId="ADAL" clId="{0A18E71A-1E58-43D4-AACE-98DF9CE98990}" dt="2026-05-22T09:43:30.717" v="69" actId="20577"/>
          <ac:spMkLst>
            <pc:docMk/>
            <pc:sldMk cId="3247682914" sldId="289"/>
            <ac:spMk id="3" creationId="{0312C328-E3E8-FCCF-B31A-7E7A4BE02AB0}"/>
          </ac:spMkLst>
        </pc:spChg>
      </pc:sldChg>
      <pc:sldChg chg="modSp new mod">
        <pc:chgData name="Dennett, Peter" userId="a966de96-9aa9-40d1-91a4-774f0a26f4d8" providerId="ADAL" clId="{0A18E71A-1E58-43D4-AACE-98DF9CE98990}" dt="2026-05-22T09:36:14.587" v="45" actId="20577"/>
        <pc:sldMkLst>
          <pc:docMk/>
          <pc:sldMk cId="1994788759" sldId="290"/>
        </pc:sldMkLst>
        <pc:spChg chg="mod">
          <ac:chgData name="Dennett, Peter" userId="a966de96-9aa9-40d1-91a4-774f0a26f4d8" providerId="ADAL" clId="{0A18E71A-1E58-43D4-AACE-98DF9CE98990}" dt="2026-05-22T09:36:14.587" v="45" actId="20577"/>
          <ac:spMkLst>
            <pc:docMk/>
            <pc:sldMk cId="1994788759" sldId="290"/>
            <ac:spMk id="2" creationId="{8102DFEE-BB00-ADA6-8E46-F2080176111B}"/>
          </ac:spMkLst>
        </pc:spChg>
      </pc:sldChg>
      <pc:sldChg chg="modSp new mod ord">
        <pc:chgData name="Dennett, Peter" userId="a966de96-9aa9-40d1-91a4-774f0a26f4d8" providerId="ADAL" clId="{0A18E71A-1E58-43D4-AACE-98DF9CE98990}" dt="2026-05-22T09:47:19.218" v="373"/>
        <pc:sldMkLst>
          <pc:docMk/>
          <pc:sldMk cId="1423275737" sldId="291"/>
        </pc:sldMkLst>
        <pc:spChg chg="mod">
          <ac:chgData name="Dennett, Peter" userId="a966de96-9aa9-40d1-91a4-774f0a26f4d8" providerId="ADAL" clId="{0A18E71A-1E58-43D4-AACE-98DF9CE98990}" dt="2026-05-22T09:44:47.576" v="97" actId="20577"/>
          <ac:spMkLst>
            <pc:docMk/>
            <pc:sldMk cId="1423275737" sldId="291"/>
            <ac:spMk id="2" creationId="{2915F60E-59C8-1A55-D790-249F77C7291E}"/>
          </ac:spMkLst>
        </pc:spChg>
        <pc:spChg chg="mod">
          <ac:chgData name="Dennett, Peter" userId="a966de96-9aa9-40d1-91a4-774f0a26f4d8" providerId="ADAL" clId="{0A18E71A-1E58-43D4-AACE-98DF9CE98990}" dt="2026-05-22T09:46:54.469" v="371" actId="20577"/>
          <ac:spMkLst>
            <pc:docMk/>
            <pc:sldMk cId="1423275737" sldId="291"/>
            <ac:spMk id="3" creationId="{DF5A182F-77C4-4050-62E0-488557D64135}"/>
          </ac:spMkLst>
        </pc:spChg>
      </pc:sldChg>
      <pc:sldChg chg="modSp new mod">
        <pc:chgData name="Dennett, Peter" userId="a966de96-9aa9-40d1-91a4-774f0a26f4d8" providerId="ADAL" clId="{0A18E71A-1E58-43D4-AACE-98DF9CE98990}" dt="2026-05-22T09:49:12.722" v="459" actId="20577"/>
        <pc:sldMkLst>
          <pc:docMk/>
          <pc:sldMk cId="1252671513" sldId="292"/>
        </pc:sldMkLst>
        <pc:spChg chg="mod">
          <ac:chgData name="Dennett, Peter" userId="a966de96-9aa9-40d1-91a4-774f0a26f4d8" providerId="ADAL" clId="{0A18E71A-1E58-43D4-AACE-98DF9CE98990}" dt="2026-05-22T09:48:59.659" v="426" actId="20577"/>
          <ac:spMkLst>
            <pc:docMk/>
            <pc:sldMk cId="1252671513" sldId="292"/>
            <ac:spMk id="2" creationId="{A03DA77B-056E-3F34-AE5A-7B72A72B8291}"/>
          </ac:spMkLst>
        </pc:spChg>
        <pc:spChg chg="mod">
          <ac:chgData name="Dennett, Peter" userId="a966de96-9aa9-40d1-91a4-774f0a26f4d8" providerId="ADAL" clId="{0A18E71A-1E58-43D4-AACE-98DF9CE98990}" dt="2026-05-22T09:49:12.722" v="459" actId="20577"/>
          <ac:spMkLst>
            <pc:docMk/>
            <pc:sldMk cId="1252671513" sldId="292"/>
            <ac:spMk id="3" creationId="{4D3DFCF0-F37B-3DF2-3224-C8C0B9A6FD73}"/>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039F21-1F54-441B-AA97-938B94C63AA2}"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0CEB6F57-8464-4717-B727-3D87DECE7B81}">
      <dgm:prSet/>
      <dgm:spPr/>
      <dgm:t>
        <a:bodyPr/>
        <a:lstStyle/>
        <a:p>
          <a:pPr algn="ctr"/>
          <a:r>
            <a:rPr lang="en-GB" b="1" i="0" dirty="0"/>
            <a:t>Ofsted</a:t>
          </a:r>
        </a:p>
        <a:p>
          <a:pPr algn="ctr"/>
          <a:r>
            <a:rPr lang="en-GB" b="0" i="0" dirty="0"/>
            <a:t>Ofsted defines strong inclusion as leaders embedding high expectations and removing barriers so all learners can access, experience and benefit fully from the provision.</a:t>
          </a:r>
          <a:endParaRPr lang="en-GB" dirty="0"/>
        </a:p>
      </dgm:t>
    </dgm:pt>
    <dgm:pt modelId="{C00862F9-5B6E-4F60-9C88-F9ED8C4CC023}" type="parTrans" cxnId="{FEA36567-3A5E-4431-8440-E2D41E970C75}">
      <dgm:prSet/>
      <dgm:spPr/>
      <dgm:t>
        <a:bodyPr/>
        <a:lstStyle/>
        <a:p>
          <a:endParaRPr lang="en-US"/>
        </a:p>
      </dgm:t>
    </dgm:pt>
    <dgm:pt modelId="{F65077CC-459D-467F-B11B-70273ECEF7F3}" type="sibTrans" cxnId="{FEA36567-3A5E-4431-8440-E2D41E970C75}">
      <dgm:prSet/>
      <dgm:spPr/>
      <dgm:t>
        <a:bodyPr/>
        <a:lstStyle/>
        <a:p>
          <a:endParaRPr lang="en-US"/>
        </a:p>
      </dgm:t>
    </dgm:pt>
    <dgm:pt modelId="{EE07D47A-41D8-4023-8D4B-718D79F0C4D8}">
      <dgm:prSet/>
      <dgm:spPr/>
      <dgm:t>
        <a:bodyPr/>
        <a:lstStyle/>
        <a:p>
          <a:r>
            <a:rPr lang="en-GB" b="1" i="0" dirty="0"/>
            <a:t>White Paper</a:t>
          </a:r>
        </a:p>
        <a:p>
          <a:r>
            <a:rPr lang="en-GB" b="0" i="0" dirty="0"/>
            <a:t>The FE White Paper sets out an ambition to strengthen inclusion within FE, helping reduce the risk of young people becoming NEET through strong teaching and effective support.</a:t>
          </a:r>
          <a:endParaRPr lang="en-GB" dirty="0"/>
        </a:p>
      </dgm:t>
    </dgm:pt>
    <dgm:pt modelId="{5676FFD7-A76D-415C-A3E4-AEFA9F17F7B9}" type="parTrans" cxnId="{386A856D-FB26-404B-8B7B-C22DA5A6EC18}">
      <dgm:prSet/>
      <dgm:spPr/>
      <dgm:t>
        <a:bodyPr/>
        <a:lstStyle/>
        <a:p>
          <a:endParaRPr lang="en-US"/>
        </a:p>
      </dgm:t>
    </dgm:pt>
    <dgm:pt modelId="{36C20810-183A-41FF-BA02-F8E4516A55F9}" type="sibTrans" cxnId="{386A856D-FB26-404B-8B7B-C22DA5A6EC18}">
      <dgm:prSet/>
      <dgm:spPr/>
      <dgm:t>
        <a:bodyPr/>
        <a:lstStyle/>
        <a:p>
          <a:endParaRPr lang="en-US"/>
        </a:p>
      </dgm:t>
    </dgm:pt>
    <dgm:pt modelId="{1CCFE012-E917-4A35-B493-DD8451E278C9}" type="pres">
      <dgm:prSet presAssocID="{D5039F21-1F54-441B-AA97-938B94C63AA2}" presName="hierChild1" presStyleCnt="0">
        <dgm:presLayoutVars>
          <dgm:chPref val="1"/>
          <dgm:dir/>
          <dgm:animOne val="branch"/>
          <dgm:animLvl val="lvl"/>
          <dgm:resizeHandles/>
        </dgm:presLayoutVars>
      </dgm:prSet>
      <dgm:spPr/>
    </dgm:pt>
    <dgm:pt modelId="{51C7A121-C823-4E85-BEED-A23D29A0A623}" type="pres">
      <dgm:prSet presAssocID="{0CEB6F57-8464-4717-B727-3D87DECE7B81}" presName="hierRoot1" presStyleCnt="0"/>
      <dgm:spPr/>
    </dgm:pt>
    <dgm:pt modelId="{67FAE515-4AE1-47FB-AB37-D158644FD82E}" type="pres">
      <dgm:prSet presAssocID="{0CEB6F57-8464-4717-B727-3D87DECE7B81}" presName="composite" presStyleCnt="0"/>
      <dgm:spPr/>
    </dgm:pt>
    <dgm:pt modelId="{F5D49FE3-14CD-4FD5-96D8-7A8FC7D2962D}" type="pres">
      <dgm:prSet presAssocID="{0CEB6F57-8464-4717-B727-3D87DECE7B81}" presName="background" presStyleLbl="node0" presStyleIdx="0" presStyleCnt="2"/>
      <dgm:spPr/>
    </dgm:pt>
    <dgm:pt modelId="{190667E8-D318-448B-9714-1D3785F6480B}" type="pres">
      <dgm:prSet presAssocID="{0CEB6F57-8464-4717-B727-3D87DECE7B81}" presName="text" presStyleLbl="fgAcc0" presStyleIdx="0" presStyleCnt="2">
        <dgm:presLayoutVars>
          <dgm:chPref val="3"/>
        </dgm:presLayoutVars>
      </dgm:prSet>
      <dgm:spPr/>
    </dgm:pt>
    <dgm:pt modelId="{258F0F88-1752-44A8-9C93-18EE8B70A1B1}" type="pres">
      <dgm:prSet presAssocID="{0CEB6F57-8464-4717-B727-3D87DECE7B81}" presName="hierChild2" presStyleCnt="0"/>
      <dgm:spPr/>
    </dgm:pt>
    <dgm:pt modelId="{D9E8F4C4-2BD3-432A-8D9D-173B08D4DE0F}" type="pres">
      <dgm:prSet presAssocID="{EE07D47A-41D8-4023-8D4B-718D79F0C4D8}" presName="hierRoot1" presStyleCnt="0"/>
      <dgm:spPr/>
    </dgm:pt>
    <dgm:pt modelId="{12CC2405-EE40-4FC0-9C7A-B22B9E6EB30D}" type="pres">
      <dgm:prSet presAssocID="{EE07D47A-41D8-4023-8D4B-718D79F0C4D8}" presName="composite" presStyleCnt="0"/>
      <dgm:spPr/>
    </dgm:pt>
    <dgm:pt modelId="{0BE15920-8364-41F9-AA70-4A10AD9C7613}" type="pres">
      <dgm:prSet presAssocID="{EE07D47A-41D8-4023-8D4B-718D79F0C4D8}" presName="background" presStyleLbl="node0" presStyleIdx="1" presStyleCnt="2"/>
      <dgm:spPr/>
    </dgm:pt>
    <dgm:pt modelId="{DA970B35-73C5-41B9-A3F9-C7BA194CB50F}" type="pres">
      <dgm:prSet presAssocID="{EE07D47A-41D8-4023-8D4B-718D79F0C4D8}" presName="text" presStyleLbl="fgAcc0" presStyleIdx="1" presStyleCnt="2">
        <dgm:presLayoutVars>
          <dgm:chPref val="3"/>
        </dgm:presLayoutVars>
      </dgm:prSet>
      <dgm:spPr/>
    </dgm:pt>
    <dgm:pt modelId="{27E678EC-9A02-43E9-84B5-42EC8EC96CBA}" type="pres">
      <dgm:prSet presAssocID="{EE07D47A-41D8-4023-8D4B-718D79F0C4D8}" presName="hierChild2" presStyleCnt="0"/>
      <dgm:spPr/>
    </dgm:pt>
  </dgm:ptLst>
  <dgm:cxnLst>
    <dgm:cxn modelId="{FEA36567-3A5E-4431-8440-E2D41E970C75}" srcId="{D5039F21-1F54-441B-AA97-938B94C63AA2}" destId="{0CEB6F57-8464-4717-B727-3D87DECE7B81}" srcOrd="0" destOrd="0" parTransId="{C00862F9-5B6E-4F60-9C88-F9ED8C4CC023}" sibTransId="{F65077CC-459D-467F-B11B-70273ECEF7F3}"/>
    <dgm:cxn modelId="{386A856D-FB26-404B-8B7B-C22DA5A6EC18}" srcId="{D5039F21-1F54-441B-AA97-938B94C63AA2}" destId="{EE07D47A-41D8-4023-8D4B-718D79F0C4D8}" srcOrd="1" destOrd="0" parTransId="{5676FFD7-A76D-415C-A3E4-AEFA9F17F7B9}" sibTransId="{36C20810-183A-41FF-BA02-F8E4516A55F9}"/>
    <dgm:cxn modelId="{0FCE1E99-DB3B-4F17-867C-73B4C2C10DE3}" type="presOf" srcId="{EE07D47A-41D8-4023-8D4B-718D79F0C4D8}" destId="{DA970B35-73C5-41B9-A3F9-C7BA194CB50F}" srcOrd="0" destOrd="0" presId="urn:microsoft.com/office/officeart/2005/8/layout/hierarchy1"/>
    <dgm:cxn modelId="{2107F99F-A170-4DC8-A1CB-C3467D73C133}" type="presOf" srcId="{D5039F21-1F54-441B-AA97-938B94C63AA2}" destId="{1CCFE012-E917-4A35-B493-DD8451E278C9}" srcOrd="0" destOrd="0" presId="urn:microsoft.com/office/officeart/2005/8/layout/hierarchy1"/>
    <dgm:cxn modelId="{22DED6D8-55DC-464A-AE6B-93CF00EDBDE6}" type="presOf" srcId="{0CEB6F57-8464-4717-B727-3D87DECE7B81}" destId="{190667E8-D318-448B-9714-1D3785F6480B}" srcOrd="0" destOrd="0" presId="urn:microsoft.com/office/officeart/2005/8/layout/hierarchy1"/>
    <dgm:cxn modelId="{98BF59E4-AF90-4122-8372-D288A8DDAB40}" type="presParOf" srcId="{1CCFE012-E917-4A35-B493-DD8451E278C9}" destId="{51C7A121-C823-4E85-BEED-A23D29A0A623}" srcOrd="0" destOrd="0" presId="urn:microsoft.com/office/officeart/2005/8/layout/hierarchy1"/>
    <dgm:cxn modelId="{7130135D-66EB-49FD-B599-4D8C5346A406}" type="presParOf" srcId="{51C7A121-C823-4E85-BEED-A23D29A0A623}" destId="{67FAE515-4AE1-47FB-AB37-D158644FD82E}" srcOrd="0" destOrd="0" presId="urn:microsoft.com/office/officeart/2005/8/layout/hierarchy1"/>
    <dgm:cxn modelId="{918C1917-7E4D-4213-A665-31E19C0D5A43}" type="presParOf" srcId="{67FAE515-4AE1-47FB-AB37-D158644FD82E}" destId="{F5D49FE3-14CD-4FD5-96D8-7A8FC7D2962D}" srcOrd="0" destOrd="0" presId="urn:microsoft.com/office/officeart/2005/8/layout/hierarchy1"/>
    <dgm:cxn modelId="{DFBE7E23-9A72-46F5-9D21-31B592B98E92}" type="presParOf" srcId="{67FAE515-4AE1-47FB-AB37-D158644FD82E}" destId="{190667E8-D318-448B-9714-1D3785F6480B}" srcOrd="1" destOrd="0" presId="urn:microsoft.com/office/officeart/2005/8/layout/hierarchy1"/>
    <dgm:cxn modelId="{62B2E694-2C4C-45FB-A323-0771E4689CE8}" type="presParOf" srcId="{51C7A121-C823-4E85-BEED-A23D29A0A623}" destId="{258F0F88-1752-44A8-9C93-18EE8B70A1B1}" srcOrd="1" destOrd="0" presId="urn:microsoft.com/office/officeart/2005/8/layout/hierarchy1"/>
    <dgm:cxn modelId="{4E8E3A64-76AD-4879-AED6-50B434008925}" type="presParOf" srcId="{1CCFE012-E917-4A35-B493-DD8451E278C9}" destId="{D9E8F4C4-2BD3-432A-8D9D-173B08D4DE0F}" srcOrd="1" destOrd="0" presId="urn:microsoft.com/office/officeart/2005/8/layout/hierarchy1"/>
    <dgm:cxn modelId="{C3575434-6EBF-4F1E-90F2-61881D49A799}" type="presParOf" srcId="{D9E8F4C4-2BD3-432A-8D9D-173B08D4DE0F}" destId="{12CC2405-EE40-4FC0-9C7A-B22B9E6EB30D}" srcOrd="0" destOrd="0" presId="urn:microsoft.com/office/officeart/2005/8/layout/hierarchy1"/>
    <dgm:cxn modelId="{B4532C20-ED1A-45C8-8A00-289A305D19AC}" type="presParOf" srcId="{12CC2405-EE40-4FC0-9C7A-B22B9E6EB30D}" destId="{0BE15920-8364-41F9-AA70-4A10AD9C7613}" srcOrd="0" destOrd="0" presId="urn:microsoft.com/office/officeart/2005/8/layout/hierarchy1"/>
    <dgm:cxn modelId="{24905BB2-7697-45C3-BE44-2E7FA1D76FC3}" type="presParOf" srcId="{12CC2405-EE40-4FC0-9C7A-B22B9E6EB30D}" destId="{DA970B35-73C5-41B9-A3F9-C7BA194CB50F}" srcOrd="1" destOrd="0" presId="urn:microsoft.com/office/officeart/2005/8/layout/hierarchy1"/>
    <dgm:cxn modelId="{B0F0695D-5C88-41CC-B82B-F4CC0C81C18F}" type="presParOf" srcId="{D9E8F4C4-2BD3-432A-8D9D-173B08D4DE0F}" destId="{27E678EC-9A02-43E9-84B5-42EC8EC96CBA}"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5039F21-1F54-441B-AA97-938B94C63AA2}"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0CEB6F57-8464-4717-B727-3D87DECE7B81}">
      <dgm:prSet custT="1"/>
      <dgm:spPr/>
      <dgm:t>
        <a:bodyPr/>
        <a:lstStyle/>
        <a:p>
          <a:pPr algn="ctr"/>
          <a:r>
            <a:rPr lang="en-GB" sz="2000" b="1" i="0" dirty="0"/>
            <a:t>The Universal Offer</a:t>
          </a:r>
        </a:p>
        <a:p>
          <a:pPr algn="ctr">
            <a:buNone/>
          </a:pPr>
          <a:r>
            <a:rPr lang="en-GB" sz="1600" b="0" i="0" dirty="0"/>
            <a:t>The </a:t>
          </a:r>
          <a:r>
            <a:rPr lang="en-GB" sz="1600" b="1" i="0" dirty="0"/>
            <a:t>Inclusive Mainstream Fund </a:t>
          </a:r>
          <a:r>
            <a:rPr lang="en-GB" sz="1600" b="0" i="0" dirty="0"/>
            <a:t>supports mainstream settings to deliver a strong, inclusive universal offer.</a:t>
          </a:r>
        </a:p>
        <a:p>
          <a:pPr algn="ctr">
            <a:buNone/>
          </a:pPr>
          <a:endParaRPr lang="en-GB" sz="900" b="0" i="0" dirty="0"/>
        </a:p>
        <a:p>
          <a:pPr algn="ctr">
            <a:buNone/>
          </a:pPr>
          <a:r>
            <a:rPr lang="en-GB" sz="1600" b="0" i="0" dirty="0"/>
            <a:t>This involves:</a:t>
          </a:r>
        </a:p>
        <a:p>
          <a:pPr algn="ctr">
            <a:buFont typeface="Arial" panose="020B0604020202020204" pitchFamily="34" charset="0"/>
            <a:buChar char="•"/>
          </a:pPr>
          <a:r>
            <a:rPr lang="en-GB" sz="1600" b="0" i="0" dirty="0"/>
            <a:t>- Inclusion is planned at whole‑setting level</a:t>
          </a:r>
        </a:p>
        <a:p>
          <a:pPr algn="ctr">
            <a:buFont typeface="Arial" panose="020B0604020202020204" pitchFamily="34" charset="0"/>
            <a:buChar char="•"/>
          </a:pPr>
          <a:r>
            <a:rPr lang="en-GB" sz="1600" b="0" i="0" dirty="0"/>
            <a:t>- Barriers to learning are addressed early</a:t>
          </a:r>
        </a:p>
        <a:p>
          <a:pPr algn="ctr">
            <a:buFont typeface="Arial" panose="020B0604020202020204" pitchFamily="34" charset="0"/>
            <a:buChar char="•"/>
          </a:pPr>
          <a:r>
            <a:rPr lang="en-GB" sz="1600" b="0" i="0" dirty="0"/>
            <a:t>- Support is embedded in everyday teaching and environments</a:t>
          </a:r>
        </a:p>
        <a:p>
          <a:pPr algn="ctr">
            <a:buFont typeface="Arial" panose="020B0604020202020204" pitchFamily="34" charset="0"/>
            <a:buChar char="•"/>
          </a:pPr>
          <a:endParaRPr lang="en-GB" sz="900" b="0" i="0" dirty="0"/>
        </a:p>
        <a:p>
          <a:pPr algn="ctr">
            <a:buNone/>
          </a:pPr>
          <a:r>
            <a:rPr lang="en-GB" sz="1600" b="0" i="0" dirty="0"/>
            <a:t>A strong universal offer benefits all learners, not only those with SEND.</a:t>
          </a:r>
          <a:endParaRPr lang="en-GB" sz="1600" dirty="0"/>
        </a:p>
      </dgm:t>
    </dgm:pt>
    <dgm:pt modelId="{C00862F9-5B6E-4F60-9C88-F9ED8C4CC023}" type="parTrans" cxnId="{FEA36567-3A5E-4431-8440-E2D41E970C75}">
      <dgm:prSet/>
      <dgm:spPr/>
      <dgm:t>
        <a:bodyPr/>
        <a:lstStyle/>
        <a:p>
          <a:endParaRPr lang="en-US"/>
        </a:p>
      </dgm:t>
    </dgm:pt>
    <dgm:pt modelId="{F65077CC-459D-467F-B11B-70273ECEF7F3}" type="sibTrans" cxnId="{FEA36567-3A5E-4431-8440-E2D41E970C75}">
      <dgm:prSet/>
      <dgm:spPr/>
      <dgm:t>
        <a:bodyPr/>
        <a:lstStyle/>
        <a:p>
          <a:endParaRPr lang="en-US"/>
        </a:p>
      </dgm:t>
    </dgm:pt>
    <dgm:pt modelId="{1CCFE012-E917-4A35-B493-DD8451E278C9}" type="pres">
      <dgm:prSet presAssocID="{D5039F21-1F54-441B-AA97-938B94C63AA2}" presName="hierChild1" presStyleCnt="0">
        <dgm:presLayoutVars>
          <dgm:chPref val="1"/>
          <dgm:dir/>
          <dgm:animOne val="branch"/>
          <dgm:animLvl val="lvl"/>
          <dgm:resizeHandles/>
        </dgm:presLayoutVars>
      </dgm:prSet>
      <dgm:spPr/>
    </dgm:pt>
    <dgm:pt modelId="{51C7A121-C823-4E85-BEED-A23D29A0A623}" type="pres">
      <dgm:prSet presAssocID="{0CEB6F57-8464-4717-B727-3D87DECE7B81}" presName="hierRoot1" presStyleCnt="0"/>
      <dgm:spPr/>
    </dgm:pt>
    <dgm:pt modelId="{67FAE515-4AE1-47FB-AB37-D158644FD82E}" type="pres">
      <dgm:prSet presAssocID="{0CEB6F57-8464-4717-B727-3D87DECE7B81}" presName="composite" presStyleCnt="0"/>
      <dgm:spPr/>
    </dgm:pt>
    <dgm:pt modelId="{F5D49FE3-14CD-4FD5-96D8-7A8FC7D2962D}" type="pres">
      <dgm:prSet presAssocID="{0CEB6F57-8464-4717-B727-3D87DECE7B81}" presName="background" presStyleLbl="node0" presStyleIdx="0" presStyleCnt="1"/>
      <dgm:spPr/>
    </dgm:pt>
    <dgm:pt modelId="{190667E8-D318-448B-9714-1D3785F6480B}" type="pres">
      <dgm:prSet presAssocID="{0CEB6F57-8464-4717-B727-3D87DECE7B81}" presName="text" presStyleLbl="fgAcc0" presStyleIdx="0" presStyleCnt="1" custScaleX="142050">
        <dgm:presLayoutVars>
          <dgm:chPref val="3"/>
        </dgm:presLayoutVars>
      </dgm:prSet>
      <dgm:spPr/>
    </dgm:pt>
    <dgm:pt modelId="{258F0F88-1752-44A8-9C93-18EE8B70A1B1}" type="pres">
      <dgm:prSet presAssocID="{0CEB6F57-8464-4717-B727-3D87DECE7B81}" presName="hierChild2" presStyleCnt="0"/>
      <dgm:spPr/>
    </dgm:pt>
  </dgm:ptLst>
  <dgm:cxnLst>
    <dgm:cxn modelId="{FEA36567-3A5E-4431-8440-E2D41E970C75}" srcId="{D5039F21-1F54-441B-AA97-938B94C63AA2}" destId="{0CEB6F57-8464-4717-B727-3D87DECE7B81}" srcOrd="0" destOrd="0" parTransId="{C00862F9-5B6E-4F60-9C88-F9ED8C4CC023}" sibTransId="{F65077CC-459D-467F-B11B-70273ECEF7F3}"/>
    <dgm:cxn modelId="{2107F99F-A170-4DC8-A1CB-C3467D73C133}" type="presOf" srcId="{D5039F21-1F54-441B-AA97-938B94C63AA2}" destId="{1CCFE012-E917-4A35-B493-DD8451E278C9}" srcOrd="0" destOrd="0" presId="urn:microsoft.com/office/officeart/2005/8/layout/hierarchy1"/>
    <dgm:cxn modelId="{22DED6D8-55DC-464A-AE6B-93CF00EDBDE6}" type="presOf" srcId="{0CEB6F57-8464-4717-B727-3D87DECE7B81}" destId="{190667E8-D318-448B-9714-1D3785F6480B}" srcOrd="0" destOrd="0" presId="urn:microsoft.com/office/officeart/2005/8/layout/hierarchy1"/>
    <dgm:cxn modelId="{98BF59E4-AF90-4122-8372-D288A8DDAB40}" type="presParOf" srcId="{1CCFE012-E917-4A35-B493-DD8451E278C9}" destId="{51C7A121-C823-4E85-BEED-A23D29A0A623}" srcOrd="0" destOrd="0" presId="urn:microsoft.com/office/officeart/2005/8/layout/hierarchy1"/>
    <dgm:cxn modelId="{7130135D-66EB-49FD-B599-4D8C5346A406}" type="presParOf" srcId="{51C7A121-C823-4E85-BEED-A23D29A0A623}" destId="{67FAE515-4AE1-47FB-AB37-D158644FD82E}" srcOrd="0" destOrd="0" presId="urn:microsoft.com/office/officeart/2005/8/layout/hierarchy1"/>
    <dgm:cxn modelId="{918C1917-7E4D-4213-A665-31E19C0D5A43}" type="presParOf" srcId="{67FAE515-4AE1-47FB-AB37-D158644FD82E}" destId="{F5D49FE3-14CD-4FD5-96D8-7A8FC7D2962D}" srcOrd="0" destOrd="0" presId="urn:microsoft.com/office/officeart/2005/8/layout/hierarchy1"/>
    <dgm:cxn modelId="{DFBE7E23-9A72-46F5-9D21-31B592B98E92}" type="presParOf" srcId="{67FAE515-4AE1-47FB-AB37-D158644FD82E}" destId="{190667E8-D318-448B-9714-1D3785F6480B}" srcOrd="1" destOrd="0" presId="urn:microsoft.com/office/officeart/2005/8/layout/hierarchy1"/>
    <dgm:cxn modelId="{62B2E694-2C4C-45FB-A323-0771E4689CE8}" type="presParOf" srcId="{51C7A121-C823-4E85-BEED-A23D29A0A623}" destId="{258F0F88-1752-44A8-9C93-18EE8B70A1B1}"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BAF242C-6B73-424B-B3F3-DE936187F224}" type="doc">
      <dgm:prSet loTypeId="urn:microsoft.com/office/officeart/2005/8/layout/list1" loCatId="list" qsTypeId="urn:microsoft.com/office/officeart/2005/8/quickstyle/simple4" qsCatId="simple" csTypeId="urn:microsoft.com/office/officeart/2005/8/colors/accent1_3" csCatId="accent1" phldr="1"/>
      <dgm:spPr/>
      <dgm:t>
        <a:bodyPr/>
        <a:lstStyle/>
        <a:p>
          <a:endParaRPr lang="en-US"/>
        </a:p>
      </dgm:t>
    </dgm:pt>
    <dgm:pt modelId="{970CF38C-37AD-43E6-9942-9E8111B25CC7}">
      <dgm:prSet/>
      <dgm:spPr/>
      <dgm:t>
        <a:bodyPr/>
        <a:lstStyle/>
        <a:p>
          <a:r>
            <a:rPr lang="en-GB" dirty="0"/>
            <a:t>Variability in practice</a:t>
          </a:r>
          <a:endParaRPr lang="en-US" dirty="0"/>
        </a:p>
      </dgm:t>
    </dgm:pt>
    <dgm:pt modelId="{3AEE56F7-AE97-46F7-AD67-2D8ED80BABE9}" type="parTrans" cxnId="{A8869F04-034B-4697-A83F-CD83373194A4}">
      <dgm:prSet/>
      <dgm:spPr/>
      <dgm:t>
        <a:bodyPr/>
        <a:lstStyle/>
        <a:p>
          <a:endParaRPr lang="en-US"/>
        </a:p>
      </dgm:t>
    </dgm:pt>
    <dgm:pt modelId="{F53CF9AA-A42E-4EE1-8DC1-9D27578EE1C6}" type="sibTrans" cxnId="{A8869F04-034B-4697-A83F-CD83373194A4}">
      <dgm:prSet/>
      <dgm:spPr/>
      <dgm:t>
        <a:bodyPr/>
        <a:lstStyle/>
        <a:p>
          <a:endParaRPr lang="en-US"/>
        </a:p>
      </dgm:t>
    </dgm:pt>
    <dgm:pt modelId="{BBF9846F-80AA-4636-AFE3-F31FD201479A}">
      <dgm:prSet/>
      <dgm:spPr/>
      <dgm:t>
        <a:bodyPr/>
        <a:lstStyle/>
        <a:p>
          <a:r>
            <a:rPr lang="en-GB" dirty="0"/>
            <a:t>Ofsted notes inconsistent practice has negative impact on groups of learners.</a:t>
          </a:r>
          <a:endParaRPr lang="en-US" dirty="0"/>
        </a:p>
      </dgm:t>
    </dgm:pt>
    <dgm:pt modelId="{F7BBFB68-F8FE-4755-8CD7-7477D7DFB601}" type="parTrans" cxnId="{7F90AA33-8A1B-424D-9883-96F32A0C0D3B}">
      <dgm:prSet/>
      <dgm:spPr/>
      <dgm:t>
        <a:bodyPr/>
        <a:lstStyle/>
        <a:p>
          <a:endParaRPr lang="en-US"/>
        </a:p>
      </dgm:t>
    </dgm:pt>
    <dgm:pt modelId="{4AD1B6DC-7F91-47E4-8879-4C83D4CB8552}" type="sibTrans" cxnId="{7F90AA33-8A1B-424D-9883-96F32A0C0D3B}">
      <dgm:prSet/>
      <dgm:spPr/>
      <dgm:t>
        <a:bodyPr/>
        <a:lstStyle/>
        <a:p>
          <a:endParaRPr lang="en-US"/>
        </a:p>
      </dgm:t>
    </dgm:pt>
    <dgm:pt modelId="{7F539794-4734-46E5-B7AF-71A0A73B903B}">
      <dgm:prSet/>
      <dgm:spPr/>
      <dgm:t>
        <a:bodyPr/>
        <a:lstStyle/>
        <a:p>
          <a:r>
            <a:rPr lang="en-GB" dirty="0"/>
            <a:t>Rising learner need</a:t>
          </a:r>
          <a:endParaRPr lang="en-US" dirty="0"/>
        </a:p>
      </dgm:t>
    </dgm:pt>
    <dgm:pt modelId="{484D02DF-32BE-4B36-BB38-8EBC198DA02B}" type="parTrans" cxnId="{427F9024-4CC3-49A4-B938-39D3AFFA78FC}">
      <dgm:prSet/>
      <dgm:spPr/>
      <dgm:t>
        <a:bodyPr/>
        <a:lstStyle/>
        <a:p>
          <a:endParaRPr lang="en-US"/>
        </a:p>
      </dgm:t>
    </dgm:pt>
    <dgm:pt modelId="{F11D6012-A405-40A4-8A5A-420D40C8BFA7}" type="sibTrans" cxnId="{427F9024-4CC3-49A4-B938-39D3AFFA78FC}">
      <dgm:prSet/>
      <dgm:spPr/>
      <dgm:t>
        <a:bodyPr/>
        <a:lstStyle/>
        <a:p>
          <a:endParaRPr lang="en-US"/>
        </a:p>
      </dgm:t>
    </dgm:pt>
    <dgm:pt modelId="{9E0F1B89-FADD-426B-83CE-5381F65C6137}">
      <dgm:prSet/>
      <dgm:spPr/>
      <dgm:t>
        <a:bodyPr/>
        <a:lstStyle/>
        <a:p>
          <a:r>
            <a:rPr lang="en-GB" dirty="0"/>
            <a:t>White Paper identifies SEND, disadvantage and mental health as significant predictors of NEET risk.</a:t>
          </a:r>
          <a:endParaRPr lang="en-US" dirty="0"/>
        </a:p>
      </dgm:t>
    </dgm:pt>
    <dgm:pt modelId="{E30B0D97-73FB-4E55-AFB2-8A0CBC701898}" type="parTrans" cxnId="{055FF482-A7CF-4DA0-8095-1FDEA3F43D9E}">
      <dgm:prSet/>
      <dgm:spPr/>
      <dgm:t>
        <a:bodyPr/>
        <a:lstStyle/>
        <a:p>
          <a:endParaRPr lang="en-US"/>
        </a:p>
      </dgm:t>
    </dgm:pt>
    <dgm:pt modelId="{681C369E-6CA8-41CD-B160-02D63E4AEC48}" type="sibTrans" cxnId="{055FF482-A7CF-4DA0-8095-1FDEA3F43D9E}">
      <dgm:prSet/>
      <dgm:spPr/>
      <dgm:t>
        <a:bodyPr/>
        <a:lstStyle/>
        <a:p>
          <a:endParaRPr lang="en-US"/>
        </a:p>
      </dgm:t>
    </dgm:pt>
    <dgm:pt modelId="{E0CE3FF4-0FA9-4FD8-BD46-7DAD84D80AB5}">
      <dgm:prSet/>
      <dgm:spPr/>
      <dgm:t>
        <a:bodyPr/>
        <a:lstStyle/>
        <a:p>
          <a:r>
            <a:rPr lang="en-GB" dirty="0"/>
            <a:t>Behaviour linked to unmet need</a:t>
          </a:r>
          <a:endParaRPr lang="en-US" dirty="0"/>
        </a:p>
      </dgm:t>
    </dgm:pt>
    <dgm:pt modelId="{88BB9ED2-75B7-4AB2-8DB1-086BEA847EEE}" type="parTrans" cxnId="{99DF6210-B066-4698-AD02-6D37F832CD1C}">
      <dgm:prSet/>
      <dgm:spPr/>
      <dgm:t>
        <a:bodyPr/>
        <a:lstStyle/>
        <a:p>
          <a:endParaRPr lang="en-US"/>
        </a:p>
      </dgm:t>
    </dgm:pt>
    <dgm:pt modelId="{9768E787-76F9-4004-B9C0-114E7A2A90F7}" type="sibTrans" cxnId="{99DF6210-B066-4698-AD02-6D37F832CD1C}">
      <dgm:prSet/>
      <dgm:spPr/>
      <dgm:t>
        <a:bodyPr/>
        <a:lstStyle/>
        <a:p>
          <a:endParaRPr lang="en-US"/>
        </a:p>
      </dgm:t>
    </dgm:pt>
    <dgm:pt modelId="{6A1F7A0F-1A58-4684-81F4-016CA112FB14}">
      <dgm:prSet/>
      <dgm:spPr/>
      <dgm:t>
        <a:bodyPr/>
        <a:lstStyle/>
        <a:p>
          <a:r>
            <a:rPr lang="en-GB" b="0" i="0" dirty="0"/>
            <a:t>Ofsted frames behaviour through a lens of wellbeing, barriers and unmet need, rather than simply conduct.</a:t>
          </a:r>
          <a:endParaRPr lang="en-US" dirty="0"/>
        </a:p>
      </dgm:t>
    </dgm:pt>
    <dgm:pt modelId="{02F8C056-9C48-4D2B-A5DC-033C1D94FA86}" type="parTrans" cxnId="{24BD2D89-BE3B-4764-8CBF-5ABAC19B52C2}">
      <dgm:prSet/>
      <dgm:spPr/>
      <dgm:t>
        <a:bodyPr/>
        <a:lstStyle/>
        <a:p>
          <a:endParaRPr lang="en-US"/>
        </a:p>
      </dgm:t>
    </dgm:pt>
    <dgm:pt modelId="{12331B94-9FEE-4B92-80A7-98ADB95947CB}" type="sibTrans" cxnId="{24BD2D89-BE3B-4764-8CBF-5ABAC19B52C2}">
      <dgm:prSet/>
      <dgm:spPr/>
      <dgm:t>
        <a:bodyPr/>
        <a:lstStyle/>
        <a:p>
          <a:endParaRPr lang="en-US"/>
        </a:p>
      </dgm:t>
    </dgm:pt>
    <dgm:pt modelId="{0EB5E343-0903-4750-9819-CF9892BE9DB1}" type="pres">
      <dgm:prSet presAssocID="{CBAF242C-6B73-424B-B3F3-DE936187F224}" presName="linear" presStyleCnt="0">
        <dgm:presLayoutVars>
          <dgm:dir/>
          <dgm:animLvl val="lvl"/>
          <dgm:resizeHandles val="exact"/>
        </dgm:presLayoutVars>
      </dgm:prSet>
      <dgm:spPr/>
    </dgm:pt>
    <dgm:pt modelId="{177B6087-59AE-4F73-A894-D2D406FCFAAC}" type="pres">
      <dgm:prSet presAssocID="{7F539794-4734-46E5-B7AF-71A0A73B903B}" presName="parentLin" presStyleCnt="0"/>
      <dgm:spPr/>
    </dgm:pt>
    <dgm:pt modelId="{0FE6B6F5-2407-43C6-A0C1-1465D00FB50F}" type="pres">
      <dgm:prSet presAssocID="{7F539794-4734-46E5-B7AF-71A0A73B903B}" presName="parentLeftMargin" presStyleLbl="node1" presStyleIdx="0" presStyleCnt="3"/>
      <dgm:spPr/>
    </dgm:pt>
    <dgm:pt modelId="{36807C7E-A63C-4B2C-A28F-885AF9972AA2}" type="pres">
      <dgm:prSet presAssocID="{7F539794-4734-46E5-B7AF-71A0A73B903B}" presName="parentText" presStyleLbl="node1" presStyleIdx="0" presStyleCnt="3">
        <dgm:presLayoutVars>
          <dgm:chMax val="0"/>
          <dgm:bulletEnabled val="1"/>
        </dgm:presLayoutVars>
      </dgm:prSet>
      <dgm:spPr/>
    </dgm:pt>
    <dgm:pt modelId="{80355A75-4328-4EAE-9D30-CFC6D3429272}" type="pres">
      <dgm:prSet presAssocID="{7F539794-4734-46E5-B7AF-71A0A73B903B}" presName="negativeSpace" presStyleCnt="0"/>
      <dgm:spPr/>
    </dgm:pt>
    <dgm:pt modelId="{DB04155D-9D19-4DC1-8C93-0E04B4C7BE5E}" type="pres">
      <dgm:prSet presAssocID="{7F539794-4734-46E5-B7AF-71A0A73B903B}" presName="childText" presStyleLbl="conFgAcc1" presStyleIdx="0" presStyleCnt="3">
        <dgm:presLayoutVars>
          <dgm:bulletEnabled val="1"/>
        </dgm:presLayoutVars>
      </dgm:prSet>
      <dgm:spPr/>
    </dgm:pt>
    <dgm:pt modelId="{6C9ABE34-019C-42C2-8A6D-5A3A27E2FDD2}" type="pres">
      <dgm:prSet presAssocID="{F11D6012-A405-40A4-8A5A-420D40C8BFA7}" presName="spaceBetweenRectangles" presStyleCnt="0"/>
      <dgm:spPr/>
    </dgm:pt>
    <dgm:pt modelId="{7E0E1239-CC5C-4E17-A2A6-BFD36DCE8038}" type="pres">
      <dgm:prSet presAssocID="{E0CE3FF4-0FA9-4FD8-BD46-7DAD84D80AB5}" presName="parentLin" presStyleCnt="0"/>
      <dgm:spPr/>
    </dgm:pt>
    <dgm:pt modelId="{234F2017-7B66-4C2F-A999-F7FCA0CF91D4}" type="pres">
      <dgm:prSet presAssocID="{E0CE3FF4-0FA9-4FD8-BD46-7DAD84D80AB5}" presName="parentLeftMargin" presStyleLbl="node1" presStyleIdx="0" presStyleCnt="3"/>
      <dgm:spPr/>
    </dgm:pt>
    <dgm:pt modelId="{4D8AE825-4D92-4DF0-AC28-798064378585}" type="pres">
      <dgm:prSet presAssocID="{E0CE3FF4-0FA9-4FD8-BD46-7DAD84D80AB5}" presName="parentText" presStyleLbl="node1" presStyleIdx="1" presStyleCnt="3">
        <dgm:presLayoutVars>
          <dgm:chMax val="0"/>
          <dgm:bulletEnabled val="1"/>
        </dgm:presLayoutVars>
      </dgm:prSet>
      <dgm:spPr/>
    </dgm:pt>
    <dgm:pt modelId="{2E7FDD5D-D060-47E7-AC4B-9AD9759B99EA}" type="pres">
      <dgm:prSet presAssocID="{E0CE3FF4-0FA9-4FD8-BD46-7DAD84D80AB5}" presName="negativeSpace" presStyleCnt="0"/>
      <dgm:spPr/>
    </dgm:pt>
    <dgm:pt modelId="{54B0C044-D911-40B5-9041-CC3AB69FCA9B}" type="pres">
      <dgm:prSet presAssocID="{E0CE3FF4-0FA9-4FD8-BD46-7DAD84D80AB5}" presName="childText" presStyleLbl="conFgAcc1" presStyleIdx="1" presStyleCnt="3">
        <dgm:presLayoutVars>
          <dgm:bulletEnabled val="1"/>
        </dgm:presLayoutVars>
      </dgm:prSet>
      <dgm:spPr/>
    </dgm:pt>
    <dgm:pt modelId="{950CC82E-9E49-44EF-BCC0-8F7D4375B211}" type="pres">
      <dgm:prSet presAssocID="{9768E787-76F9-4004-B9C0-114E7A2A90F7}" presName="spaceBetweenRectangles" presStyleCnt="0"/>
      <dgm:spPr/>
    </dgm:pt>
    <dgm:pt modelId="{18DACAB8-D5A9-4389-9897-20797338977D}" type="pres">
      <dgm:prSet presAssocID="{970CF38C-37AD-43E6-9942-9E8111B25CC7}" presName="parentLin" presStyleCnt="0"/>
      <dgm:spPr/>
    </dgm:pt>
    <dgm:pt modelId="{F3AFC6C9-048B-4297-ADA1-E12FBAE3D230}" type="pres">
      <dgm:prSet presAssocID="{970CF38C-37AD-43E6-9942-9E8111B25CC7}" presName="parentLeftMargin" presStyleLbl="node1" presStyleIdx="1" presStyleCnt="3"/>
      <dgm:spPr/>
    </dgm:pt>
    <dgm:pt modelId="{5244D8E9-D8D5-4B55-AF1C-DBC34AE396AE}" type="pres">
      <dgm:prSet presAssocID="{970CF38C-37AD-43E6-9942-9E8111B25CC7}" presName="parentText" presStyleLbl="node1" presStyleIdx="2" presStyleCnt="3">
        <dgm:presLayoutVars>
          <dgm:chMax val="0"/>
          <dgm:bulletEnabled val="1"/>
        </dgm:presLayoutVars>
      </dgm:prSet>
      <dgm:spPr/>
    </dgm:pt>
    <dgm:pt modelId="{CB402E0E-2CE8-4F7A-962F-79EE457125FD}" type="pres">
      <dgm:prSet presAssocID="{970CF38C-37AD-43E6-9942-9E8111B25CC7}" presName="negativeSpace" presStyleCnt="0"/>
      <dgm:spPr/>
    </dgm:pt>
    <dgm:pt modelId="{1A0EFFC2-54A6-455D-963D-936B61CAE927}" type="pres">
      <dgm:prSet presAssocID="{970CF38C-37AD-43E6-9942-9E8111B25CC7}" presName="childText" presStyleLbl="conFgAcc1" presStyleIdx="2" presStyleCnt="3">
        <dgm:presLayoutVars>
          <dgm:bulletEnabled val="1"/>
        </dgm:presLayoutVars>
      </dgm:prSet>
      <dgm:spPr/>
    </dgm:pt>
  </dgm:ptLst>
  <dgm:cxnLst>
    <dgm:cxn modelId="{2044BE00-B5EA-4DA6-A977-0EE14E9BC7B1}" type="presOf" srcId="{E0CE3FF4-0FA9-4FD8-BD46-7DAD84D80AB5}" destId="{234F2017-7B66-4C2F-A999-F7FCA0CF91D4}" srcOrd="0" destOrd="0" presId="urn:microsoft.com/office/officeart/2005/8/layout/list1"/>
    <dgm:cxn modelId="{A8869F04-034B-4697-A83F-CD83373194A4}" srcId="{CBAF242C-6B73-424B-B3F3-DE936187F224}" destId="{970CF38C-37AD-43E6-9942-9E8111B25CC7}" srcOrd="2" destOrd="0" parTransId="{3AEE56F7-AE97-46F7-AD67-2D8ED80BABE9}" sibTransId="{F53CF9AA-A42E-4EE1-8DC1-9D27578EE1C6}"/>
    <dgm:cxn modelId="{6A48110F-0FE1-49F7-A1F8-2BE28901B3E7}" type="presOf" srcId="{970CF38C-37AD-43E6-9942-9E8111B25CC7}" destId="{5244D8E9-D8D5-4B55-AF1C-DBC34AE396AE}" srcOrd="1" destOrd="0" presId="urn:microsoft.com/office/officeart/2005/8/layout/list1"/>
    <dgm:cxn modelId="{99DF6210-B066-4698-AD02-6D37F832CD1C}" srcId="{CBAF242C-6B73-424B-B3F3-DE936187F224}" destId="{E0CE3FF4-0FA9-4FD8-BD46-7DAD84D80AB5}" srcOrd="1" destOrd="0" parTransId="{88BB9ED2-75B7-4AB2-8DB1-086BEA847EEE}" sibTransId="{9768E787-76F9-4004-B9C0-114E7A2A90F7}"/>
    <dgm:cxn modelId="{FFE42F1C-08ED-4890-92F2-4C70CE2DA1B0}" type="presOf" srcId="{7F539794-4734-46E5-B7AF-71A0A73B903B}" destId="{36807C7E-A63C-4B2C-A28F-885AF9972AA2}" srcOrd="1" destOrd="0" presId="urn:microsoft.com/office/officeart/2005/8/layout/list1"/>
    <dgm:cxn modelId="{427F9024-4CC3-49A4-B938-39D3AFFA78FC}" srcId="{CBAF242C-6B73-424B-B3F3-DE936187F224}" destId="{7F539794-4734-46E5-B7AF-71A0A73B903B}" srcOrd="0" destOrd="0" parTransId="{484D02DF-32BE-4B36-BB38-8EBC198DA02B}" sibTransId="{F11D6012-A405-40A4-8A5A-420D40C8BFA7}"/>
    <dgm:cxn modelId="{7F90AA33-8A1B-424D-9883-96F32A0C0D3B}" srcId="{970CF38C-37AD-43E6-9942-9E8111B25CC7}" destId="{BBF9846F-80AA-4636-AFE3-F31FD201479A}" srcOrd="0" destOrd="0" parTransId="{F7BBFB68-F8FE-4755-8CD7-7477D7DFB601}" sibTransId="{4AD1B6DC-7F91-47E4-8879-4C83D4CB8552}"/>
    <dgm:cxn modelId="{AD509A6A-0639-4112-B2F7-D8FA719BEF08}" type="presOf" srcId="{BBF9846F-80AA-4636-AFE3-F31FD201479A}" destId="{1A0EFFC2-54A6-455D-963D-936B61CAE927}" srcOrd="0" destOrd="0" presId="urn:microsoft.com/office/officeart/2005/8/layout/list1"/>
    <dgm:cxn modelId="{B677A86D-9DDA-43D0-ABE1-451FFD6B095F}" type="presOf" srcId="{6A1F7A0F-1A58-4684-81F4-016CA112FB14}" destId="{54B0C044-D911-40B5-9041-CC3AB69FCA9B}" srcOrd="0" destOrd="0" presId="urn:microsoft.com/office/officeart/2005/8/layout/list1"/>
    <dgm:cxn modelId="{9AEC2B53-2393-42E7-AC9C-3BDA362AC5EC}" type="presOf" srcId="{7F539794-4734-46E5-B7AF-71A0A73B903B}" destId="{0FE6B6F5-2407-43C6-A0C1-1465D00FB50F}" srcOrd="0" destOrd="0" presId="urn:microsoft.com/office/officeart/2005/8/layout/list1"/>
    <dgm:cxn modelId="{055FF482-A7CF-4DA0-8095-1FDEA3F43D9E}" srcId="{7F539794-4734-46E5-B7AF-71A0A73B903B}" destId="{9E0F1B89-FADD-426B-83CE-5381F65C6137}" srcOrd="0" destOrd="0" parTransId="{E30B0D97-73FB-4E55-AFB2-8A0CBC701898}" sibTransId="{681C369E-6CA8-41CD-B160-02D63E4AEC48}"/>
    <dgm:cxn modelId="{24BD2D89-BE3B-4764-8CBF-5ABAC19B52C2}" srcId="{E0CE3FF4-0FA9-4FD8-BD46-7DAD84D80AB5}" destId="{6A1F7A0F-1A58-4684-81F4-016CA112FB14}" srcOrd="0" destOrd="0" parTransId="{02F8C056-9C48-4D2B-A5DC-033C1D94FA86}" sibTransId="{12331B94-9FEE-4B92-80A7-98ADB95947CB}"/>
    <dgm:cxn modelId="{381CDF9A-BED6-48F0-A163-FF6E852850C1}" type="presOf" srcId="{E0CE3FF4-0FA9-4FD8-BD46-7DAD84D80AB5}" destId="{4D8AE825-4D92-4DF0-AC28-798064378585}" srcOrd="1" destOrd="0" presId="urn:microsoft.com/office/officeart/2005/8/layout/list1"/>
    <dgm:cxn modelId="{E786FFAC-9BB4-43FC-BBF3-867D2D09470F}" type="presOf" srcId="{CBAF242C-6B73-424B-B3F3-DE936187F224}" destId="{0EB5E343-0903-4750-9819-CF9892BE9DB1}" srcOrd="0" destOrd="0" presId="urn:microsoft.com/office/officeart/2005/8/layout/list1"/>
    <dgm:cxn modelId="{E1EF09B7-09C1-4622-AC0E-BDAF0C7C02C2}" type="presOf" srcId="{9E0F1B89-FADD-426B-83CE-5381F65C6137}" destId="{DB04155D-9D19-4DC1-8C93-0E04B4C7BE5E}" srcOrd="0" destOrd="0" presId="urn:microsoft.com/office/officeart/2005/8/layout/list1"/>
    <dgm:cxn modelId="{06CBFFEB-FF07-4FD9-98D8-E2382123D697}" type="presOf" srcId="{970CF38C-37AD-43E6-9942-9E8111B25CC7}" destId="{F3AFC6C9-048B-4297-ADA1-E12FBAE3D230}" srcOrd="0" destOrd="0" presId="urn:microsoft.com/office/officeart/2005/8/layout/list1"/>
    <dgm:cxn modelId="{5EEB444D-D511-4A1E-B222-1A12BFC94A36}" type="presParOf" srcId="{0EB5E343-0903-4750-9819-CF9892BE9DB1}" destId="{177B6087-59AE-4F73-A894-D2D406FCFAAC}" srcOrd="0" destOrd="0" presId="urn:microsoft.com/office/officeart/2005/8/layout/list1"/>
    <dgm:cxn modelId="{F94A70E7-8265-4E21-A326-FAEF746C45F8}" type="presParOf" srcId="{177B6087-59AE-4F73-A894-D2D406FCFAAC}" destId="{0FE6B6F5-2407-43C6-A0C1-1465D00FB50F}" srcOrd="0" destOrd="0" presId="urn:microsoft.com/office/officeart/2005/8/layout/list1"/>
    <dgm:cxn modelId="{36CD4927-899C-49A9-BA5F-0021731E48D5}" type="presParOf" srcId="{177B6087-59AE-4F73-A894-D2D406FCFAAC}" destId="{36807C7E-A63C-4B2C-A28F-885AF9972AA2}" srcOrd="1" destOrd="0" presId="urn:microsoft.com/office/officeart/2005/8/layout/list1"/>
    <dgm:cxn modelId="{A2E09DF7-B717-4EA3-BDDB-0F9B54F34FE5}" type="presParOf" srcId="{0EB5E343-0903-4750-9819-CF9892BE9DB1}" destId="{80355A75-4328-4EAE-9D30-CFC6D3429272}" srcOrd="1" destOrd="0" presId="urn:microsoft.com/office/officeart/2005/8/layout/list1"/>
    <dgm:cxn modelId="{75DF449B-2CC9-4387-8030-82B253C7C43D}" type="presParOf" srcId="{0EB5E343-0903-4750-9819-CF9892BE9DB1}" destId="{DB04155D-9D19-4DC1-8C93-0E04B4C7BE5E}" srcOrd="2" destOrd="0" presId="urn:microsoft.com/office/officeart/2005/8/layout/list1"/>
    <dgm:cxn modelId="{7953DAE8-42ED-4BF7-84FA-E56DAF43EF72}" type="presParOf" srcId="{0EB5E343-0903-4750-9819-CF9892BE9DB1}" destId="{6C9ABE34-019C-42C2-8A6D-5A3A27E2FDD2}" srcOrd="3" destOrd="0" presId="urn:microsoft.com/office/officeart/2005/8/layout/list1"/>
    <dgm:cxn modelId="{6573FD48-B862-4AFC-A68A-DD16D8AD12EE}" type="presParOf" srcId="{0EB5E343-0903-4750-9819-CF9892BE9DB1}" destId="{7E0E1239-CC5C-4E17-A2A6-BFD36DCE8038}" srcOrd="4" destOrd="0" presId="urn:microsoft.com/office/officeart/2005/8/layout/list1"/>
    <dgm:cxn modelId="{53D43C13-5C8C-4D36-B6C0-AC8DA65D5274}" type="presParOf" srcId="{7E0E1239-CC5C-4E17-A2A6-BFD36DCE8038}" destId="{234F2017-7B66-4C2F-A999-F7FCA0CF91D4}" srcOrd="0" destOrd="0" presId="urn:microsoft.com/office/officeart/2005/8/layout/list1"/>
    <dgm:cxn modelId="{F0ED3532-E371-4F63-A894-8FC127BAAC6E}" type="presParOf" srcId="{7E0E1239-CC5C-4E17-A2A6-BFD36DCE8038}" destId="{4D8AE825-4D92-4DF0-AC28-798064378585}" srcOrd="1" destOrd="0" presId="urn:microsoft.com/office/officeart/2005/8/layout/list1"/>
    <dgm:cxn modelId="{A1710921-3D8B-4C47-8DA3-E1C47CBA48F6}" type="presParOf" srcId="{0EB5E343-0903-4750-9819-CF9892BE9DB1}" destId="{2E7FDD5D-D060-47E7-AC4B-9AD9759B99EA}" srcOrd="5" destOrd="0" presId="urn:microsoft.com/office/officeart/2005/8/layout/list1"/>
    <dgm:cxn modelId="{EAD70C3C-7E94-41CE-BA1F-43DA8A911912}" type="presParOf" srcId="{0EB5E343-0903-4750-9819-CF9892BE9DB1}" destId="{54B0C044-D911-40B5-9041-CC3AB69FCA9B}" srcOrd="6" destOrd="0" presId="urn:microsoft.com/office/officeart/2005/8/layout/list1"/>
    <dgm:cxn modelId="{F7815404-CE9D-4C65-B0AA-A58B7CFBF935}" type="presParOf" srcId="{0EB5E343-0903-4750-9819-CF9892BE9DB1}" destId="{950CC82E-9E49-44EF-BCC0-8F7D4375B211}" srcOrd="7" destOrd="0" presId="urn:microsoft.com/office/officeart/2005/8/layout/list1"/>
    <dgm:cxn modelId="{A4A76E3C-C5EA-4128-ADD0-03693B33AAC9}" type="presParOf" srcId="{0EB5E343-0903-4750-9819-CF9892BE9DB1}" destId="{18DACAB8-D5A9-4389-9897-20797338977D}" srcOrd="8" destOrd="0" presId="urn:microsoft.com/office/officeart/2005/8/layout/list1"/>
    <dgm:cxn modelId="{E5DB6990-E7D2-41F0-BB83-FBC593E191FF}" type="presParOf" srcId="{18DACAB8-D5A9-4389-9897-20797338977D}" destId="{F3AFC6C9-048B-4297-ADA1-E12FBAE3D230}" srcOrd="0" destOrd="0" presId="urn:microsoft.com/office/officeart/2005/8/layout/list1"/>
    <dgm:cxn modelId="{E0B27203-FB1F-4C6A-B114-C381687CB560}" type="presParOf" srcId="{18DACAB8-D5A9-4389-9897-20797338977D}" destId="{5244D8E9-D8D5-4B55-AF1C-DBC34AE396AE}" srcOrd="1" destOrd="0" presId="urn:microsoft.com/office/officeart/2005/8/layout/list1"/>
    <dgm:cxn modelId="{F1074586-142A-4D0D-9ABE-7B2E5551431F}" type="presParOf" srcId="{0EB5E343-0903-4750-9819-CF9892BE9DB1}" destId="{CB402E0E-2CE8-4F7A-962F-79EE457125FD}" srcOrd="9" destOrd="0" presId="urn:microsoft.com/office/officeart/2005/8/layout/list1"/>
    <dgm:cxn modelId="{88598118-FC53-4D7B-8612-B64045218099}" type="presParOf" srcId="{0EB5E343-0903-4750-9819-CF9892BE9DB1}" destId="{1A0EFFC2-54A6-455D-963D-936B61CAE927}"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C093B4F-7AEE-41A5-B674-496DE0BD7253}" type="doc">
      <dgm:prSet loTypeId="urn:microsoft.com/office/officeart/2008/layout/LinedList" loCatId="list" qsTypeId="urn:microsoft.com/office/officeart/2005/8/quickstyle/simple4" qsCatId="simple" csTypeId="urn:microsoft.com/office/officeart/2005/8/colors/accent1_1" csCatId="accent1" phldr="1"/>
      <dgm:spPr/>
      <dgm:t>
        <a:bodyPr/>
        <a:lstStyle/>
        <a:p>
          <a:endParaRPr lang="en-US"/>
        </a:p>
      </dgm:t>
    </dgm:pt>
    <dgm:pt modelId="{49EDB16C-57CA-40CE-884B-E9E6DC92479F}">
      <dgm:prSet/>
      <dgm:spPr/>
      <dgm:t>
        <a:bodyPr/>
        <a:lstStyle/>
        <a:p>
          <a:r>
            <a:rPr lang="en-GB" u="sng" dirty="0"/>
            <a:t>D</a:t>
          </a:r>
          <a:r>
            <a:rPr lang="en-GB" dirty="0"/>
            <a:t>ialogue</a:t>
          </a:r>
          <a:endParaRPr lang="en-US" dirty="0"/>
        </a:p>
      </dgm:t>
    </dgm:pt>
    <dgm:pt modelId="{B40EE526-63E8-4403-9327-29E515504762}" type="parTrans" cxnId="{FD72003F-3E07-434E-9F8A-D34AA7776D32}">
      <dgm:prSet/>
      <dgm:spPr/>
      <dgm:t>
        <a:bodyPr/>
        <a:lstStyle/>
        <a:p>
          <a:endParaRPr lang="en-US"/>
        </a:p>
      </dgm:t>
    </dgm:pt>
    <dgm:pt modelId="{2769653B-3DE4-496A-8C2D-9869A5C9E6DB}" type="sibTrans" cxnId="{FD72003F-3E07-434E-9F8A-D34AA7776D32}">
      <dgm:prSet/>
      <dgm:spPr/>
      <dgm:t>
        <a:bodyPr/>
        <a:lstStyle/>
        <a:p>
          <a:endParaRPr lang="en-US"/>
        </a:p>
      </dgm:t>
    </dgm:pt>
    <dgm:pt modelId="{23A67BF8-8E25-4247-853F-7F8CA60935C8}">
      <dgm:prSet/>
      <dgm:spPr/>
      <dgm:t>
        <a:bodyPr/>
        <a:lstStyle/>
        <a:p>
          <a:r>
            <a:rPr lang="en-GB" u="sng" dirty="0"/>
            <a:t>R</a:t>
          </a:r>
          <a:r>
            <a:rPr lang="en-GB" dirty="0"/>
            <a:t>egulation</a:t>
          </a:r>
          <a:endParaRPr lang="en-US" dirty="0"/>
        </a:p>
      </dgm:t>
    </dgm:pt>
    <dgm:pt modelId="{6A79E371-12BF-4AF0-B82E-B85D93406AEC}" type="parTrans" cxnId="{6DCF16A6-3B9E-49D4-A6E5-22D659F0807E}">
      <dgm:prSet/>
      <dgm:spPr/>
      <dgm:t>
        <a:bodyPr/>
        <a:lstStyle/>
        <a:p>
          <a:endParaRPr lang="en-US"/>
        </a:p>
      </dgm:t>
    </dgm:pt>
    <dgm:pt modelId="{D07CA509-CB7A-4D0E-82AA-23562899AFED}" type="sibTrans" cxnId="{6DCF16A6-3B9E-49D4-A6E5-22D659F0807E}">
      <dgm:prSet/>
      <dgm:spPr/>
      <dgm:t>
        <a:bodyPr/>
        <a:lstStyle/>
        <a:p>
          <a:endParaRPr lang="en-US"/>
        </a:p>
      </dgm:t>
    </dgm:pt>
    <dgm:pt modelId="{FFAA9DAE-E4EA-46D9-9855-45DDEEF04202}">
      <dgm:prSet/>
      <dgm:spPr/>
      <dgm:t>
        <a:bodyPr/>
        <a:lstStyle/>
        <a:p>
          <a:r>
            <a:rPr lang="en-GB" u="sng" dirty="0"/>
            <a:t>E</a:t>
          </a:r>
          <a:r>
            <a:rPr lang="en-GB" dirty="0"/>
            <a:t>nvironment</a:t>
          </a:r>
          <a:endParaRPr lang="en-US" dirty="0"/>
        </a:p>
      </dgm:t>
    </dgm:pt>
    <dgm:pt modelId="{134986C2-8B5E-46AC-AA32-7F0A465527A1}" type="parTrans" cxnId="{B7668812-017A-4B3B-939C-9565F458477B}">
      <dgm:prSet/>
      <dgm:spPr/>
      <dgm:t>
        <a:bodyPr/>
        <a:lstStyle/>
        <a:p>
          <a:endParaRPr lang="en-US"/>
        </a:p>
      </dgm:t>
    </dgm:pt>
    <dgm:pt modelId="{51C6A754-B222-4369-9435-68070DD36F8E}" type="sibTrans" cxnId="{B7668812-017A-4B3B-939C-9565F458477B}">
      <dgm:prSet/>
      <dgm:spPr/>
      <dgm:t>
        <a:bodyPr/>
        <a:lstStyle/>
        <a:p>
          <a:endParaRPr lang="en-US"/>
        </a:p>
      </dgm:t>
    </dgm:pt>
    <dgm:pt modelId="{EB32AD9F-D826-4261-ADA1-5C75ACF7E58B}">
      <dgm:prSet/>
      <dgm:spPr/>
      <dgm:t>
        <a:bodyPr/>
        <a:lstStyle/>
        <a:p>
          <a:r>
            <a:rPr lang="en-GB" u="sng" dirty="0"/>
            <a:t>A</a:t>
          </a:r>
          <a:r>
            <a:rPr lang="en-GB" dirty="0"/>
            <a:t>gency</a:t>
          </a:r>
          <a:endParaRPr lang="en-US" dirty="0"/>
        </a:p>
      </dgm:t>
    </dgm:pt>
    <dgm:pt modelId="{7B264B63-A011-46F1-8B9B-C26EC2C3765A}" type="parTrans" cxnId="{CAD292C3-FB32-440C-90AA-1C2D6BAD4B60}">
      <dgm:prSet/>
      <dgm:spPr/>
      <dgm:t>
        <a:bodyPr/>
        <a:lstStyle/>
        <a:p>
          <a:endParaRPr lang="en-US"/>
        </a:p>
      </dgm:t>
    </dgm:pt>
    <dgm:pt modelId="{099A782B-EFB7-4362-8253-1B18C5A63464}" type="sibTrans" cxnId="{CAD292C3-FB32-440C-90AA-1C2D6BAD4B60}">
      <dgm:prSet/>
      <dgm:spPr/>
      <dgm:t>
        <a:bodyPr/>
        <a:lstStyle/>
        <a:p>
          <a:endParaRPr lang="en-US"/>
        </a:p>
      </dgm:t>
    </dgm:pt>
    <dgm:pt modelId="{286B2F4D-06C0-4E81-8345-59C5A7381D70}">
      <dgm:prSet/>
      <dgm:spPr/>
      <dgm:t>
        <a:bodyPr/>
        <a:lstStyle/>
        <a:p>
          <a:r>
            <a:rPr lang="en-GB" u="sng" dirty="0"/>
            <a:t>M</a:t>
          </a:r>
          <a:r>
            <a:rPr lang="en-GB" dirty="0"/>
            <a:t>ulti-Sensory</a:t>
          </a:r>
          <a:endParaRPr lang="en-US" dirty="0"/>
        </a:p>
      </dgm:t>
    </dgm:pt>
    <dgm:pt modelId="{E60D1F0B-9761-478C-9BAA-5C5C170663FC}" type="parTrans" cxnId="{FB988B47-6FE3-4F51-8D78-C10A0811BC0E}">
      <dgm:prSet/>
      <dgm:spPr/>
      <dgm:t>
        <a:bodyPr/>
        <a:lstStyle/>
        <a:p>
          <a:endParaRPr lang="en-US"/>
        </a:p>
      </dgm:t>
    </dgm:pt>
    <dgm:pt modelId="{5A2FC298-36DA-467E-9DF6-141ABB72E50B}" type="sibTrans" cxnId="{FB988B47-6FE3-4F51-8D78-C10A0811BC0E}">
      <dgm:prSet/>
      <dgm:spPr/>
      <dgm:t>
        <a:bodyPr/>
        <a:lstStyle/>
        <a:p>
          <a:endParaRPr lang="en-US"/>
        </a:p>
      </dgm:t>
    </dgm:pt>
    <dgm:pt modelId="{01711456-609E-42F6-974C-5BD2CD66A113}" type="pres">
      <dgm:prSet presAssocID="{3C093B4F-7AEE-41A5-B674-496DE0BD7253}" presName="vert0" presStyleCnt="0">
        <dgm:presLayoutVars>
          <dgm:dir/>
          <dgm:animOne val="branch"/>
          <dgm:animLvl val="lvl"/>
        </dgm:presLayoutVars>
      </dgm:prSet>
      <dgm:spPr/>
    </dgm:pt>
    <dgm:pt modelId="{FFFE3EF0-AE71-4714-8B8B-B0DA0EA05E4A}" type="pres">
      <dgm:prSet presAssocID="{49EDB16C-57CA-40CE-884B-E9E6DC92479F}" presName="thickLine" presStyleLbl="alignNode1" presStyleIdx="0" presStyleCnt="5"/>
      <dgm:spPr/>
    </dgm:pt>
    <dgm:pt modelId="{018A9C77-E81E-4030-B2BF-5F1C3F29FB66}" type="pres">
      <dgm:prSet presAssocID="{49EDB16C-57CA-40CE-884B-E9E6DC92479F}" presName="horz1" presStyleCnt="0"/>
      <dgm:spPr/>
    </dgm:pt>
    <dgm:pt modelId="{67EFCA55-483F-4FC7-A42F-15275D422664}" type="pres">
      <dgm:prSet presAssocID="{49EDB16C-57CA-40CE-884B-E9E6DC92479F}" presName="tx1" presStyleLbl="revTx" presStyleIdx="0" presStyleCnt="5"/>
      <dgm:spPr/>
    </dgm:pt>
    <dgm:pt modelId="{EBE11914-0580-4EB1-9E2F-08E5DDC0EFBF}" type="pres">
      <dgm:prSet presAssocID="{49EDB16C-57CA-40CE-884B-E9E6DC92479F}" presName="vert1" presStyleCnt="0"/>
      <dgm:spPr/>
    </dgm:pt>
    <dgm:pt modelId="{30256499-9ADC-42EB-B237-4ADDF691C0B6}" type="pres">
      <dgm:prSet presAssocID="{23A67BF8-8E25-4247-853F-7F8CA60935C8}" presName="thickLine" presStyleLbl="alignNode1" presStyleIdx="1" presStyleCnt="5"/>
      <dgm:spPr/>
    </dgm:pt>
    <dgm:pt modelId="{F2E039F9-6B5C-4C76-ABCD-301065A50563}" type="pres">
      <dgm:prSet presAssocID="{23A67BF8-8E25-4247-853F-7F8CA60935C8}" presName="horz1" presStyleCnt="0"/>
      <dgm:spPr/>
    </dgm:pt>
    <dgm:pt modelId="{A1A08AFB-72AA-44A0-AB1F-76D971FF31EC}" type="pres">
      <dgm:prSet presAssocID="{23A67BF8-8E25-4247-853F-7F8CA60935C8}" presName="tx1" presStyleLbl="revTx" presStyleIdx="1" presStyleCnt="5"/>
      <dgm:spPr/>
    </dgm:pt>
    <dgm:pt modelId="{062A572E-92EA-450F-8C17-1BBA846082A0}" type="pres">
      <dgm:prSet presAssocID="{23A67BF8-8E25-4247-853F-7F8CA60935C8}" presName="vert1" presStyleCnt="0"/>
      <dgm:spPr/>
    </dgm:pt>
    <dgm:pt modelId="{FCB37CC0-33FC-456D-9B99-09D68CDD29E0}" type="pres">
      <dgm:prSet presAssocID="{FFAA9DAE-E4EA-46D9-9855-45DDEEF04202}" presName="thickLine" presStyleLbl="alignNode1" presStyleIdx="2" presStyleCnt="5"/>
      <dgm:spPr/>
    </dgm:pt>
    <dgm:pt modelId="{F01590B7-A4CC-4721-99D6-DCF8FCB1118B}" type="pres">
      <dgm:prSet presAssocID="{FFAA9DAE-E4EA-46D9-9855-45DDEEF04202}" presName="horz1" presStyleCnt="0"/>
      <dgm:spPr/>
    </dgm:pt>
    <dgm:pt modelId="{350FF197-CD4C-4F05-901D-518C6D6BD74C}" type="pres">
      <dgm:prSet presAssocID="{FFAA9DAE-E4EA-46D9-9855-45DDEEF04202}" presName="tx1" presStyleLbl="revTx" presStyleIdx="2" presStyleCnt="5"/>
      <dgm:spPr/>
    </dgm:pt>
    <dgm:pt modelId="{3196FB63-78EB-486C-A849-7DCFA90FB3D4}" type="pres">
      <dgm:prSet presAssocID="{FFAA9DAE-E4EA-46D9-9855-45DDEEF04202}" presName="vert1" presStyleCnt="0"/>
      <dgm:spPr/>
    </dgm:pt>
    <dgm:pt modelId="{5035CB69-8707-441A-9715-9DC0D87A1E45}" type="pres">
      <dgm:prSet presAssocID="{EB32AD9F-D826-4261-ADA1-5C75ACF7E58B}" presName="thickLine" presStyleLbl="alignNode1" presStyleIdx="3" presStyleCnt="5"/>
      <dgm:spPr/>
    </dgm:pt>
    <dgm:pt modelId="{1F77E5E9-9F0B-4530-8DA8-2140C7CF662E}" type="pres">
      <dgm:prSet presAssocID="{EB32AD9F-D826-4261-ADA1-5C75ACF7E58B}" presName="horz1" presStyleCnt="0"/>
      <dgm:spPr/>
    </dgm:pt>
    <dgm:pt modelId="{F892B992-34EA-4757-B18E-78750E0DE1E4}" type="pres">
      <dgm:prSet presAssocID="{EB32AD9F-D826-4261-ADA1-5C75ACF7E58B}" presName="tx1" presStyleLbl="revTx" presStyleIdx="3" presStyleCnt="5"/>
      <dgm:spPr/>
    </dgm:pt>
    <dgm:pt modelId="{FE6B0547-9196-49AF-9D02-179C3F42678C}" type="pres">
      <dgm:prSet presAssocID="{EB32AD9F-D826-4261-ADA1-5C75ACF7E58B}" presName="vert1" presStyleCnt="0"/>
      <dgm:spPr/>
    </dgm:pt>
    <dgm:pt modelId="{094BE995-6C02-42A1-9289-FC79752AD548}" type="pres">
      <dgm:prSet presAssocID="{286B2F4D-06C0-4E81-8345-59C5A7381D70}" presName="thickLine" presStyleLbl="alignNode1" presStyleIdx="4" presStyleCnt="5"/>
      <dgm:spPr/>
    </dgm:pt>
    <dgm:pt modelId="{EE6CAA35-F603-417A-9FC4-7649E80F55D9}" type="pres">
      <dgm:prSet presAssocID="{286B2F4D-06C0-4E81-8345-59C5A7381D70}" presName="horz1" presStyleCnt="0"/>
      <dgm:spPr/>
    </dgm:pt>
    <dgm:pt modelId="{3C3ABE7D-FE06-4247-AFB5-C3634FB12218}" type="pres">
      <dgm:prSet presAssocID="{286B2F4D-06C0-4E81-8345-59C5A7381D70}" presName="tx1" presStyleLbl="revTx" presStyleIdx="4" presStyleCnt="5"/>
      <dgm:spPr/>
    </dgm:pt>
    <dgm:pt modelId="{0308DDB9-74B9-47D8-9A77-917704A5BEB4}" type="pres">
      <dgm:prSet presAssocID="{286B2F4D-06C0-4E81-8345-59C5A7381D70}" presName="vert1" presStyleCnt="0"/>
      <dgm:spPr/>
    </dgm:pt>
  </dgm:ptLst>
  <dgm:cxnLst>
    <dgm:cxn modelId="{9DABAA0E-68C8-4FCD-AEFF-F439151C0891}" type="presOf" srcId="{EB32AD9F-D826-4261-ADA1-5C75ACF7E58B}" destId="{F892B992-34EA-4757-B18E-78750E0DE1E4}" srcOrd="0" destOrd="0" presId="urn:microsoft.com/office/officeart/2008/layout/LinedList"/>
    <dgm:cxn modelId="{B7668812-017A-4B3B-939C-9565F458477B}" srcId="{3C093B4F-7AEE-41A5-B674-496DE0BD7253}" destId="{FFAA9DAE-E4EA-46D9-9855-45DDEEF04202}" srcOrd="2" destOrd="0" parTransId="{134986C2-8B5E-46AC-AA32-7F0A465527A1}" sibTransId="{51C6A754-B222-4369-9435-68070DD36F8E}"/>
    <dgm:cxn modelId="{FD72003F-3E07-434E-9F8A-D34AA7776D32}" srcId="{3C093B4F-7AEE-41A5-B674-496DE0BD7253}" destId="{49EDB16C-57CA-40CE-884B-E9E6DC92479F}" srcOrd="0" destOrd="0" parTransId="{B40EE526-63E8-4403-9327-29E515504762}" sibTransId="{2769653B-3DE4-496A-8C2D-9869A5C9E6DB}"/>
    <dgm:cxn modelId="{FB988B47-6FE3-4F51-8D78-C10A0811BC0E}" srcId="{3C093B4F-7AEE-41A5-B674-496DE0BD7253}" destId="{286B2F4D-06C0-4E81-8345-59C5A7381D70}" srcOrd="4" destOrd="0" parTransId="{E60D1F0B-9761-478C-9BAA-5C5C170663FC}" sibTransId="{5A2FC298-36DA-467E-9DF6-141ABB72E50B}"/>
    <dgm:cxn modelId="{9DC2B4A1-02B3-464C-885E-05D42A5DBB8D}" type="presOf" srcId="{286B2F4D-06C0-4E81-8345-59C5A7381D70}" destId="{3C3ABE7D-FE06-4247-AFB5-C3634FB12218}" srcOrd="0" destOrd="0" presId="urn:microsoft.com/office/officeart/2008/layout/LinedList"/>
    <dgm:cxn modelId="{58F73FA5-C4B9-41B1-A6B9-A9AE622BC966}" type="presOf" srcId="{23A67BF8-8E25-4247-853F-7F8CA60935C8}" destId="{A1A08AFB-72AA-44A0-AB1F-76D971FF31EC}" srcOrd="0" destOrd="0" presId="urn:microsoft.com/office/officeart/2008/layout/LinedList"/>
    <dgm:cxn modelId="{6DCF16A6-3B9E-49D4-A6E5-22D659F0807E}" srcId="{3C093B4F-7AEE-41A5-B674-496DE0BD7253}" destId="{23A67BF8-8E25-4247-853F-7F8CA60935C8}" srcOrd="1" destOrd="0" parTransId="{6A79E371-12BF-4AF0-B82E-B85D93406AEC}" sibTransId="{D07CA509-CB7A-4D0E-82AA-23562899AFED}"/>
    <dgm:cxn modelId="{72BA52C3-4124-4C3B-95BE-BA7BE829534C}" type="presOf" srcId="{FFAA9DAE-E4EA-46D9-9855-45DDEEF04202}" destId="{350FF197-CD4C-4F05-901D-518C6D6BD74C}" srcOrd="0" destOrd="0" presId="urn:microsoft.com/office/officeart/2008/layout/LinedList"/>
    <dgm:cxn modelId="{CAD292C3-FB32-440C-90AA-1C2D6BAD4B60}" srcId="{3C093B4F-7AEE-41A5-B674-496DE0BD7253}" destId="{EB32AD9F-D826-4261-ADA1-5C75ACF7E58B}" srcOrd="3" destOrd="0" parTransId="{7B264B63-A011-46F1-8B9B-C26EC2C3765A}" sibTransId="{099A782B-EFB7-4362-8253-1B18C5A63464}"/>
    <dgm:cxn modelId="{97FE02D7-1DC0-4128-BD25-A631FEC5D9FC}" type="presOf" srcId="{3C093B4F-7AEE-41A5-B674-496DE0BD7253}" destId="{01711456-609E-42F6-974C-5BD2CD66A113}" srcOrd="0" destOrd="0" presId="urn:microsoft.com/office/officeart/2008/layout/LinedList"/>
    <dgm:cxn modelId="{96AC4EE5-2B01-46A9-8C30-672BDAC3C07B}" type="presOf" srcId="{49EDB16C-57CA-40CE-884B-E9E6DC92479F}" destId="{67EFCA55-483F-4FC7-A42F-15275D422664}" srcOrd="0" destOrd="0" presId="urn:microsoft.com/office/officeart/2008/layout/LinedList"/>
    <dgm:cxn modelId="{8B1C9800-A184-4551-90E0-5242E90DEAFD}" type="presParOf" srcId="{01711456-609E-42F6-974C-5BD2CD66A113}" destId="{FFFE3EF0-AE71-4714-8B8B-B0DA0EA05E4A}" srcOrd="0" destOrd="0" presId="urn:microsoft.com/office/officeart/2008/layout/LinedList"/>
    <dgm:cxn modelId="{1D1FEF6C-0A8B-40B7-B27C-71D4E76BD340}" type="presParOf" srcId="{01711456-609E-42F6-974C-5BD2CD66A113}" destId="{018A9C77-E81E-4030-B2BF-5F1C3F29FB66}" srcOrd="1" destOrd="0" presId="urn:microsoft.com/office/officeart/2008/layout/LinedList"/>
    <dgm:cxn modelId="{63A66C16-2A05-4AE6-A1DA-7D4752616D8E}" type="presParOf" srcId="{018A9C77-E81E-4030-B2BF-5F1C3F29FB66}" destId="{67EFCA55-483F-4FC7-A42F-15275D422664}" srcOrd="0" destOrd="0" presId="urn:microsoft.com/office/officeart/2008/layout/LinedList"/>
    <dgm:cxn modelId="{9256A975-F2AF-4AC9-AADA-08C982D94195}" type="presParOf" srcId="{018A9C77-E81E-4030-B2BF-5F1C3F29FB66}" destId="{EBE11914-0580-4EB1-9E2F-08E5DDC0EFBF}" srcOrd="1" destOrd="0" presId="urn:microsoft.com/office/officeart/2008/layout/LinedList"/>
    <dgm:cxn modelId="{BA7BEFBF-D695-46A3-950B-83A9F3C4DF23}" type="presParOf" srcId="{01711456-609E-42F6-974C-5BD2CD66A113}" destId="{30256499-9ADC-42EB-B237-4ADDF691C0B6}" srcOrd="2" destOrd="0" presId="urn:microsoft.com/office/officeart/2008/layout/LinedList"/>
    <dgm:cxn modelId="{AC794558-90D5-41BC-969C-6FF3863CEBCE}" type="presParOf" srcId="{01711456-609E-42F6-974C-5BD2CD66A113}" destId="{F2E039F9-6B5C-4C76-ABCD-301065A50563}" srcOrd="3" destOrd="0" presId="urn:microsoft.com/office/officeart/2008/layout/LinedList"/>
    <dgm:cxn modelId="{DCB4482C-D972-4DEE-9F50-0888A8A61C56}" type="presParOf" srcId="{F2E039F9-6B5C-4C76-ABCD-301065A50563}" destId="{A1A08AFB-72AA-44A0-AB1F-76D971FF31EC}" srcOrd="0" destOrd="0" presId="urn:microsoft.com/office/officeart/2008/layout/LinedList"/>
    <dgm:cxn modelId="{A1DFA6BF-BE1D-4CAE-9F01-D6A703E0422F}" type="presParOf" srcId="{F2E039F9-6B5C-4C76-ABCD-301065A50563}" destId="{062A572E-92EA-450F-8C17-1BBA846082A0}" srcOrd="1" destOrd="0" presId="urn:microsoft.com/office/officeart/2008/layout/LinedList"/>
    <dgm:cxn modelId="{B474AABE-58DD-45F6-AB2D-AC6D823407BA}" type="presParOf" srcId="{01711456-609E-42F6-974C-5BD2CD66A113}" destId="{FCB37CC0-33FC-456D-9B99-09D68CDD29E0}" srcOrd="4" destOrd="0" presId="urn:microsoft.com/office/officeart/2008/layout/LinedList"/>
    <dgm:cxn modelId="{A448A71C-246B-45EF-9F08-72E59E50EA94}" type="presParOf" srcId="{01711456-609E-42F6-974C-5BD2CD66A113}" destId="{F01590B7-A4CC-4721-99D6-DCF8FCB1118B}" srcOrd="5" destOrd="0" presId="urn:microsoft.com/office/officeart/2008/layout/LinedList"/>
    <dgm:cxn modelId="{FBCED8EA-DF60-4482-8658-B2314F97CDBB}" type="presParOf" srcId="{F01590B7-A4CC-4721-99D6-DCF8FCB1118B}" destId="{350FF197-CD4C-4F05-901D-518C6D6BD74C}" srcOrd="0" destOrd="0" presId="urn:microsoft.com/office/officeart/2008/layout/LinedList"/>
    <dgm:cxn modelId="{707D588C-CFAE-40EE-BD14-EA0B5C5D06E5}" type="presParOf" srcId="{F01590B7-A4CC-4721-99D6-DCF8FCB1118B}" destId="{3196FB63-78EB-486C-A849-7DCFA90FB3D4}" srcOrd="1" destOrd="0" presId="urn:microsoft.com/office/officeart/2008/layout/LinedList"/>
    <dgm:cxn modelId="{D4E83361-FD90-4290-A959-1C808228D023}" type="presParOf" srcId="{01711456-609E-42F6-974C-5BD2CD66A113}" destId="{5035CB69-8707-441A-9715-9DC0D87A1E45}" srcOrd="6" destOrd="0" presId="urn:microsoft.com/office/officeart/2008/layout/LinedList"/>
    <dgm:cxn modelId="{A062BEBC-84C5-45E7-A5FA-BD7024CB4FC5}" type="presParOf" srcId="{01711456-609E-42F6-974C-5BD2CD66A113}" destId="{1F77E5E9-9F0B-4530-8DA8-2140C7CF662E}" srcOrd="7" destOrd="0" presId="urn:microsoft.com/office/officeart/2008/layout/LinedList"/>
    <dgm:cxn modelId="{7825CAD4-9F40-45C3-8421-A5AA1A5E5656}" type="presParOf" srcId="{1F77E5E9-9F0B-4530-8DA8-2140C7CF662E}" destId="{F892B992-34EA-4757-B18E-78750E0DE1E4}" srcOrd="0" destOrd="0" presId="urn:microsoft.com/office/officeart/2008/layout/LinedList"/>
    <dgm:cxn modelId="{9C2D2B85-4E6A-4748-BBCB-1B185CF64B9D}" type="presParOf" srcId="{1F77E5E9-9F0B-4530-8DA8-2140C7CF662E}" destId="{FE6B0547-9196-49AF-9D02-179C3F42678C}" srcOrd="1" destOrd="0" presId="urn:microsoft.com/office/officeart/2008/layout/LinedList"/>
    <dgm:cxn modelId="{5785998A-B5FB-4DF0-AAAE-8EC83D5835E7}" type="presParOf" srcId="{01711456-609E-42F6-974C-5BD2CD66A113}" destId="{094BE995-6C02-42A1-9289-FC79752AD548}" srcOrd="8" destOrd="0" presId="urn:microsoft.com/office/officeart/2008/layout/LinedList"/>
    <dgm:cxn modelId="{47B8F01D-D588-4025-B857-8F960B510AD4}" type="presParOf" srcId="{01711456-609E-42F6-974C-5BD2CD66A113}" destId="{EE6CAA35-F603-417A-9FC4-7649E80F55D9}" srcOrd="9" destOrd="0" presId="urn:microsoft.com/office/officeart/2008/layout/LinedList"/>
    <dgm:cxn modelId="{38B39DE5-6CD9-4B37-951A-C25978EA628B}" type="presParOf" srcId="{EE6CAA35-F603-417A-9FC4-7649E80F55D9}" destId="{3C3ABE7D-FE06-4247-AFB5-C3634FB12218}" srcOrd="0" destOrd="0" presId="urn:microsoft.com/office/officeart/2008/layout/LinedList"/>
    <dgm:cxn modelId="{D040B5E6-4A59-477F-88F9-A7996136826F}" type="presParOf" srcId="{EE6CAA35-F603-417A-9FC4-7649E80F55D9}" destId="{0308DDB9-74B9-47D8-9A77-917704A5BEB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D49FE3-14CD-4FD5-96D8-7A8FC7D2962D}">
      <dsp:nvSpPr>
        <dsp:cNvPr id="0" name=""/>
        <dsp:cNvSpPr/>
      </dsp:nvSpPr>
      <dsp:spPr>
        <a:xfrm>
          <a:off x="1333" y="110983"/>
          <a:ext cx="4682211" cy="2973204"/>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0667E8-D318-448B-9714-1D3785F6480B}">
      <dsp:nvSpPr>
        <dsp:cNvPr id="0" name=""/>
        <dsp:cNvSpPr/>
      </dsp:nvSpPr>
      <dsp:spPr>
        <a:xfrm>
          <a:off x="521579" y="605216"/>
          <a:ext cx="4682211" cy="2973204"/>
        </a:xfrm>
        <a:prstGeom prst="roundRect">
          <a:avLst>
            <a:gd name="adj" fmla="val 10000"/>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b="1" i="0" kern="1200" dirty="0"/>
            <a:t>Ofsted</a:t>
          </a:r>
        </a:p>
        <a:p>
          <a:pPr marL="0" lvl="0" indent="0" algn="ctr" defTabSz="1111250">
            <a:lnSpc>
              <a:spcPct val="90000"/>
            </a:lnSpc>
            <a:spcBef>
              <a:spcPct val="0"/>
            </a:spcBef>
            <a:spcAft>
              <a:spcPct val="35000"/>
            </a:spcAft>
            <a:buNone/>
          </a:pPr>
          <a:r>
            <a:rPr lang="en-GB" sz="2500" b="0" i="0" kern="1200" dirty="0"/>
            <a:t>Ofsted defines strong inclusion as leaders embedding high expectations and removing barriers so all learners can access, experience and benefit fully from the provision.</a:t>
          </a:r>
          <a:endParaRPr lang="en-GB" sz="2500" kern="1200" dirty="0"/>
        </a:p>
      </dsp:txBody>
      <dsp:txXfrm>
        <a:off x="608661" y="692298"/>
        <a:ext cx="4508047" cy="2799040"/>
      </dsp:txXfrm>
    </dsp:sp>
    <dsp:sp modelId="{0BE15920-8364-41F9-AA70-4A10AD9C7613}">
      <dsp:nvSpPr>
        <dsp:cNvPr id="0" name=""/>
        <dsp:cNvSpPr/>
      </dsp:nvSpPr>
      <dsp:spPr>
        <a:xfrm>
          <a:off x="5724037" y="110983"/>
          <a:ext cx="4682211" cy="2973204"/>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970B35-73C5-41B9-A3F9-C7BA194CB50F}">
      <dsp:nvSpPr>
        <dsp:cNvPr id="0" name=""/>
        <dsp:cNvSpPr/>
      </dsp:nvSpPr>
      <dsp:spPr>
        <a:xfrm>
          <a:off x="6244283" y="605216"/>
          <a:ext cx="4682211" cy="2973204"/>
        </a:xfrm>
        <a:prstGeom prst="roundRect">
          <a:avLst>
            <a:gd name="adj" fmla="val 10000"/>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b="1" i="0" kern="1200" dirty="0"/>
            <a:t>White Paper</a:t>
          </a:r>
        </a:p>
        <a:p>
          <a:pPr marL="0" lvl="0" indent="0" algn="ctr" defTabSz="1111250">
            <a:lnSpc>
              <a:spcPct val="90000"/>
            </a:lnSpc>
            <a:spcBef>
              <a:spcPct val="0"/>
            </a:spcBef>
            <a:spcAft>
              <a:spcPct val="35000"/>
            </a:spcAft>
            <a:buNone/>
          </a:pPr>
          <a:r>
            <a:rPr lang="en-GB" sz="2500" b="0" i="0" kern="1200" dirty="0"/>
            <a:t>The FE White Paper sets out an ambition to strengthen inclusion within FE, helping reduce the risk of young people becoming NEET through strong teaching and effective support.</a:t>
          </a:r>
          <a:endParaRPr lang="en-GB" sz="2500" kern="1200" dirty="0"/>
        </a:p>
      </dsp:txBody>
      <dsp:txXfrm>
        <a:off x="6331365" y="692298"/>
        <a:ext cx="4508047" cy="27990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D49FE3-14CD-4FD5-96D8-7A8FC7D2962D}">
      <dsp:nvSpPr>
        <dsp:cNvPr id="0" name=""/>
        <dsp:cNvSpPr/>
      </dsp:nvSpPr>
      <dsp:spPr>
        <a:xfrm>
          <a:off x="1315577" y="930"/>
          <a:ext cx="7694790" cy="3439768"/>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0667E8-D318-448B-9714-1D3785F6480B}">
      <dsp:nvSpPr>
        <dsp:cNvPr id="0" name=""/>
        <dsp:cNvSpPr/>
      </dsp:nvSpPr>
      <dsp:spPr>
        <a:xfrm>
          <a:off x="1917461" y="572721"/>
          <a:ext cx="7694790" cy="3439768"/>
        </a:xfrm>
        <a:prstGeom prst="roundRect">
          <a:avLst>
            <a:gd name="adj" fmla="val 10000"/>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i="0" kern="1200" dirty="0"/>
            <a:t>The Universal Offer</a:t>
          </a:r>
        </a:p>
        <a:p>
          <a:pPr marL="0" lvl="0" indent="0" algn="ctr" defTabSz="889000">
            <a:lnSpc>
              <a:spcPct val="90000"/>
            </a:lnSpc>
            <a:spcBef>
              <a:spcPct val="0"/>
            </a:spcBef>
            <a:spcAft>
              <a:spcPct val="35000"/>
            </a:spcAft>
            <a:buNone/>
          </a:pPr>
          <a:r>
            <a:rPr lang="en-GB" sz="1600" b="0" i="0" kern="1200" dirty="0"/>
            <a:t>The </a:t>
          </a:r>
          <a:r>
            <a:rPr lang="en-GB" sz="1600" b="1" i="0" kern="1200" dirty="0"/>
            <a:t>Inclusive Mainstream Fund </a:t>
          </a:r>
          <a:r>
            <a:rPr lang="en-GB" sz="1600" b="0" i="0" kern="1200" dirty="0"/>
            <a:t>supports mainstream settings to deliver a strong, inclusive universal offer.</a:t>
          </a:r>
        </a:p>
        <a:p>
          <a:pPr marL="0" lvl="0" indent="0" algn="ctr" defTabSz="889000">
            <a:lnSpc>
              <a:spcPct val="90000"/>
            </a:lnSpc>
            <a:spcBef>
              <a:spcPct val="0"/>
            </a:spcBef>
            <a:spcAft>
              <a:spcPct val="35000"/>
            </a:spcAft>
            <a:buNone/>
          </a:pPr>
          <a:endParaRPr lang="en-GB" sz="900" b="0" i="0" kern="1200" dirty="0"/>
        </a:p>
        <a:p>
          <a:pPr marL="0" lvl="0" indent="0" algn="ctr" defTabSz="889000">
            <a:lnSpc>
              <a:spcPct val="90000"/>
            </a:lnSpc>
            <a:spcBef>
              <a:spcPct val="0"/>
            </a:spcBef>
            <a:spcAft>
              <a:spcPct val="35000"/>
            </a:spcAft>
            <a:buNone/>
          </a:pPr>
          <a:r>
            <a:rPr lang="en-GB" sz="1600" b="0" i="0" kern="1200" dirty="0"/>
            <a:t>This involves:</a:t>
          </a:r>
        </a:p>
        <a:p>
          <a:pPr marL="0" lvl="0" indent="0" algn="ctr" defTabSz="889000">
            <a:lnSpc>
              <a:spcPct val="90000"/>
            </a:lnSpc>
            <a:spcBef>
              <a:spcPct val="0"/>
            </a:spcBef>
            <a:spcAft>
              <a:spcPct val="35000"/>
            </a:spcAft>
            <a:buFont typeface="Arial" panose="020B0604020202020204" pitchFamily="34" charset="0"/>
            <a:buNone/>
          </a:pPr>
          <a:r>
            <a:rPr lang="en-GB" sz="1600" b="0" i="0" kern="1200" dirty="0"/>
            <a:t>- Inclusion is planned at whole‑setting level</a:t>
          </a:r>
        </a:p>
        <a:p>
          <a:pPr marL="0" lvl="0" indent="0" algn="ctr" defTabSz="889000">
            <a:lnSpc>
              <a:spcPct val="90000"/>
            </a:lnSpc>
            <a:spcBef>
              <a:spcPct val="0"/>
            </a:spcBef>
            <a:spcAft>
              <a:spcPct val="35000"/>
            </a:spcAft>
            <a:buFont typeface="Arial" panose="020B0604020202020204" pitchFamily="34" charset="0"/>
            <a:buNone/>
          </a:pPr>
          <a:r>
            <a:rPr lang="en-GB" sz="1600" b="0" i="0" kern="1200" dirty="0"/>
            <a:t>- Barriers to learning are addressed early</a:t>
          </a:r>
        </a:p>
        <a:p>
          <a:pPr marL="0" lvl="0" indent="0" algn="ctr" defTabSz="889000">
            <a:lnSpc>
              <a:spcPct val="90000"/>
            </a:lnSpc>
            <a:spcBef>
              <a:spcPct val="0"/>
            </a:spcBef>
            <a:spcAft>
              <a:spcPct val="35000"/>
            </a:spcAft>
            <a:buFont typeface="Arial" panose="020B0604020202020204" pitchFamily="34" charset="0"/>
            <a:buNone/>
          </a:pPr>
          <a:r>
            <a:rPr lang="en-GB" sz="1600" b="0" i="0" kern="1200" dirty="0"/>
            <a:t>- Support is embedded in everyday teaching and environments</a:t>
          </a:r>
        </a:p>
        <a:p>
          <a:pPr marL="0" lvl="0" indent="0" algn="ctr" defTabSz="889000">
            <a:lnSpc>
              <a:spcPct val="90000"/>
            </a:lnSpc>
            <a:spcBef>
              <a:spcPct val="0"/>
            </a:spcBef>
            <a:spcAft>
              <a:spcPct val="35000"/>
            </a:spcAft>
            <a:buFont typeface="Arial" panose="020B0604020202020204" pitchFamily="34" charset="0"/>
            <a:buNone/>
          </a:pPr>
          <a:endParaRPr lang="en-GB" sz="900" b="0" i="0" kern="1200" dirty="0"/>
        </a:p>
        <a:p>
          <a:pPr marL="0" lvl="0" indent="0" algn="ctr" defTabSz="889000">
            <a:lnSpc>
              <a:spcPct val="90000"/>
            </a:lnSpc>
            <a:spcBef>
              <a:spcPct val="0"/>
            </a:spcBef>
            <a:spcAft>
              <a:spcPct val="35000"/>
            </a:spcAft>
            <a:buNone/>
          </a:pPr>
          <a:r>
            <a:rPr lang="en-GB" sz="1600" b="0" i="0" kern="1200" dirty="0"/>
            <a:t>A strong universal offer benefits all learners, not only those with SEND.</a:t>
          </a:r>
          <a:endParaRPr lang="en-GB" sz="1600" kern="1200" dirty="0"/>
        </a:p>
      </dsp:txBody>
      <dsp:txXfrm>
        <a:off x="2018208" y="673468"/>
        <a:ext cx="7493296" cy="323827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04155D-9D19-4DC1-8C93-0E04B4C7BE5E}">
      <dsp:nvSpPr>
        <dsp:cNvPr id="0" name=""/>
        <dsp:cNvSpPr/>
      </dsp:nvSpPr>
      <dsp:spPr>
        <a:xfrm>
          <a:off x="0" y="374855"/>
          <a:ext cx="6666833" cy="1488374"/>
        </a:xfrm>
        <a:prstGeom prst="rect">
          <a:avLst/>
        </a:prstGeom>
        <a:solidFill>
          <a:schemeClr val="lt1">
            <a:alpha val="90000"/>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17420" tIns="437388" rIns="517420" bIns="149352" numCol="1" spcCol="1270" anchor="t" anchorCtr="0">
          <a:noAutofit/>
        </a:bodyPr>
        <a:lstStyle/>
        <a:p>
          <a:pPr marL="228600" lvl="1" indent="-228600" algn="l" defTabSz="933450">
            <a:lnSpc>
              <a:spcPct val="90000"/>
            </a:lnSpc>
            <a:spcBef>
              <a:spcPct val="0"/>
            </a:spcBef>
            <a:spcAft>
              <a:spcPct val="15000"/>
            </a:spcAft>
            <a:buChar char="•"/>
          </a:pPr>
          <a:r>
            <a:rPr lang="en-GB" sz="2100" kern="1200" dirty="0"/>
            <a:t>White Paper identifies SEND, disadvantage and mental health as significant predictors of NEET risk.</a:t>
          </a:r>
          <a:endParaRPr lang="en-US" sz="2100" kern="1200" dirty="0"/>
        </a:p>
      </dsp:txBody>
      <dsp:txXfrm>
        <a:off x="0" y="374855"/>
        <a:ext cx="6666833" cy="1488374"/>
      </dsp:txXfrm>
    </dsp:sp>
    <dsp:sp modelId="{36807C7E-A63C-4B2C-A28F-885AF9972AA2}">
      <dsp:nvSpPr>
        <dsp:cNvPr id="0" name=""/>
        <dsp:cNvSpPr/>
      </dsp:nvSpPr>
      <dsp:spPr>
        <a:xfrm>
          <a:off x="333341" y="64895"/>
          <a:ext cx="4666783" cy="619920"/>
        </a:xfrm>
        <a:prstGeom prst="roundRect">
          <a:avLst/>
        </a:prstGeom>
        <a:gradFill rotWithShape="0">
          <a:gsLst>
            <a:gs pos="0">
              <a:schemeClr val="accent1">
                <a:shade val="80000"/>
                <a:hueOff val="0"/>
                <a:satOff val="0"/>
                <a:lumOff val="0"/>
                <a:alphaOff val="0"/>
                <a:satMod val="103000"/>
                <a:lumMod val="102000"/>
                <a:tint val="94000"/>
              </a:schemeClr>
            </a:gs>
            <a:gs pos="50000">
              <a:schemeClr val="accent1">
                <a:shade val="80000"/>
                <a:hueOff val="0"/>
                <a:satOff val="0"/>
                <a:lumOff val="0"/>
                <a:alphaOff val="0"/>
                <a:satMod val="110000"/>
                <a:lumMod val="100000"/>
                <a:shade val="100000"/>
              </a:schemeClr>
            </a:gs>
            <a:gs pos="100000">
              <a:schemeClr val="accent1">
                <a:shade val="8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933450">
            <a:lnSpc>
              <a:spcPct val="90000"/>
            </a:lnSpc>
            <a:spcBef>
              <a:spcPct val="0"/>
            </a:spcBef>
            <a:spcAft>
              <a:spcPct val="35000"/>
            </a:spcAft>
            <a:buNone/>
          </a:pPr>
          <a:r>
            <a:rPr lang="en-GB" sz="2100" kern="1200" dirty="0"/>
            <a:t>Rising learner need</a:t>
          </a:r>
          <a:endParaRPr lang="en-US" sz="2100" kern="1200" dirty="0"/>
        </a:p>
      </dsp:txBody>
      <dsp:txXfrm>
        <a:off x="363603" y="95157"/>
        <a:ext cx="4606259" cy="559396"/>
      </dsp:txXfrm>
    </dsp:sp>
    <dsp:sp modelId="{54B0C044-D911-40B5-9041-CC3AB69FCA9B}">
      <dsp:nvSpPr>
        <dsp:cNvPr id="0" name=""/>
        <dsp:cNvSpPr/>
      </dsp:nvSpPr>
      <dsp:spPr>
        <a:xfrm>
          <a:off x="0" y="2286589"/>
          <a:ext cx="6666833" cy="1488374"/>
        </a:xfrm>
        <a:prstGeom prst="rect">
          <a:avLst/>
        </a:prstGeom>
        <a:solidFill>
          <a:schemeClr val="lt1">
            <a:alpha val="90000"/>
            <a:hueOff val="0"/>
            <a:satOff val="0"/>
            <a:lumOff val="0"/>
            <a:alphaOff val="0"/>
          </a:schemeClr>
        </a:solidFill>
        <a:ln w="12700" cap="flat" cmpd="sng" algn="ctr">
          <a:solidFill>
            <a:schemeClr val="accent1">
              <a:shade val="80000"/>
              <a:hueOff val="272799"/>
              <a:satOff val="-28446"/>
              <a:lumOff val="1911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17420" tIns="437388" rIns="517420" bIns="149352" numCol="1" spcCol="1270" anchor="t" anchorCtr="0">
          <a:noAutofit/>
        </a:bodyPr>
        <a:lstStyle/>
        <a:p>
          <a:pPr marL="228600" lvl="1" indent="-228600" algn="l" defTabSz="933450">
            <a:lnSpc>
              <a:spcPct val="90000"/>
            </a:lnSpc>
            <a:spcBef>
              <a:spcPct val="0"/>
            </a:spcBef>
            <a:spcAft>
              <a:spcPct val="15000"/>
            </a:spcAft>
            <a:buChar char="•"/>
          </a:pPr>
          <a:r>
            <a:rPr lang="en-GB" sz="2100" b="0" i="0" kern="1200" dirty="0"/>
            <a:t>Ofsted frames behaviour through a lens of wellbeing, barriers and unmet need, rather than simply conduct.</a:t>
          </a:r>
          <a:endParaRPr lang="en-US" sz="2100" kern="1200" dirty="0"/>
        </a:p>
      </dsp:txBody>
      <dsp:txXfrm>
        <a:off x="0" y="2286589"/>
        <a:ext cx="6666833" cy="1488374"/>
      </dsp:txXfrm>
    </dsp:sp>
    <dsp:sp modelId="{4D8AE825-4D92-4DF0-AC28-798064378585}">
      <dsp:nvSpPr>
        <dsp:cNvPr id="0" name=""/>
        <dsp:cNvSpPr/>
      </dsp:nvSpPr>
      <dsp:spPr>
        <a:xfrm>
          <a:off x="333341" y="1976630"/>
          <a:ext cx="4666783" cy="619920"/>
        </a:xfrm>
        <a:prstGeom prst="roundRect">
          <a:avLst/>
        </a:prstGeom>
        <a:gradFill rotWithShape="0">
          <a:gsLst>
            <a:gs pos="0">
              <a:schemeClr val="accent1">
                <a:shade val="80000"/>
                <a:hueOff val="272799"/>
                <a:satOff val="-28446"/>
                <a:lumOff val="19110"/>
                <a:alphaOff val="0"/>
                <a:satMod val="103000"/>
                <a:lumMod val="102000"/>
                <a:tint val="94000"/>
              </a:schemeClr>
            </a:gs>
            <a:gs pos="50000">
              <a:schemeClr val="accent1">
                <a:shade val="80000"/>
                <a:hueOff val="272799"/>
                <a:satOff val="-28446"/>
                <a:lumOff val="19110"/>
                <a:alphaOff val="0"/>
                <a:satMod val="110000"/>
                <a:lumMod val="100000"/>
                <a:shade val="100000"/>
              </a:schemeClr>
            </a:gs>
            <a:gs pos="100000">
              <a:schemeClr val="accent1">
                <a:shade val="80000"/>
                <a:hueOff val="272799"/>
                <a:satOff val="-28446"/>
                <a:lumOff val="1911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933450">
            <a:lnSpc>
              <a:spcPct val="90000"/>
            </a:lnSpc>
            <a:spcBef>
              <a:spcPct val="0"/>
            </a:spcBef>
            <a:spcAft>
              <a:spcPct val="35000"/>
            </a:spcAft>
            <a:buNone/>
          </a:pPr>
          <a:r>
            <a:rPr lang="en-GB" sz="2100" kern="1200" dirty="0"/>
            <a:t>Behaviour linked to unmet need</a:t>
          </a:r>
          <a:endParaRPr lang="en-US" sz="2100" kern="1200" dirty="0"/>
        </a:p>
      </dsp:txBody>
      <dsp:txXfrm>
        <a:off x="363603" y="2006892"/>
        <a:ext cx="4606259" cy="559396"/>
      </dsp:txXfrm>
    </dsp:sp>
    <dsp:sp modelId="{1A0EFFC2-54A6-455D-963D-936B61CAE927}">
      <dsp:nvSpPr>
        <dsp:cNvPr id="0" name=""/>
        <dsp:cNvSpPr/>
      </dsp:nvSpPr>
      <dsp:spPr>
        <a:xfrm>
          <a:off x="0" y="4198324"/>
          <a:ext cx="6666833" cy="1190700"/>
        </a:xfrm>
        <a:prstGeom prst="rect">
          <a:avLst/>
        </a:prstGeom>
        <a:solidFill>
          <a:schemeClr val="lt1">
            <a:alpha val="90000"/>
            <a:hueOff val="0"/>
            <a:satOff val="0"/>
            <a:lumOff val="0"/>
            <a:alphaOff val="0"/>
          </a:schemeClr>
        </a:solidFill>
        <a:ln w="12700" cap="flat" cmpd="sng" algn="ctr">
          <a:solidFill>
            <a:schemeClr val="accent1">
              <a:shade val="80000"/>
              <a:hueOff val="545598"/>
              <a:satOff val="-56892"/>
              <a:lumOff val="38221"/>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17420" tIns="437388" rIns="517420" bIns="149352" numCol="1" spcCol="1270" anchor="t" anchorCtr="0">
          <a:noAutofit/>
        </a:bodyPr>
        <a:lstStyle/>
        <a:p>
          <a:pPr marL="228600" lvl="1" indent="-228600" algn="l" defTabSz="933450">
            <a:lnSpc>
              <a:spcPct val="90000"/>
            </a:lnSpc>
            <a:spcBef>
              <a:spcPct val="0"/>
            </a:spcBef>
            <a:spcAft>
              <a:spcPct val="15000"/>
            </a:spcAft>
            <a:buChar char="•"/>
          </a:pPr>
          <a:r>
            <a:rPr lang="en-GB" sz="2100" kern="1200" dirty="0"/>
            <a:t>Ofsted notes inconsistent practice has negative impact on groups of learners.</a:t>
          </a:r>
          <a:endParaRPr lang="en-US" sz="2100" kern="1200" dirty="0"/>
        </a:p>
      </dsp:txBody>
      <dsp:txXfrm>
        <a:off x="0" y="4198324"/>
        <a:ext cx="6666833" cy="1190700"/>
      </dsp:txXfrm>
    </dsp:sp>
    <dsp:sp modelId="{5244D8E9-D8D5-4B55-AF1C-DBC34AE396AE}">
      <dsp:nvSpPr>
        <dsp:cNvPr id="0" name=""/>
        <dsp:cNvSpPr/>
      </dsp:nvSpPr>
      <dsp:spPr>
        <a:xfrm>
          <a:off x="333341" y="3888364"/>
          <a:ext cx="4666783" cy="619920"/>
        </a:xfrm>
        <a:prstGeom prst="roundRect">
          <a:avLst/>
        </a:prstGeom>
        <a:gradFill rotWithShape="0">
          <a:gsLst>
            <a:gs pos="0">
              <a:schemeClr val="accent1">
                <a:shade val="80000"/>
                <a:hueOff val="545598"/>
                <a:satOff val="-56892"/>
                <a:lumOff val="38221"/>
                <a:alphaOff val="0"/>
                <a:satMod val="103000"/>
                <a:lumMod val="102000"/>
                <a:tint val="94000"/>
              </a:schemeClr>
            </a:gs>
            <a:gs pos="50000">
              <a:schemeClr val="accent1">
                <a:shade val="80000"/>
                <a:hueOff val="545598"/>
                <a:satOff val="-56892"/>
                <a:lumOff val="38221"/>
                <a:alphaOff val="0"/>
                <a:satMod val="110000"/>
                <a:lumMod val="100000"/>
                <a:shade val="100000"/>
              </a:schemeClr>
            </a:gs>
            <a:gs pos="100000">
              <a:schemeClr val="accent1">
                <a:shade val="80000"/>
                <a:hueOff val="545598"/>
                <a:satOff val="-56892"/>
                <a:lumOff val="3822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933450">
            <a:lnSpc>
              <a:spcPct val="90000"/>
            </a:lnSpc>
            <a:spcBef>
              <a:spcPct val="0"/>
            </a:spcBef>
            <a:spcAft>
              <a:spcPct val="35000"/>
            </a:spcAft>
            <a:buNone/>
          </a:pPr>
          <a:r>
            <a:rPr lang="en-GB" sz="2100" kern="1200" dirty="0"/>
            <a:t>Variability in practice</a:t>
          </a:r>
          <a:endParaRPr lang="en-US" sz="2100" kern="1200" dirty="0"/>
        </a:p>
      </dsp:txBody>
      <dsp:txXfrm>
        <a:off x="363603" y="3918626"/>
        <a:ext cx="4606259" cy="5593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FE3EF0-AE71-4714-8B8B-B0DA0EA05E4A}">
      <dsp:nvSpPr>
        <dsp:cNvPr id="0" name=""/>
        <dsp:cNvSpPr/>
      </dsp:nvSpPr>
      <dsp:spPr>
        <a:xfrm>
          <a:off x="0" y="665"/>
          <a:ext cx="6666833" cy="0"/>
        </a:xfrm>
        <a:prstGeom prst="lin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w="12700" cap="flat" cmpd="sng" algn="ctr">
          <a:solidFill>
            <a:schemeClr val="accent1">
              <a:shade val="80000"/>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67EFCA55-483F-4FC7-A42F-15275D422664}">
      <dsp:nvSpPr>
        <dsp:cNvPr id="0" name=""/>
        <dsp:cNvSpPr/>
      </dsp:nvSpPr>
      <dsp:spPr>
        <a:xfrm>
          <a:off x="0" y="665"/>
          <a:ext cx="6666833" cy="1090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0" tIns="190500" rIns="190500" bIns="190500" numCol="1" spcCol="1270" anchor="t" anchorCtr="0">
          <a:noAutofit/>
        </a:bodyPr>
        <a:lstStyle/>
        <a:p>
          <a:pPr marL="0" lvl="0" indent="0" algn="l" defTabSz="2222500">
            <a:lnSpc>
              <a:spcPct val="90000"/>
            </a:lnSpc>
            <a:spcBef>
              <a:spcPct val="0"/>
            </a:spcBef>
            <a:spcAft>
              <a:spcPct val="35000"/>
            </a:spcAft>
            <a:buNone/>
          </a:pPr>
          <a:r>
            <a:rPr lang="en-GB" sz="5000" u="sng" kern="1200" dirty="0"/>
            <a:t>D</a:t>
          </a:r>
          <a:r>
            <a:rPr lang="en-GB" sz="5000" kern="1200" dirty="0"/>
            <a:t>ialogue</a:t>
          </a:r>
          <a:endParaRPr lang="en-US" sz="5000" kern="1200" dirty="0"/>
        </a:p>
      </dsp:txBody>
      <dsp:txXfrm>
        <a:off x="0" y="665"/>
        <a:ext cx="6666833" cy="1090517"/>
      </dsp:txXfrm>
    </dsp:sp>
    <dsp:sp modelId="{30256499-9ADC-42EB-B237-4ADDF691C0B6}">
      <dsp:nvSpPr>
        <dsp:cNvPr id="0" name=""/>
        <dsp:cNvSpPr/>
      </dsp:nvSpPr>
      <dsp:spPr>
        <a:xfrm>
          <a:off x="0" y="1091183"/>
          <a:ext cx="6666833" cy="0"/>
        </a:xfrm>
        <a:prstGeom prst="lin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w="12700" cap="flat" cmpd="sng" algn="ctr">
          <a:solidFill>
            <a:schemeClr val="accent1">
              <a:shade val="80000"/>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A1A08AFB-72AA-44A0-AB1F-76D971FF31EC}">
      <dsp:nvSpPr>
        <dsp:cNvPr id="0" name=""/>
        <dsp:cNvSpPr/>
      </dsp:nvSpPr>
      <dsp:spPr>
        <a:xfrm>
          <a:off x="0" y="1091183"/>
          <a:ext cx="6666833" cy="1090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0" tIns="190500" rIns="190500" bIns="190500" numCol="1" spcCol="1270" anchor="t" anchorCtr="0">
          <a:noAutofit/>
        </a:bodyPr>
        <a:lstStyle/>
        <a:p>
          <a:pPr marL="0" lvl="0" indent="0" algn="l" defTabSz="2222500">
            <a:lnSpc>
              <a:spcPct val="90000"/>
            </a:lnSpc>
            <a:spcBef>
              <a:spcPct val="0"/>
            </a:spcBef>
            <a:spcAft>
              <a:spcPct val="35000"/>
            </a:spcAft>
            <a:buNone/>
          </a:pPr>
          <a:r>
            <a:rPr lang="en-GB" sz="5000" u="sng" kern="1200" dirty="0"/>
            <a:t>R</a:t>
          </a:r>
          <a:r>
            <a:rPr lang="en-GB" sz="5000" kern="1200" dirty="0"/>
            <a:t>egulation</a:t>
          </a:r>
          <a:endParaRPr lang="en-US" sz="5000" kern="1200" dirty="0"/>
        </a:p>
      </dsp:txBody>
      <dsp:txXfrm>
        <a:off x="0" y="1091183"/>
        <a:ext cx="6666833" cy="1090517"/>
      </dsp:txXfrm>
    </dsp:sp>
    <dsp:sp modelId="{FCB37CC0-33FC-456D-9B99-09D68CDD29E0}">
      <dsp:nvSpPr>
        <dsp:cNvPr id="0" name=""/>
        <dsp:cNvSpPr/>
      </dsp:nvSpPr>
      <dsp:spPr>
        <a:xfrm>
          <a:off x="0" y="2181701"/>
          <a:ext cx="6666833" cy="0"/>
        </a:xfrm>
        <a:prstGeom prst="lin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w="12700" cap="flat" cmpd="sng" algn="ctr">
          <a:solidFill>
            <a:schemeClr val="accent1">
              <a:shade val="80000"/>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350FF197-CD4C-4F05-901D-518C6D6BD74C}">
      <dsp:nvSpPr>
        <dsp:cNvPr id="0" name=""/>
        <dsp:cNvSpPr/>
      </dsp:nvSpPr>
      <dsp:spPr>
        <a:xfrm>
          <a:off x="0" y="2181701"/>
          <a:ext cx="6666833" cy="1090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0" tIns="190500" rIns="190500" bIns="190500" numCol="1" spcCol="1270" anchor="t" anchorCtr="0">
          <a:noAutofit/>
        </a:bodyPr>
        <a:lstStyle/>
        <a:p>
          <a:pPr marL="0" lvl="0" indent="0" algn="l" defTabSz="2222500">
            <a:lnSpc>
              <a:spcPct val="90000"/>
            </a:lnSpc>
            <a:spcBef>
              <a:spcPct val="0"/>
            </a:spcBef>
            <a:spcAft>
              <a:spcPct val="35000"/>
            </a:spcAft>
            <a:buNone/>
          </a:pPr>
          <a:r>
            <a:rPr lang="en-GB" sz="5000" u="sng" kern="1200" dirty="0"/>
            <a:t>E</a:t>
          </a:r>
          <a:r>
            <a:rPr lang="en-GB" sz="5000" kern="1200" dirty="0"/>
            <a:t>nvironment</a:t>
          </a:r>
          <a:endParaRPr lang="en-US" sz="5000" kern="1200" dirty="0"/>
        </a:p>
      </dsp:txBody>
      <dsp:txXfrm>
        <a:off x="0" y="2181701"/>
        <a:ext cx="6666833" cy="1090517"/>
      </dsp:txXfrm>
    </dsp:sp>
    <dsp:sp modelId="{5035CB69-8707-441A-9715-9DC0D87A1E45}">
      <dsp:nvSpPr>
        <dsp:cNvPr id="0" name=""/>
        <dsp:cNvSpPr/>
      </dsp:nvSpPr>
      <dsp:spPr>
        <a:xfrm>
          <a:off x="0" y="3272218"/>
          <a:ext cx="6666833" cy="0"/>
        </a:xfrm>
        <a:prstGeom prst="lin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w="12700" cap="flat" cmpd="sng" algn="ctr">
          <a:solidFill>
            <a:schemeClr val="accent1">
              <a:shade val="80000"/>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F892B992-34EA-4757-B18E-78750E0DE1E4}">
      <dsp:nvSpPr>
        <dsp:cNvPr id="0" name=""/>
        <dsp:cNvSpPr/>
      </dsp:nvSpPr>
      <dsp:spPr>
        <a:xfrm>
          <a:off x="0" y="3272218"/>
          <a:ext cx="6666833" cy="1090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0" tIns="190500" rIns="190500" bIns="190500" numCol="1" spcCol="1270" anchor="t" anchorCtr="0">
          <a:noAutofit/>
        </a:bodyPr>
        <a:lstStyle/>
        <a:p>
          <a:pPr marL="0" lvl="0" indent="0" algn="l" defTabSz="2222500">
            <a:lnSpc>
              <a:spcPct val="90000"/>
            </a:lnSpc>
            <a:spcBef>
              <a:spcPct val="0"/>
            </a:spcBef>
            <a:spcAft>
              <a:spcPct val="35000"/>
            </a:spcAft>
            <a:buNone/>
          </a:pPr>
          <a:r>
            <a:rPr lang="en-GB" sz="5000" u="sng" kern="1200" dirty="0"/>
            <a:t>A</a:t>
          </a:r>
          <a:r>
            <a:rPr lang="en-GB" sz="5000" kern="1200" dirty="0"/>
            <a:t>gency</a:t>
          </a:r>
          <a:endParaRPr lang="en-US" sz="5000" kern="1200" dirty="0"/>
        </a:p>
      </dsp:txBody>
      <dsp:txXfrm>
        <a:off x="0" y="3272218"/>
        <a:ext cx="6666833" cy="1090517"/>
      </dsp:txXfrm>
    </dsp:sp>
    <dsp:sp modelId="{094BE995-6C02-42A1-9289-FC79752AD548}">
      <dsp:nvSpPr>
        <dsp:cNvPr id="0" name=""/>
        <dsp:cNvSpPr/>
      </dsp:nvSpPr>
      <dsp:spPr>
        <a:xfrm>
          <a:off x="0" y="4362736"/>
          <a:ext cx="6666833" cy="0"/>
        </a:xfrm>
        <a:prstGeom prst="lin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w="12700" cap="flat" cmpd="sng" algn="ctr">
          <a:solidFill>
            <a:schemeClr val="accent1">
              <a:shade val="80000"/>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3C3ABE7D-FE06-4247-AFB5-C3634FB12218}">
      <dsp:nvSpPr>
        <dsp:cNvPr id="0" name=""/>
        <dsp:cNvSpPr/>
      </dsp:nvSpPr>
      <dsp:spPr>
        <a:xfrm>
          <a:off x="0" y="4362736"/>
          <a:ext cx="6666833" cy="10905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0" tIns="190500" rIns="190500" bIns="190500" numCol="1" spcCol="1270" anchor="t" anchorCtr="0">
          <a:noAutofit/>
        </a:bodyPr>
        <a:lstStyle/>
        <a:p>
          <a:pPr marL="0" lvl="0" indent="0" algn="l" defTabSz="2222500">
            <a:lnSpc>
              <a:spcPct val="90000"/>
            </a:lnSpc>
            <a:spcBef>
              <a:spcPct val="0"/>
            </a:spcBef>
            <a:spcAft>
              <a:spcPct val="35000"/>
            </a:spcAft>
            <a:buNone/>
          </a:pPr>
          <a:r>
            <a:rPr lang="en-GB" sz="5000" u="sng" kern="1200" dirty="0"/>
            <a:t>M</a:t>
          </a:r>
          <a:r>
            <a:rPr lang="en-GB" sz="5000" kern="1200" dirty="0"/>
            <a:t>ulti-Sensory</a:t>
          </a:r>
          <a:endParaRPr lang="en-US" sz="5000" kern="1200" dirty="0"/>
        </a:p>
      </dsp:txBody>
      <dsp:txXfrm>
        <a:off x="0" y="4362736"/>
        <a:ext cx="6666833" cy="109051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ED0E72-96A8-4826-B93C-02D63FE91011}" type="datetimeFigureOut">
              <a:rPr lang="en-GB" smtClean="0"/>
              <a:t>06/10/2026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383D81-5E75-46BD-A0C4-7D0FCDE92401}" type="slidenum">
              <a:rPr lang="en-GB" smtClean="0"/>
              <a:t>‹#›</a:t>
            </a:fld>
            <a:endParaRPr lang="en-GB"/>
          </a:p>
        </p:txBody>
      </p:sp>
    </p:spTree>
    <p:extLst>
      <p:ext uri="{BB962C8B-B14F-4D97-AF65-F5344CB8AC3E}">
        <p14:creationId xmlns:p14="http://schemas.microsoft.com/office/powerpoint/2010/main" val="539125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gov.uk/government/publications/inclusive-mainstream-fund-2026-to-2027/inclusive-mainstream-fund-best-practice-for-16-to-19-settings"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Inclusive mainstream fund: best practice for 16 to 19 settings - GOV.UK</a:t>
            </a:r>
            <a:endParaRPr lang="en-GB" dirty="0"/>
          </a:p>
        </p:txBody>
      </p:sp>
      <p:sp>
        <p:nvSpPr>
          <p:cNvPr id="4" name="Slide Number Placeholder 3"/>
          <p:cNvSpPr>
            <a:spLocks noGrp="1"/>
          </p:cNvSpPr>
          <p:nvPr>
            <p:ph type="sldNum" sz="quarter" idx="5"/>
          </p:nvPr>
        </p:nvSpPr>
        <p:spPr/>
        <p:txBody>
          <a:bodyPr/>
          <a:lstStyle/>
          <a:p>
            <a:fld id="{FA383D81-5E75-46BD-A0C4-7D0FCDE92401}" type="slidenum">
              <a:rPr lang="en-GB" smtClean="0"/>
              <a:t>3</a:t>
            </a:fld>
            <a:endParaRPr lang="en-GB"/>
          </a:p>
        </p:txBody>
      </p:sp>
    </p:spTree>
    <p:extLst>
      <p:ext uri="{BB962C8B-B14F-4D97-AF65-F5344CB8AC3E}">
        <p14:creationId xmlns:p14="http://schemas.microsoft.com/office/powerpoint/2010/main" val="2862232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CB80B-FFEB-23E8-5D3D-296FCFD90F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D216CF-C902-5CCE-7EC3-258D7C6693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A10703-BFBC-4D6B-97BC-574551F497C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300C251-1727-50B9-7AB3-6C67D2B3A318}"/>
              </a:ext>
            </a:extLst>
          </p:cNvPr>
          <p:cNvSpPr>
            <a:spLocks noGrp="1"/>
          </p:cNvSpPr>
          <p:nvPr>
            <p:ph type="sldNum" sz="quarter" idx="5"/>
          </p:nvPr>
        </p:nvSpPr>
        <p:spPr/>
        <p:txBody>
          <a:bodyPr/>
          <a:lstStyle/>
          <a:p>
            <a:fld id="{FA383D81-5E75-46BD-A0C4-7D0FCDE92401}" type="slidenum">
              <a:rPr lang="en-GB" smtClean="0"/>
              <a:t>8</a:t>
            </a:fld>
            <a:endParaRPr lang="en-GB"/>
          </a:p>
        </p:txBody>
      </p:sp>
    </p:spTree>
    <p:extLst>
      <p:ext uri="{BB962C8B-B14F-4D97-AF65-F5344CB8AC3E}">
        <p14:creationId xmlns:p14="http://schemas.microsoft.com/office/powerpoint/2010/main" val="18023138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AC91E-BAAC-9065-F5B6-9FEB15A216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CCFF6D-95C3-6AD7-7907-481D92BC4A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B967AA-844E-F099-5B4D-F39AD782B9B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766214E-C94B-509A-8EF2-7375DD3AF653}"/>
              </a:ext>
            </a:extLst>
          </p:cNvPr>
          <p:cNvSpPr>
            <a:spLocks noGrp="1"/>
          </p:cNvSpPr>
          <p:nvPr>
            <p:ph type="sldNum" sz="quarter" idx="5"/>
          </p:nvPr>
        </p:nvSpPr>
        <p:spPr/>
        <p:txBody>
          <a:bodyPr/>
          <a:lstStyle/>
          <a:p>
            <a:fld id="{FA383D81-5E75-46BD-A0C4-7D0FCDE92401}" type="slidenum">
              <a:rPr lang="en-GB" smtClean="0"/>
              <a:t>9</a:t>
            </a:fld>
            <a:endParaRPr lang="en-GB"/>
          </a:p>
        </p:txBody>
      </p:sp>
    </p:spTree>
    <p:extLst>
      <p:ext uri="{BB962C8B-B14F-4D97-AF65-F5344CB8AC3E}">
        <p14:creationId xmlns:p14="http://schemas.microsoft.com/office/powerpoint/2010/main" val="2532995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8C7FB1-5248-0C35-BC6E-66595C3FD9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17B47F-FC8F-AFF6-643D-F989997F48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9648B7-24C9-00C1-6191-DD98933F659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C455CFD-64C4-E4FB-D9A6-E797F9F6E680}"/>
              </a:ext>
            </a:extLst>
          </p:cNvPr>
          <p:cNvSpPr>
            <a:spLocks noGrp="1"/>
          </p:cNvSpPr>
          <p:nvPr>
            <p:ph type="sldNum" sz="quarter" idx="5"/>
          </p:nvPr>
        </p:nvSpPr>
        <p:spPr/>
        <p:txBody>
          <a:bodyPr/>
          <a:lstStyle/>
          <a:p>
            <a:fld id="{FA383D81-5E75-46BD-A0C4-7D0FCDE92401}" type="slidenum">
              <a:rPr lang="en-GB" smtClean="0"/>
              <a:t>10</a:t>
            </a:fld>
            <a:endParaRPr lang="en-GB"/>
          </a:p>
        </p:txBody>
      </p:sp>
    </p:spTree>
    <p:extLst>
      <p:ext uri="{BB962C8B-B14F-4D97-AF65-F5344CB8AC3E}">
        <p14:creationId xmlns:p14="http://schemas.microsoft.com/office/powerpoint/2010/main" val="11188404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CA26C-2F7D-6FFB-ACC4-A17BDE07CA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1B1C7C-0523-65B7-1770-471DBE6E41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EFFFCD-3D1F-C0C4-DD2A-4DDFCAD7202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BF9AE00-06FE-F3D3-085B-511610693691}"/>
              </a:ext>
            </a:extLst>
          </p:cNvPr>
          <p:cNvSpPr>
            <a:spLocks noGrp="1"/>
          </p:cNvSpPr>
          <p:nvPr>
            <p:ph type="sldNum" sz="quarter" idx="5"/>
          </p:nvPr>
        </p:nvSpPr>
        <p:spPr/>
        <p:txBody>
          <a:bodyPr/>
          <a:lstStyle/>
          <a:p>
            <a:fld id="{FA383D81-5E75-46BD-A0C4-7D0FCDE92401}" type="slidenum">
              <a:rPr lang="en-GB" smtClean="0"/>
              <a:t>11</a:t>
            </a:fld>
            <a:endParaRPr lang="en-GB"/>
          </a:p>
        </p:txBody>
      </p:sp>
    </p:spTree>
    <p:extLst>
      <p:ext uri="{BB962C8B-B14F-4D97-AF65-F5344CB8AC3E}">
        <p14:creationId xmlns:p14="http://schemas.microsoft.com/office/powerpoint/2010/main" val="29602669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933241-9B7D-6220-C93A-0FA906F0E5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92E04E-3737-9F9A-BE15-A29CD6EABC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F4A436-526D-700C-9F81-681BEB326C4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C55CA27-E3F0-2CD8-2DC8-00F4ADF325EC}"/>
              </a:ext>
            </a:extLst>
          </p:cNvPr>
          <p:cNvSpPr>
            <a:spLocks noGrp="1"/>
          </p:cNvSpPr>
          <p:nvPr>
            <p:ph type="sldNum" sz="quarter" idx="5"/>
          </p:nvPr>
        </p:nvSpPr>
        <p:spPr/>
        <p:txBody>
          <a:bodyPr/>
          <a:lstStyle/>
          <a:p>
            <a:fld id="{FA383D81-5E75-46BD-A0C4-7D0FCDE92401}" type="slidenum">
              <a:rPr lang="en-GB" smtClean="0"/>
              <a:t>12</a:t>
            </a:fld>
            <a:endParaRPr lang="en-GB"/>
          </a:p>
        </p:txBody>
      </p:sp>
    </p:spTree>
    <p:extLst>
      <p:ext uri="{BB962C8B-B14F-4D97-AF65-F5344CB8AC3E}">
        <p14:creationId xmlns:p14="http://schemas.microsoft.com/office/powerpoint/2010/main" val="15861174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1F8BE-B1A9-894D-83F5-45207D31FC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A917D7-9AE4-24D5-DB18-935A61A9C3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B08274-5AA5-A01C-5F69-DF6C005D918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5A0CC80-A3A5-4D9F-7838-A0220E9E2FC5}"/>
              </a:ext>
            </a:extLst>
          </p:cNvPr>
          <p:cNvSpPr>
            <a:spLocks noGrp="1"/>
          </p:cNvSpPr>
          <p:nvPr>
            <p:ph type="sldNum" sz="quarter" idx="5"/>
          </p:nvPr>
        </p:nvSpPr>
        <p:spPr/>
        <p:txBody>
          <a:bodyPr/>
          <a:lstStyle/>
          <a:p>
            <a:fld id="{FA383D81-5E75-46BD-A0C4-7D0FCDE92401}" type="slidenum">
              <a:rPr lang="en-GB" smtClean="0"/>
              <a:t>15</a:t>
            </a:fld>
            <a:endParaRPr lang="en-GB"/>
          </a:p>
        </p:txBody>
      </p:sp>
    </p:spTree>
    <p:extLst>
      <p:ext uri="{BB962C8B-B14F-4D97-AF65-F5344CB8AC3E}">
        <p14:creationId xmlns:p14="http://schemas.microsoft.com/office/powerpoint/2010/main" val="12781099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AC904-B1F3-A90C-C732-D583F8AC80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A0D162-39EA-5256-7254-3C0F5BE3BF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C88A87-AC84-2D36-3F18-B102D69B8A2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1176885-397C-F47E-C650-11742FDA7115}"/>
              </a:ext>
            </a:extLst>
          </p:cNvPr>
          <p:cNvSpPr>
            <a:spLocks noGrp="1"/>
          </p:cNvSpPr>
          <p:nvPr>
            <p:ph type="sldNum" sz="quarter" idx="5"/>
          </p:nvPr>
        </p:nvSpPr>
        <p:spPr/>
        <p:txBody>
          <a:bodyPr/>
          <a:lstStyle/>
          <a:p>
            <a:fld id="{FA383D81-5E75-46BD-A0C4-7D0FCDE92401}" type="slidenum">
              <a:rPr lang="en-GB" smtClean="0"/>
              <a:t>16</a:t>
            </a:fld>
            <a:endParaRPr lang="en-GB"/>
          </a:p>
        </p:txBody>
      </p:sp>
    </p:spTree>
    <p:extLst>
      <p:ext uri="{BB962C8B-B14F-4D97-AF65-F5344CB8AC3E}">
        <p14:creationId xmlns:p14="http://schemas.microsoft.com/office/powerpoint/2010/main" val="39948120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6C0C8-0FA8-DF4A-00E6-F2467B5A89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12412C-0B9E-1DE9-5FE1-BB77EA74B1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3E2935-50F9-06AE-8FA1-7FF184F9A10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695BE18-FA7D-9310-21E1-EAF335F06E53}"/>
              </a:ext>
            </a:extLst>
          </p:cNvPr>
          <p:cNvSpPr>
            <a:spLocks noGrp="1"/>
          </p:cNvSpPr>
          <p:nvPr>
            <p:ph type="sldNum" sz="quarter" idx="5"/>
          </p:nvPr>
        </p:nvSpPr>
        <p:spPr/>
        <p:txBody>
          <a:bodyPr/>
          <a:lstStyle/>
          <a:p>
            <a:fld id="{FA383D81-5E75-46BD-A0C4-7D0FCDE92401}" type="slidenum">
              <a:rPr lang="en-GB" smtClean="0"/>
              <a:t>17</a:t>
            </a:fld>
            <a:endParaRPr lang="en-GB"/>
          </a:p>
        </p:txBody>
      </p:sp>
    </p:spTree>
    <p:extLst>
      <p:ext uri="{BB962C8B-B14F-4D97-AF65-F5344CB8AC3E}">
        <p14:creationId xmlns:p14="http://schemas.microsoft.com/office/powerpoint/2010/main" val="10301053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9394D-ABD5-C9CC-45B2-309048E5A8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45F400-5D34-DF8F-3020-83B7B48D99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BDA5FC-A6A0-A2E0-AC2A-DF3F2C30CA0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7DE3057-7A8F-18EF-AD78-CAF0FCCB45CA}"/>
              </a:ext>
            </a:extLst>
          </p:cNvPr>
          <p:cNvSpPr>
            <a:spLocks noGrp="1"/>
          </p:cNvSpPr>
          <p:nvPr>
            <p:ph type="sldNum" sz="quarter" idx="5"/>
          </p:nvPr>
        </p:nvSpPr>
        <p:spPr/>
        <p:txBody>
          <a:bodyPr/>
          <a:lstStyle/>
          <a:p>
            <a:fld id="{FA383D81-5E75-46BD-A0C4-7D0FCDE92401}" type="slidenum">
              <a:rPr lang="en-GB" smtClean="0"/>
              <a:t>18</a:t>
            </a:fld>
            <a:endParaRPr lang="en-GB"/>
          </a:p>
        </p:txBody>
      </p:sp>
    </p:spTree>
    <p:extLst>
      <p:ext uri="{BB962C8B-B14F-4D97-AF65-F5344CB8AC3E}">
        <p14:creationId xmlns:p14="http://schemas.microsoft.com/office/powerpoint/2010/main" val="7984539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A58A4-64E8-B6F2-73B3-1FDA6E1DEE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973664-81C7-5C66-9298-526B69183A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10F971-8CBB-7ECA-04A4-8EAEA3137CE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C690905-9ECE-9FED-46FD-7AF0A41FC4B2}"/>
              </a:ext>
            </a:extLst>
          </p:cNvPr>
          <p:cNvSpPr>
            <a:spLocks noGrp="1"/>
          </p:cNvSpPr>
          <p:nvPr>
            <p:ph type="sldNum" sz="quarter" idx="5"/>
          </p:nvPr>
        </p:nvSpPr>
        <p:spPr/>
        <p:txBody>
          <a:bodyPr/>
          <a:lstStyle/>
          <a:p>
            <a:fld id="{FA383D81-5E75-46BD-A0C4-7D0FCDE92401}" type="slidenum">
              <a:rPr lang="en-GB" smtClean="0"/>
              <a:t>19</a:t>
            </a:fld>
            <a:endParaRPr lang="en-GB"/>
          </a:p>
        </p:txBody>
      </p:sp>
    </p:spTree>
    <p:extLst>
      <p:ext uri="{BB962C8B-B14F-4D97-AF65-F5344CB8AC3E}">
        <p14:creationId xmlns:p14="http://schemas.microsoft.com/office/powerpoint/2010/main" val="14982367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latin typeface="+mn-lt"/>
                <a:ea typeface="+mn-ea"/>
                <a:cs typeface="+mn-cs"/>
              </a:rPr>
              <a:t>The universal offer sets the expectation; Ordinarily Available Provision describes how that expectation is met in everyday FE practice</a:t>
            </a:r>
          </a:p>
        </p:txBody>
      </p:sp>
      <p:sp>
        <p:nvSpPr>
          <p:cNvPr id="4" name="Slide Number Placeholder 3"/>
          <p:cNvSpPr>
            <a:spLocks noGrp="1"/>
          </p:cNvSpPr>
          <p:nvPr>
            <p:ph type="sldNum" sz="quarter" idx="5"/>
          </p:nvPr>
        </p:nvSpPr>
        <p:spPr/>
        <p:txBody>
          <a:bodyPr/>
          <a:lstStyle/>
          <a:p>
            <a:fld id="{FA383D81-5E75-46BD-A0C4-7D0FCDE92401}" type="slidenum">
              <a:rPr lang="en-GB" smtClean="0"/>
              <a:t>22</a:t>
            </a:fld>
            <a:endParaRPr lang="en-GB"/>
          </a:p>
        </p:txBody>
      </p:sp>
    </p:spTree>
    <p:extLst>
      <p:ext uri="{BB962C8B-B14F-4D97-AF65-F5344CB8AC3E}">
        <p14:creationId xmlns:p14="http://schemas.microsoft.com/office/powerpoint/2010/main" val="24721841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A383D81-5E75-46BD-A0C4-7D0FCDE92401}" type="slidenum">
              <a:rPr lang="en-GB" smtClean="0"/>
              <a:t>26</a:t>
            </a:fld>
            <a:endParaRPr lang="en-GB"/>
          </a:p>
        </p:txBody>
      </p:sp>
    </p:spTree>
    <p:extLst>
      <p:ext uri="{BB962C8B-B14F-4D97-AF65-F5344CB8AC3E}">
        <p14:creationId xmlns:p14="http://schemas.microsoft.com/office/powerpoint/2010/main" val="26124570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37BC2-6CD5-4B97-9503-D8EDAD6A43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17A5C4-4FDD-320A-A1E6-09E187B7DC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75539B-23AE-85AE-1234-AC5011854DA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0941AFB-147E-A2D3-8CE2-0717765002CB}"/>
              </a:ext>
            </a:extLst>
          </p:cNvPr>
          <p:cNvSpPr>
            <a:spLocks noGrp="1"/>
          </p:cNvSpPr>
          <p:nvPr>
            <p:ph type="sldNum" sz="quarter" idx="5"/>
          </p:nvPr>
        </p:nvSpPr>
        <p:spPr/>
        <p:txBody>
          <a:bodyPr/>
          <a:lstStyle/>
          <a:p>
            <a:fld id="{FA383D81-5E75-46BD-A0C4-7D0FCDE92401}" type="slidenum">
              <a:rPr lang="en-GB" smtClean="0"/>
              <a:t>27</a:t>
            </a:fld>
            <a:endParaRPr lang="en-GB"/>
          </a:p>
        </p:txBody>
      </p:sp>
    </p:spTree>
    <p:extLst>
      <p:ext uri="{BB962C8B-B14F-4D97-AF65-F5344CB8AC3E}">
        <p14:creationId xmlns:p14="http://schemas.microsoft.com/office/powerpoint/2010/main" val="4284662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336DA-7194-06CD-DE95-DFA944373F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CD8150-4520-0487-E40C-B1B5E9E3FA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4451BF-ED46-028D-6C33-E3A204BA955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92CCE85-AC72-2437-E340-B536DF45E325}"/>
              </a:ext>
            </a:extLst>
          </p:cNvPr>
          <p:cNvSpPr>
            <a:spLocks noGrp="1"/>
          </p:cNvSpPr>
          <p:nvPr>
            <p:ph type="sldNum" sz="quarter" idx="5"/>
          </p:nvPr>
        </p:nvSpPr>
        <p:spPr/>
        <p:txBody>
          <a:bodyPr/>
          <a:lstStyle/>
          <a:p>
            <a:fld id="{FA383D81-5E75-46BD-A0C4-7D0FCDE92401}" type="slidenum">
              <a:rPr lang="en-GB" smtClean="0"/>
              <a:t>28</a:t>
            </a:fld>
            <a:endParaRPr lang="en-GB"/>
          </a:p>
        </p:txBody>
      </p:sp>
    </p:spTree>
    <p:extLst>
      <p:ext uri="{BB962C8B-B14F-4D97-AF65-F5344CB8AC3E}">
        <p14:creationId xmlns:p14="http://schemas.microsoft.com/office/powerpoint/2010/main" val="24533546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146D3-358D-ADEE-CF69-DC53ED1D8E8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C7160027-6221-F688-95A4-024924B7B7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A63D628A-469D-B2CC-317F-2C3E9AA2378C}"/>
              </a:ext>
            </a:extLst>
          </p:cNvPr>
          <p:cNvSpPr>
            <a:spLocks noGrp="1"/>
          </p:cNvSpPr>
          <p:nvPr>
            <p:ph type="dt" sz="half" idx="10"/>
          </p:nvPr>
        </p:nvSpPr>
        <p:spPr/>
        <p:txBody>
          <a:bodyPr/>
          <a:lstStyle/>
          <a:p>
            <a:fld id="{D96B7171-FD79-48F2-80D9-CD1F77DEEFF1}" type="datetimeFigureOut">
              <a:rPr lang="en-GB" smtClean="0"/>
              <a:t>06/10/2026</a:t>
            </a:fld>
            <a:endParaRPr lang="en-GB"/>
          </a:p>
        </p:txBody>
      </p:sp>
      <p:sp>
        <p:nvSpPr>
          <p:cNvPr id="5" name="Footer Placeholder 4">
            <a:extLst>
              <a:ext uri="{FF2B5EF4-FFF2-40B4-BE49-F238E27FC236}">
                <a16:creationId xmlns:a16="http://schemas.microsoft.com/office/drawing/2014/main" id="{1B60F930-A31E-2CB7-87CF-26855275E57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6556F2-9E1F-8183-B576-8C899A8EAB65}"/>
              </a:ext>
            </a:extLst>
          </p:cNvPr>
          <p:cNvSpPr>
            <a:spLocks noGrp="1"/>
          </p:cNvSpPr>
          <p:nvPr>
            <p:ph type="sldNum" sz="quarter" idx="12"/>
          </p:nvPr>
        </p:nvSpPr>
        <p:spPr/>
        <p:txBody>
          <a:bodyPr/>
          <a:lstStyle/>
          <a:p>
            <a:fld id="{1D0FE78E-E526-40F6-9A24-F83D2757F695}" type="slidenum">
              <a:rPr lang="en-GB" smtClean="0"/>
              <a:t>‹#›</a:t>
            </a:fld>
            <a:endParaRPr lang="en-GB"/>
          </a:p>
        </p:txBody>
      </p:sp>
    </p:spTree>
    <p:extLst>
      <p:ext uri="{BB962C8B-B14F-4D97-AF65-F5344CB8AC3E}">
        <p14:creationId xmlns:p14="http://schemas.microsoft.com/office/powerpoint/2010/main" val="2104763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FF27F-D889-0997-0878-4548CF117A78}"/>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F04326C8-0A43-8AB4-EF89-07BCAAE0129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1101369-3162-3F08-24A6-3FD19ADC535E}"/>
              </a:ext>
            </a:extLst>
          </p:cNvPr>
          <p:cNvSpPr>
            <a:spLocks noGrp="1"/>
          </p:cNvSpPr>
          <p:nvPr>
            <p:ph type="dt" sz="half" idx="10"/>
          </p:nvPr>
        </p:nvSpPr>
        <p:spPr/>
        <p:txBody>
          <a:bodyPr/>
          <a:lstStyle/>
          <a:p>
            <a:fld id="{D96B7171-FD79-48F2-80D9-CD1F77DEEFF1}" type="datetimeFigureOut">
              <a:rPr lang="en-GB" smtClean="0"/>
              <a:t>06/10/2026</a:t>
            </a:fld>
            <a:endParaRPr lang="en-GB"/>
          </a:p>
        </p:txBody>
      </p:sp>
      <p:sp>
        <p:nvSpPr>
          <p:cNvPr id="5" name="Footer Placeholder 4">
            <a:extLst>
              <a:ext uri="{FF2B5EF4-FFF2-40B4-BE49-F238E27FC236}">
                <a16:creationId xmlns:a16="http://schemas.microsoft.com/office/drawing/2014/main" id="{94701E34-AFB9-2B70-9120-30A08DE287F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0FC3E80-995E-B87B-5DDF-EFC148B5C4A9}"/>
              </a:ext>
            </a:extLst>
          </p:cNvPr>
          <p:cNvSpPr>
            <a:spLocks noGrp="1"/>
          </p:cNvSpPr>
          <p:nvPr>
            <p:ph type="sldNum" sz="quarter" idx="12"/>
          </p:nvPr>
        </p:nvSpPr>
        <p:spPr/>
        <p:txBody>
          <a:bodyPr/>
          <a:lstStyle/>
          <a:p>
            <a:fld id="{1D0FE78E-E526-40F6-9A24-F83D2757F695}" type="slidenum">
              <a:rPr lang="en-GB" smtClean="0"/>
              <a:t>‹#›</a:t>
            </a:fld>
            <a:endParaRPr lang="en-GB"/>
          </a:p>
        </p:txBody>
      </p:sp>
    </p:spTree>
    <p:extLst>
      <p:ext uri="{BB962C8B-B14F-4D97-AF65-F5344CB8AC3E}">
        <p14:creationId xmlns:p14="http://schemas.microsoft.com/office/powerpoint/2010/main" val="3160084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B60ED-D4ED-5181-E301-C3AF5B7143B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DDFE345B-46E7-4B8F-D103-7768F3E126D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9D78DE6-3ACA-945A-EC7B-3DD2B0880910}"/>
              </a:ext>
            </a:extLst>
          </p:cNvPr>
          <p:cNvSpPr>
            <a:spLocks noGrp="1"/>
          </p:cNvSpPr>
          <p:nvPr>
            <p:ph type="dt" sz="half" idx="10"/>
          </p:nvPr>
        </p:nvSpPr>
        <p:spPr/>
        <p:txBody>
          <a:bodyPr/>
          <a:lstStyle/>
          <a:p>
            <a:fld id="{D96B7171-FD79-48F2-80D9-CD1F77DEEFF1}" type="datetimeFigureOut">
              <a:rPr lang="en-GB" smtClean="0"/>
              <a:t>06/10/2026</a:t>
            </a:fld>
            <a:endParaRPr lang="en-GB"/>
          </a:p>
        </p:txBody>
      </p:sp>
      <p:sp>
        <p:nvSpPr>
          <p:cNvPr id="5" name="Footer Placeholder 4">
            <a:extLst>
              <a:ext uri="{FF2B5EF4-FFF2-40B4-BE49-F238E27FC236}">
                <a16:creationId xmlns:a16="http://schemas.microsoft.com/office/drawing/2014/main" id="{D9DB8A0C-4069-8721-CA71-9B6BDF03CB8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CEFBEE7-EC2C-5485-8665-6F2336E1FA73}"/>
              </a:ext>
            </a:extLst>
          </p:cNvPr>
          <p:cNvSpPr>
            <a:spLocks noGrp="1"/>
          </p:cNvSpPr>
          <p:nvPr>
            <p:ph type="sldNum" sz="quarter" idx="12"/>
          </p:nvPr>
        </p:nvSpPr>
        <p:spPr/>
        <p:txBody>
          <a:bodyPr/>
          <a:lstStyle/>
          <a:p>
            <a:fld id="{1D0FE78E-E526-40F6-9A24-F83D2757F695}" type="slidenum">
              <a:rPr lang="en-GB" smtClean="0"/>
              <a:t>‹#›</a:t>
            </a:fld>
            <a:endParaRPr lang="en-GB"/>
          </a:p>
        </p:txBody>
      </p:sp>
    </p:spTree>
    <p:extLst>
      <p:ext uri="{BB962C8B-B14F-4D97-AF65-F5344CB8AC3E}">
        <p14:creationId xmlns:p14="http://schemas.microsoft.com/office/powerpoint/2010/main" val="3795787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000C1-2456-8298-ECA5-B78319AE5B46}"/>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24A426DD-04A0-59A8-78EA-F00A65C60C2D}"/>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36C40FD1-78A9-36C7-F599-2857025FF3D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00721753-E139-D4D7-A4A8-56D940E438BD}"/>
              </a:ext>
            </a:extLst>
          </p:cNvPr>
          <p:cNvSpPr>
            <a:spLocks noGrp="1"/>
          </p:cNvSpPr>
          <p:nvPr>
            <p:ph type="dt" sz="half" idx="10"/>
          </p:nvPr>
        </p:nvSpPr>
        <p:spPr/>
        <p:txBody>
          <a:bodyPr/>
          <a:lstStyle/>
          <a:p>
            <a:fld id="{D96B7171-FD79-48F2-80D9-CD1F77DEEFF1}" type="datetimeFigureOut">
              <a:rPr lang="en-GB" smtClean="0"/>
              <a:t>06/10/2026</a:t>
            </a:fld>
            <a:endParaRPr lang="en-GB"/>
          </a:p>
        </p:txBody>
      </p:sp>
      <p:sp>
        <p:nvSpPr>
          <p:cNvPr id="6" name="Footer Placeholder 5">
            <a:extLst>
              <a:ext uri="{FF2B5EF4-FFF2-40B4-BE49-F238E27FC236}">
                <a16:creationId xmlns:a16="http://schemas.microsoft.com/office/drawing/2014/main" id="{5C89B8FC-0DD1-953A-5FDE-C591FA0331F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8EF0462-C7C8-B1EF-16CD-F2076B578DAA}"/>
              </a:ext>
            </a:extLst>
          </p:cNvPr>
          <p:cNvSpPr>
            <a:spLocks noGrp="1"/>
          </p:cNvSpPr>
          <p:nvPr>
            <p:ph type="sldNum" sz="quarter" idx="12"/>
          </p:nvPr>
        </p:nvSpPr>
        <p:spPr/>
        <p:txBody>
          <a:bodyPr/>
          <a:lstStyle/>
          <a:p>
            <a:fld id="{1D0FE78E-E526-40F6-9A24-F83D2757F695}" type="slidenum">
              <a:rPr lang="en-GB" smtClean="0"/>
              <a:t>‹#›</a:t>
            </a:fld>
            <a:endParaRPr lang="en-GB"/>
          </a:p>
        </p:txBody>
      </p:sp>
    </p:spTree>
    <p:extLst>
      <p:ext uri="{BB962C8B-B14F-4D97-AF65-F5344CB8AC3E}">
        <p14:creationId xmlns:p14="http://schemas.microsoft.com/office/powerpoint/2010/main" val="6258114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BF76D-A396-FC16-2077-CF64D16C2F6D}"/>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36946F38-F0B2-62EB-205D-BF0C5EA959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9B87FF0-497B-7307-DFA8-7AB35DC5F32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6BE8446C-D9C4-3EC9-3311-145E5D8E92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A053046-9F59-3801-26C1-C56F1C5C20A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796A726A-0A59-9A0C-DFDF-140CDDF902E3}"/>
              </a:ext>
            </a:extLst>
          </p:cNvPr>
          <p:cNvSpPr>
            <a:spLocks noGrp="1"/>
          </p:cNvSpPr>
          <p:nvPr>
            <p:ph type="dt" sz="half" idx="10"/>
          </p:nvPr>
        </p:nvSpPr>
        <p:spPr/>
        <p:txBody>
          <a:bodyPr/>
          <a:lstStyle/>
          <a:p>
            <a:fld id="{D96B7171-FD79-48F2-80D9-CD1F77DEEFF1}" type="datetimeFigureOut">
              <a:rPr lang="en-GB" smtClean="0"/>
              <a:t>06/10/2026</a:t>
            </a:fld>
            <a:endParaRPr lang="en-GB"/>
          </a:p>
        </p:txBody>
      </p:sp>
      <p:sp>
        <p:nvSpPr>
          <p:cNvPr id="8" name="Footer Placeholder 7">
            <a:extLst>
              <a:ext uri="{FF2B5EF4-FFF2-40B4-BE49-F238E27FC236}">
                <a16:creationId xmlns:a16="http://schemas.microsoft.com/office/drawing/2014/main" id="{71DBE163-8FE5-5B51-33C9-9EDA5E3FC2A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23F70FE-59CC-FA62-8E24-B0B67A34057F}"/>
              </a:ext>
            </a:extLst>
          </p:cNvPr>
          <p:cNvSpPr>
            <a:spLocks noGrp="1"/>
          </p:cNvSpPr>
          <p:nvPr>
            <p:ph type="sldNum" sz="quarter" idx="12"/>
          </p:nvPr>
        </p:nvSpPr>
        <p:spPr/>
        <p:txBody>
          <a:bodyPr/>
          <a:lstStyle/>
          <a:p>
            <a:fld id="{1D0FE78E-E526-40F6-9A24-F83D2757F695}" type="slidenum">
              <a:rPr lang="en-GB" smtClean="0"/>
              <a:t>‹#›</a:t>
            </a:fld>
            <a:endParaRPr lang="en-GB"/>
          </a:p>
        </p:txBody>
      </p:sp>
    </p:spTree>
    <p:extLst>
      <p:ext uri="{BB962C8B-B14F-4D97-AF65-F5344CB8AC3E}">
        <p14:creationId xmlns:p14="http://schemas.microsoft.com/office/powerpoint/2010/main" val="3754000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BAC78-63EC-B4C8-2C20-C8A92F675987}"/>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BD62C626-08F2-44F8-BB23-6AF11A0C2261}"/>
              </a:ext>
            </a:extLst>
          </p:cNvPr>
          <p:cNvSpPr>
            <a:spLocks noGrp="1"/>
          </p:cNvSpPr>
          <p:nvPr>
            <p:ph type="dt" sz="half" idx="10"/>
          </p:nvPr>
        </p:nvSpPr>
        <p:spPr/>
        <p:txBody>
          <a:bodyPr/>
          <a:lstStyle/>
          <a:p>
            <a:fld id="{D96B7171-FD79-48F2-80D9-CD1F77DEEFF1}" type="datetimeFigureOut">
              <a:rPr lang="en-GB" smtClean="0"/>
              <a:t>06/10/2026</a:t>
            </a:fld>
            <a:endParaRPr lang="en-GB"/>
          </a:p>
        </p:txBody>
      </p:sp>
      <p:sp>
        <p:nvSpPr>
          <p:cNvPr id="4" name="Footer Placeholder 3">
            <a:extLst>
              <a:ext uri="{FF2B5EF4-FFF2-40B4-BE49-F238E27FC236}">
                <a16:creationId xmlns:a16="http://schemas.microsoft.com/office/drawing/2014/main" id="{DE1624A6-760D-0CCA-97CF-426492EFEED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A0B16F7-925D-5041-521F-AFB59934572B}"/>
              </a:ext>
            </a:extLst>
          </p:cNvPr>
          <p:cNvSpPr>
            <a:spLocks noGrp="1"/>
          </p:cNvSpPr>
          <p:nvPr>
            <p:ph type="sldNum" sz="quarter" idx="12"/>
          </p:nvPr>
        </p:nvSpPr>
        <p:spPr/>
        <p:txBody>
          <a:bodyPr/>
          <a:lstStyle/>
          <a:p>
            <a:fld id="{1D0FE78E-E526-40F6-9A24-F83D2757F695}" type="slidenum">
              <a:rPr lang="en-GB" smtClean="0"/>
              <a:t>‹#›</a:t>
            </a:fld>
            <a:endParaRPr lang="en-GB"/>
          </a:p>
        </p:txBody>
      </p:sp>
    </p:spTree>
    <p:extLst>
      <p:ext uri="{BB962C8B-B14F-4D97-AF65-F5344CB8AC3E}">
        <p14:creationId xmlns:p14="http://schemas.microsoft.com/office/powerpoint/2010/main" val="1889190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E2D21D-3353-B2CA-02D1-B51A874A6AD5}"/>
              </a:ext>
            </a:extLst>
          </p:cNvPr>
          <p:cNvSpPr>
            <a:spLocks noGrp="1"/>
          </p:cNvSpPr>
          <p:nvPr>
            <p:ph type="dt" sz="half" idx="10"/>
          </p:nvPr>
        </p:nvSpPr>
        <p:spPr/>
        <p:txBody>
          <a:bodyPr/>
          <a:lstStyle/>
          <a:p>
            <a:fld id="{D96B7171-FD79-48F2-80D9-CD1F77DEEFF1}" type="datetimeFigureOut">
              <a:rPr lang="en-GB" smtClean="0"/>
              <a:t>06/10/2026</a:t>
            </a:fld>
            <a:endParaRPr lang="en-GB"/>
          </a:p>
        </p:txBody>
      </p:sp>
      <p:sp>
        <p:nvSpPr>
          <p:cNvPr id="3" name="Footer Placeholder 2">
            <a:extLst>
              <a:ext uri="{FF2B5EF4-FFF2-40B4-BE49-F238E27FC236}">
                <a16:creationId xmlns:a16="http://schemas.microsoft.com/office/drawing/2014/main" id="{B5EA95D5-D6EB-7433-BC5D-D4E56B308B8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C785838-8D53-DE63-BB00-6624C92CABED}"/>
              </a:ext>
            </a:extLst>
          </p:cNvPr>
          <p:cNvSpPr>
            <a:spLocks noGrp="1"/>
          </p:cNvSpPr>
          <p:nvPr>
            <p:ph type="sldNum" sz="quarter" idx="12"/>
          </p:nvPr>
        </p:nvSpPr>
        <p:spPr/>
        <p:txBody>
          <a:bodyPr/>
          <a:lstStyle/>
          <a:p>
            <a:fld id="{1D0FE78E-E526-40F6-9A24-F83D2757F695}" type="slidenum">
              <a:rPr lang="en-GB" smtClean="0"/>
              <a:t>‹#›</a:t>
            </a:fld>
            <a:endParaRPr lang="en-GB"/>
          </a:p>
        </p:txBody>
      </p:sp>
    </p:spTree>
    <p:extLst>
      <p:ext uri="{BB962C8B-B14F-4D97-AF65-F5344CB8AC3E}">
        <p14:creationId xmlns:p14="http://schemas.microsoft.com/office/powerpoint/2010/main" val="843770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2179F-0806-1007-F350-7D9973DE1B6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39CD01F2-061E-B7DB-5FB3-F0FF91A485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2C4CC80E-E2C6-57EC-EEF2-A606CBEADB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CEA1C73-DCFE-DC3B-40DF-13FBB7B1DC73}"/>
              </a:ext>
            </a:extLst>
          </p:cNvPr>
          <p:cNvSpPr>
            <a:spLocks noGrp="1"/>
          </p:cNvSpPr>
          <p:nvPr>
            <p:ph type="dt" sz="half" idx="10"/>
          </p:nvPr>
        </p:nvSpPr>
        <p:spPr/>
        <p:txBody>
          <a:bodyPr/>
          <a:lstStyle/>
          <a:p>
            <a:fld id="{D96B7171-FD79-48F2-80D9-CD1F77DEEFF1}" type="datetimeFigureOut">
              <a:rPr lang="en-GB" smtClean="0"/>
              <a:t>06/10/2026</a:t>
            </a:fld>
            <a:endParaRPr lang="en-GB"/>
          </a:p>
        </p:txBody>
      </p:sp>
      <p:sp>
        <p:nvSpPr>
          <p:cNvPr id="6" name="Footer Placeholder 5">
            <a:extLst>
              <a:ext uri="{FF2B5EF4-FFF2-40B4-BE49-F238E27FC236}">
                <a16:creationId xmlns:a16="http://schemas.microsoft.com/office/drawing/2014/main" id="{E1626593-3420-D089-8627-7D70920F0AD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D205BDA-C66B-23A0-3285-551F3F83BD90}"/>
              </a:ext>
            </a:extLst>
          </p:cNvPr>
          <p:cNvSpPr>
            <a:spLocks noGrp="1"/>
          </p:cNvSpPr>
          <p:nvPr>
            <p:ph type="sldNum" sz="quarter" idx="12"/>
          </p:nvPr>
        </p:nvSpPr>
        <p:spPr/>
        <p:txBody>
          <a:bodyPr/>
          <a:lstStyle/>
          <a:p>
            <a:fld id="{1D0FE78E-E526-40F6-9A24-F83D2757F695}" type="slidenum">
              <a:rPr lang="en-GB" smtClean="0"/>
              <a:t>‹#›</a:t>
            </a:fld>
            <a:endParaRPr lang="en-GB"/>
          </a:p>
        </p:txBody>
      </p:sp>
    </p:spTree>
    <p:extLst>
      <p:ext uri="{BB962C8B-B14F-4D97-AF65-F5344CB8AC3E}">
        <p14:creationId xmlns:p14="http://schemas.microsoft.com/office/powerpoint/2010/main" val="2320069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89BE4-B0FB-D75B-A063-988309427EE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708D07BC-8DE9-D43D-0528-F7ED6AA1C6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2987803-DE6D-D773-7FC1-C64EC82777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1ADE0E9-FFE1-04EE-9941-03567432246C}"/>
              </a:ext>
            </a:extLst>
          </p:cNvPr>
          <p:cNvSpPr>
            <a:spLocks noGrp="1"/>
          </p:cNvSpPr>
          <p:nvPr>
            <p:ph type="dt" sz="half" idx="10"/>
          </p:nvPr>
        </p:nvSpPr>
        <p:spPr/>
        <p:txBody>
          <a:bodyPr/>
          <a:lstStyle/>
          <a:p>
            <a:fld id="{D96B7171-FD79-48F2-80D9-CD1F77DEEFF1}" type="datetimeFigureOut">
              <a:rPr lang="en-GB" smtClean="0"/>
              <a:t>06/10/2026</a:t>
            </a:fld>
            <a:endParaRPr lang="en-GB"/>
          </a:p>
        </p:txBody>
      </p:sp>
      <p:sp>
        <p:nvSpPr>
          <p:cNvPr id="6" name="Footer Placeholder 5">
            <a:extLst>
              <a:ext uri="{FF2B5EF4-FFF2-40B4-BE49-F238E27FC236}">
                <a16:creationId xmlns:a16="http://schemas.microsoft.com/office/drawing/2014/main" id="{FE9D0029-038E-CD46-0DAE-04D959B7EFD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B9B0862-15B4-0F97-A2DB-A4FBA5A0D07B}"/>
              </a:ext>
            </a:extLst>
          </p:cNvPr>
          <p:cNvSpPr>
            <a:spLocks noGrp="1"/>
          </p:cNvSpPr>
          <p:nvPr>
            <p:ph type="sldNum" sz="quarter" idx="12"/>
          </p:nvPr>
        </p:nvSpPr>
        <p:spPr/>
        <p:txBody>
          <a:bodyPr/>
          <a:lstStyle/>
          <a:p>
            <a:fld id="{1D0FE78E-E526-40F6-9A24-F83D2757F695}" type="slidenum">
              <a:rPr lang="en-GB" smtClean="0"/>
              <a:t>‹#›</a:t>
            </a:fld>
            <a:endParaRPr lang="en-GB"/>
          </a:p>
        </p:txBody>
      </p:sp>
    </p:spTree>
    <p:extLst>
      <p:ext uri="{BB962C8B-B14F-4D97-AF65-F5344CB8AC3E}">
        <p14:creationId xmlns:p14="http://schemas.microsoft.com/office/powerpoint/2010/main" val="2203600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FEA3B-E5C3-DECC-7146-33B606219397}"/>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20D88D41-3E68-5D23-C78F-E0D6FEC169C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369BC8C-F211-B8A3-0A83-82E58CE525A2}"/>
              </a:ext>
            </a:extLst>
          </p:cNvPr>
          <p:cNvSpPr>
            <a:spLocks noGrp="1"/>
          </p:cNvSpPr>
          <p:nvPr>
            <p:ph type="dt" sz="half" idx="10"/>
          </p:nvPr>
        </p:nvSpPr>
        <p:spPr/>
        <p:txBody>
          <a:bodyPr/>
          <a:lstStyle/>
          <a:p>
            <a:fld id="{D96B7171-FD79-48F2-80D9-CD1F77DEEFF1}" type="datetimeFigureOut">
              <a:rPr lang="en-GB" smtClean="0"/>
              <a:t>06/10/2026</a:t>
            </a:fld>
            <a:endParaRPr lang="en-GB"/>
          </a:p>
        </p:txBody>
      </p:sp>
      <p:sp>
        <p:nvSpPr>
          <p:cNvPr id="5" name="Footer Placeholder 4">
            <a:extLst>
              <a:ext uri="{FF2B5EF4-FFF2-40B4-BE49-F238E27FC236}">
                <a16:creationId xmlns:a16="http://schemas.microsoft.com/office/drawing/2014/main" id="{CDDFB411-88E0-090A-2530-C4863AD76D0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F3A483B-3FC8-3118-CD79-E4465C8F511B}"/>
              </a:ext>
            </a:extLst>
          </p:cNvPr>
          <p:cNvSpPr>
            <a:spLocks noGrp="1"/>
          </p:cNvSpPr>
          <p:nvPr>
            <p:ph type="sldNum" sz="quarter" idx="12"/>
          </p:nvPr>
        </p:nvSpPr>
        <p:spPr/>
        <p:txBody>
          <a:bodyPr/>
          <a:lstStyle/>
          <a:p>
            <a:fld id="{1D0FE78E-E526-40F6-9A24-F83D2757F695}" type="slidenum">
              <a:rPr lang="en-GB" smtClean="0"/>
              <a:t>‹#›</a:t>
            </a:fld>
            <a:endParaRPr lang="en-GB"/>
          </a:p>
        </p:txBody>
      </p:sp>
    </p:spTree>
    <p:extLst>
      <p:ext uri="{BB962C8B-B14F-4D97-AF65-F5344CB8AC3E}">
        <p14:creationId xmlns:p14="http://schemas.microsoft.com/office/powerpoint/2010/main" val="1332099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4C5B287-3B1B-DE4D-546D-BC31D3D74424}"/>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6149B83F-B472-0A3A-45D8-9A3D3C7B92B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E0B2DF2-F5B0-2BA7-01F0-24FD7B960928}"/>
              </a:ext>
            </a:extLst>
          </p:cNvPr>
          <p:cNvSpPr>
            <a:spLocks noGrp="1"/>
          </p:cNvSpPr>
          <p:nvPr>
            <p:ph type="dt" sz="half" idx="10"/>
          </p:nvPr>
        </p:nvSpPr>
        <p:spPr/>
        <p:txBody>
          <a:bodyPr/>
          <a:lstStyle/>
          <a:p>
            <a:fld id="{D96B7171-FD79-48F2-80D9-CD1F77DEEFF1}" type="datetimeFigureOut">
              <a:rPr lang="en-GB" smtClean="0"/>
              <a:t>06/10/2026</a:t>
            </a:fld>
            <a:endParaRPr lang="en-GB"/>
          </a:p>
        </p:txBody>
      </p:sp>
      <p:sp>
        <p:nvSpPr>
          <p:cNvPr id="5" name="Footer Placeholder 4">
            <a:extLst>
              <a:ext uri="{FF2B5EF4-FFF2-40B4-BE49-F238E27FC236}">
                <a16:creationId xmlns:a16="http://schemas.microsoft.com/office/drawing/2014/main" id="{A4FE5EF7-6490-3168-FF71-4B6BDEF6968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ACF07DC-B6A2-8655-A11F-B84AA83FFD9F}"/>
              </a:ext>
            </a:extLst>
          </p:cNvPr>
          <p:cNvSpPr>
            <a:spLocks noGrp="1"/>
          </p:cNvSpPr>
          <p:nvPr>
            <p:ph type="sldNum" sz="quarter" idx="12"/>
          </p:nvPr>
        </p:nvSpPr>
        <p:spPr/>
        <p:txBody>
          <a:bodyPr/>
          <a:lstStyle/>
          <a:p>
            <a:fld id="{1D0FE78E-E526-40F6-9A24-F83D2757F695}" type="slidenum">
              <a:rPr lang="en-GB" smtClean="0"/>
              <a:t>‹#›</a:t>
            </a:fld>
            <a:endParaRPr lang="en-GB"/>
          </a:p>
        </p:txBody>
      </p:sp>
    </p:spTree>
    <p:extLst>
      <p:ext uri="{BB962C8B-B14F-4D97-AF65-F5344CB8AC3E}">
        <p14:creationId xmlns:p14="http://schemas.microsoft.com/office/powerpoint/2010/main" val="3583194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915AAD-AE43-9117-23CE-0C491836F8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22ED362F-64F9-83F3-500D-4799E516F0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FD00C3F-F94A-8BBA-E466-DC00575608D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96B7171-FD79-48F2-80D9-CD1F77DEEFF1}" type="datetimeFigureOut">
              <a:rPr lang="en-GB" smtClean="0"/>
              <a:t>06/10/2026</a:t>
            </a:fld>
            <a:endParaRPr lang="en-GB"/>
          </a:p>
        </p:txBody>
      </p:sp>
      <p:sp>
        <p:nvSpPr>
          <p:cNvPr id="5" name="Footer Placeholder 4">
            <a:extLst>
              <a:ext uri="{FF2B5EF4-FFF2-40B4-BE49-F238E27FC236}">
                <a16:creationId xmlns:a16="http://schemas.microsoft.com/office/drawing/2014/main" id="{13C9ACF2-2079-0CC1-E00A-B91F301611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1F39C7DF-747A-8C02-6AEC-FC54658EB9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D0FE78E-E526-40F6-9A24-F83D2757F695}" type="slidenum">
              <a:rPr lang="en-GB" smtClean="0"/>
              <a:t>‹#›</a:t>
            </a:fld>
            <a:endParaRPr lang="en-GB"/>
          </a:p>
        </p:txBody>
      </p:sp>
      <p:sp>
        <p:nvSpPr>
          <p:cNvPr id="8" name="TextBox 7">
            <a:extLst>
              <a:ext uri="{FF2B5EF4-FFF2-40B4-BE49-F238E27FC236}">
                <a16:creationId xmlns:a16="http://schemas.microsoft.com/office/drawing/2014/main" id="{AD8232CB-6943-FC87-3AEB-BAE9AE658184}"/>
              </a:ext>
            </a:extLst>
          </p:cNvPr>
          <p:cNvSpPr txBox="1"/>
          <p:nvPr userDrawn="1">
            <p:extLst>
              <p:ext uri="{1162E1C5-73C7-4A58-AE30-91384D911F3F}">
                <p184:classification xmlns:p184="http://schemas.microsoft.com/office/powerpoint/2018/4/main" val="hdr"/>
              </p:ext>
            </p:extLst>
          </p:nvPr>
        </p:nvSpPr>
        <p:spPr>
          <a:xfrm>
            <a:off x="5545138" y="63500"/>
            <a:ext cx="1133475" cy="182880"/>
          </a:xfrm>
          <a:prstGeom prst="rect">
            <a:avLst/>
          </a:prstGeom>
        </p:spPr>
        <p:txBody>
          <a:bodyPr horzOverflow="overflow" lIns="0" tIns="0" rIns="0" bIns="0">
            <a:spAutoFit/>
          </a:bodyPr>
          <a:lstStyle/>
          <a:p>
            <a:pPr algn="l"/>
            <a:r>
              <a:rPr lang="en-GB" sz="1200">
                <a:solidFill>
                  <a:srgbClr val="0000FF">
                    <a:alpha val="50000"/>
                  </a:srgbClr>
                </a:solidFill>
                <a:latin typeface="Aptos" panose="020B0004020202020204" pitchFamily="34" charset="0"/>
              </a:rPr>
              <a:t>- Not Classified -</a:t>
            </a:r>
          </a:p>
        </p:txBody>
      </p:sp>
    </p:spTree>
    <p:extLst>
      <p:ext uri="{BB962C8B-B14F-4D97-AF65-F5344CB8AC3E}">
        <p14:creationId xmlns:p14="http://schemas.microsoft.com/office/powerpoint/2010/main" val="3847253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portsmouthlocaloffer.org/wp-content/uploads/2022/09/1.395-Ordinarily-Available-Provision-2022-Accessible.pdf"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E30439A-8A5B-46EC-8283-9B6B031D40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7"/>
            <a:ext cx="12192001" cy="6858000"/>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55521" y="-1720"/>
            <a:ext cx="11750040" cy="6840685"/>
          </a:xfrm>
          <a:prstGeom prst="rect">
            <a:avLst/>
          </a:prstGeom>
          <a:gradFill>
            <a:gsLst>
              <a:gs pos="21000">
                <a:schemeClr val="accent1">
                  <a:lumMod val="50000"/>
                  <a:alpha val="61000"/>
                </a:schemeClr>
              </a:gs>
              <a:gs pos="100000">
                <a:schemeClr val="accent1">
                  <a:alpha val="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6054" y="-1291"/>
            <a:ext cx="3608179" cy="6858864"/>
          </a:xfrm>
          <a:prstGeom prst="rect">
            <a:avLst/>
          </a:prstGeom>
          <a:gradFill>
            <a:gsLst>
              <a:gs pos="0">
                <a:schemeClr val="accent1">
                  <a:lumMod val="75000"/>
                  <a:alpha val="0"/>
                </a:schemeClr>
              </a:gs>
              <a:gs pos="99000">
                <a:srgbClr val="000000">
                  <a:alpha val="41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5274173">
            <a:off x="6059728" y="779270"/>
            <a:ext cx="4967533" cy="4988390"/>
          </a:xfrm>
          <a:prstGeom prst="ellipse">
            <a:avLst/>
          </a:prstGeom>
          <a:gradFill>
            <a:gsLst>
              <a:gs pos="0">
                <a:schemeClr val="accent1">
                  <a:alpha val="24000"/>
                </a:schemeClr>
              </a:gs>
              <a:gs pos="79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122909E-48FC-5A1C-B094-5540C9C86BCD}"/>
              </a:ext>
            </a:extLst>
          </p:cNvPr>
          <p:cNvSpPr>
            <a:spLocks noGrp="1"/>
          </p:cNvSpPr>
          <p:nvPr>
            <p:ph type="ctrTitle"/>
          </p:nvPr>
        </p:nvSpPr>
        <p:spPr>
          <a:xfrm>
            <a:off x="1386865" y="818984"/>
            <a:ext cx="6596245" cy="3268520"/>
          </a:xfrm>
        </p:spPr>
        <p:txBody>
          <a:bodyPr>
            <a:normAutofit/>
          </a:bodyPr>
          <a:lstStyle/>
          <a:p>
            <a:pPr algn="r"/>
            <a:r>
              <a:rPr lang="en-GB" sz="4800" dirty="0">
                <a:solidFill>
                  <a:srgbClr val="FFFFFF"/>
                </a:solidFill>
              </a:rPr>
              <a:t>Ordinarily Available Provision (OAP)</a:t>
            </a:r>
          </a:p>
        </p:txBody>
      </p:sp>
      <p:sp>
        <p:nvSpPr>
          <p:cNvPr id="18" name="Rectangle 17">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314" y="4480038"/>
            <a:ext cx="12179371" cy="2377962"/>
          </a:xfrm>
          <a:prstGeom prst="rect">
            <a:avLst/>
          </a:prstGeom>
          <a:gradFill>
            <a:gsLst>
              <a:gs pos="0">
                <a:schemeClr val="accent1">
                  <a:lumMod val="75000"/>
                  <a:alpha val="50000"/>
                </a:schemeClr>
              </a:gs>
              <a:gs pos="99000">
                <a:srgbClr val="000000">
                  <a:alpha val="34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6C5BEEE9-E59A-BA26-8F12-F9E18A11A1C2}"/>
              </a:ext>
            </a:extLst>
          </p:cNvPr>
          <p:cNvSpPr>
            <a:spLocks noGrp="1"/>
          </p:cNvSpPr>
          <p:nvPr>
            <p:ph type="subTitle" idx="1"/>
          </p:nvPr>
        </p:nvSpPr>
        <p:spPr>
          <a:xfrm>
            <a:off x="1931874" y="4797188"/>
            <a:ext cx="6051236" cy="1241828"/>
          </a:xfrm>
        </p:spPr>
        <p:txBody>
          <a:bodyPr>
            <a:normAutofit/>
          </a:bodyPr>
          <a:lstStyle/>
          <a:p>
            <a:pPr algn="r"/>
            <a:r>
              <a:rPr lang="en-GB" dirty="0">
                <a:solidFill>
                  <a:srgbClr val="FFFFFF"/>
                </a:solidFill>
              </a:rPr>
              <a:t>For FE Settings</a:t>
            </a:r>
          </a:p>
        </p:txBody>
      </p:sp>
      <p:sp>
        <p:nvSpPr>
          <p:cNvPr id="20" name="Rectangle 19">
            <a:extLst>
              <a:ext uri="{FF2B5EF4-FFF2-40B4-BE49-F238E27FC236}">
                <a16:creationId xmlns:a16="http://schemas.microsoft.com/office/drawing/2014/main" id="{53947E58-F088-49F1-A3D1-DEA690192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6967085" y="1632660"/>
            <a:ext cx="6857572" cy="3592258"/>
          </a:xfrm>
          <a:prstGeom prst="rect">
            <a:avLst/>
          </a:prstGeom>
          <a:gradFill>
            <a:gsLst>
              <a:gs pos="0">
                <a:schemeClr val="accent1">
                  <a:lumMod val="75000"/>
                  <a:alpha val="50000"/>
                </a:schemeClr>
              </a:gs>
              <a:gs pos="99000">
                <a:srgbClr val="000000">
                  <a:alpha val="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48267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D745616-9D49-81EB-192C-7E023ACBB142}"/>
              </a:ext>
            </a:extLst>
          </p:cNvPr>
          <p:cNvSpPr>
            <a:spLocks noGrp="1"/>
          </p:cNvSpPr>
          <p:nvPr>
            <p:ph type="title"/>
          </p:nvPr>
        </p:nvSpPr>
        <p:spPr>
          <a:xfrm>
            <a:off x="1383564" y="348865"/>
            <a:ext cx="9718111" cy="1576446"/>
          </a:xfrm>
        </p:spPr>
        <p:txBody>
          <a:bodyPr anchor="ctr">
            <a:normAutofit/>
          </a:bodyPr>
          <a:lstStyle/>
          <a:p>
            <a:r>
              <a:rPr lang="en-GB" sz="4000" dirty="0">
                <a:solidFill>
                  <a:srgbClr val="FFFFFF"/>
                </a:solidFill>
              </a:rPr>
              <a:t>National Context</a:t>
            </a:r>
            <a:br>
              <a:rPr lang="en-GB" sz="4000" dirty="0">
                <a:solidFill>
                  <a:srgbClr val="FFFFFF"/>
                </a:solidFill>
              </a:rPr>
            </a:br>
            <a:r>
              <a:rPr lang="en-GB" sz="1800" dirty="0">
                <a:solidFill>
                  <a:srgbClr val="FFFFFF"/>
                </a:solidFill>
              </a:rPr>
              <a:t>“Building a system that leaves no learner behind - delivering high‑quality education and training for all.”</a:t>
            </a:r>
            <a:endParaRPr lang="en-GB" sz="4000" dirty="0">
              <a:solidFill>
                <a:srgbClr val="FFFFFF"/>
              </a:solidFill>
            </a:endParaRPr>
          </a:p>
        </p:txBody>
      </p:sp>
      <p:graphicFrame>
        <p:nvGraphicFramePr>
          <p:cNvPr id="21" name="Content Placeholder 2">
            <a:extLst>
              <a:ext uri="{FF2B5EF4-FFF2-40B4-BE49-F238E27FC236}">
                <a16:creationId xmlns:a16="http://schemas.microsoft.com/office/drawing/2014/main" id="{51D1DB4A-E44D-D962-1F8D-BBD3FCC6FE3A}"/>
              </a:ext>
            </a:extLst>
          </p:cNvPr>
          <p:cNvGraphicFramePr>
            <a:graphicFrameLocks noGrp="1"/>
          </p:cNvGraphicFramePr>
          <p:nvPr>
            <p:ph idx="1"/>
            <p:extLst>
              <p:ext uri="{D42A27DB-BD31-4B8C-83A1-F6EECF244321}">
                <p14:modId xmlns:p14="http://schemas.microsoft.com/office/powerpoint/2010/main" val="3402572386"/>
              </p:ext>
            </p:extLst>
          </p:nvPr>
        </p:nvGraphicFramePr>
        <p:xfrm>
          <a:off x="632085" y="236832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78161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9A3A47-6903-F768-052B-40743BE583F2}"/>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68BA3C2D-DDA1-AF28-B3B3-F5EF4BEA64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71074E5-64FC-6A23-63C3-24B2C2F895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4F4E8A5-875F-DE4B-ABDF-6855233AD5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AD97929-3C81-2775-0097-CF66BC3CA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FF61D79-43DF-2DAF-E111-4980760DFB23}"/>
              </a:ext>
            </a:extLst>
          </p:cNvPr>
          <p:cNvSpPr>
            <a:spLocks noGrp="1"/>
          </p:cNvSpPr>
          <p:nvPr>
            <p:ph type="title"/>
          </p:nvPr>
        </p:nvSpPr>
        <p:spPr>
          <a:xfrm>
            <a:off x="1383564" y="348865"/>
            <a:ext cx="9718111" cy="1576446"/>
          </a:xfrm>
        </p:spPr>
        <p:txBody>
          <a:bodyPr anchor="ctr">
            <a:normAutofit/>
          </a:bodyPr>
          <a:lstStyle/>
          <a:p>
            <a:r>
              <a:rPr lang="en-GB" sz="4000" dirty="0">
                <a:solidFill>
                  <a:srgbClr val="FFFFFF"/>
                </a:solidFill>
              </a:rPr>
              <a:t>National Context</a:t>
            </a:r>
            <a:br>
              <a:rPr lang="en-GB" sz="4000" dirty="0">
                <a:solidFill>
                  <a:srgbClr val="FFFFFF"/>
                </a:solidFill>
              </a:rPr>
            </a:br>
            <a:r>
              <a:rPr lang="en-GB" sz="1800" dirty="0">
                <a:solidFill>
                  <a:srgbClr val="FFFFFF"/>
                </a:solidFill>
              </a:rPr>
              <a:t>“settings will be expected to use their funding to understand the needs of their cohort and strategically plan to implement whole-setting approaches to inclusion...”</a:t>
            </a:r>
            <a:endParaRPr lang="en-GB" sz="4000" dirty="0">
              <a:solidFill>
                <a:srgbClr val="FFFFFF"/>
              </a:solidFill>
            </a:endParaRPr>
          </a:p>
        </p:txBody>
      </p:sp>
      <p:graphicFrame>
        <p:nvGraphicFramePr>
          <p:cNvPr id="21" name="Content Placeholder 2">
            <a:extLst>
              <a:ext uri="{FF2B5EF4-FFF2-40B4-BE49-F238E27FC236}">
                <a16:creationId xmlns:a16="http://schemas.microsoft.com/office/drawing/2014/main" id="{8E452CB4-4508-B21D-2B2A-B9F7D640962A}"/>
              </a:ext>
            </a:extLst>
          </p:cNvPr>
          <p:cNvGraphicFramePr>
            <a:graphicFrameLocks noGrp="1"/>
          </p:cNvGraphicFramePr>
          <p:nvPr>
            <p:ph idx="1"/>
            <p:extLst>
              <p:ext uri="{D42A27DB-BD31-4B8C-83A1-F6EECF244321}">
                <p14:modId xmlns:p14="http://schemas.microsoft.com/office/powerpoint/2010/main" val="3808038293"/>
              </p:ext>
            </p:extLst>
          </p:nvPr>
        </p:nvGraphicFramePr>
        <p:xfrm>
          <a:off x="632085" y="2368328"/>
          <a:ext cx="10927829" cy="40134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6875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2DFEE-BB00-ADA6-8E46-F2080176111B}"/>
              </a:ext>
            </a:extLst>
          </p:cNvPr>
          <p:cNvSpPr>
            <a:spLocks noGrp="1"/>
          </p:cNvSpPr>
          <p:nvPr>
            <p:ph type="title"/>
          </p:nvPr>
        </p:nvSpPr>
        <p:spPr/>
        <p:txBody>
          <a:bodyPr/>
          <a:lstStyle/>
          <a:p>
            <a:r>
              <a:rPr lang="en-GB" dirty="0"/>
              <a:t>Add layers of support here</a:t>
            </a:r>
          </a:p>
        </p:txBody>
      </p:sp>
      <p:sp>
        <p:nvSpPr>
          <p:cNvPr id="3" name="Content Placeholder 2">
            <a:extLst>
              <a:ext uri="{FF2B5EF4-FFF2-40B4-BE49-F238E27FC236}">
                <a16:creationId xmlns:a16="http://schemas.microsoft.com/office/drawing/2014/main" id="{0BF9684C-9FEC-9388-5C44-1575A42031A1}"/>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1994788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C1CB86-AC0C-5006-25FB-77287C2BA59D}"/>
              </a:ext>
            </a:extLst>
          </p:cNvPr>
          <p:cNvSpPr>
            <a:spLocks noGrp="1"/>
          </p:cNvSpPr>
          <p:nvPr>
            <p:ph type="title"/>
          </p:nvPr>
        </p:nvSpPr>
        <p:spPr>
          <a:xfrm>
            <a:off x="238125" y="2240958"/>
            <a:ext cx="3570395" cy="2396359"/>
          </a:xfrm>
        </p:spPr>
        <p:txBody>
          <a:bodyPr anchor="b">
            <a:normAutofit/>
          </a:bodyPr>
          <a:lstStyle/>
          <a:p>
            <a:pPr algn="r"/>
            <a:r>
              <a:rPr lang="en-GB" sz="4000" dirty="0">
                <a:solidFill>
                  <a:srgbClr val="FFFFFF"/>
                </a:solidFill>
              </a:rPr>
              <a:t>Current national challenges and trends</a:t>
            </a:r>
          </a:p>
        </p:txBody>
      </p:sp>
      <p:graphicFrame>
        <p:nvGraphicFramePr>
          <p:cNvPr id="18" name="Content Placeholder 2">
            <a:extLst>
              <a:ext uri="{FF2B5EF4-FFF2-40B4-BE49-F238E27FC236}">
                <a16:creationId xmlns:a16="http://schemas.microsoft.com/office/drawing/2014/main" id="{E4C19E9C-0848-3DB9-E463-219376A729FF}"/>
              </a:ext>
            </a:extLst>
          </p:cNvPr>
          <p:cNvGraphicFramePr>
            <a:graphicFrameLocks noGrp="1"/>
          </p:cNvGraphicFramePr>
          <p:nvPr>
            <p:ph idx="1"/>
            <p:extLst>
              <p:ext uri="{D42A27DB-BD31-4B8C-83A1-F6EECF244321}">
                <p14:modId xmlns:p14="http://schemas.microsoft.com/office/powerpoint/2010/main" val="2527810170"/>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96759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Freeform: Shape 31">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4" name="Rectangle 33">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626841-152B-221D-3D6F-C99F45647EF7}"/>
              </a:ext>
            </a:extLst>
          </p:cNvPr>
          <p:cNvSpPr>
            <a:spLocks noGrp="1"/>
          </p:cNvSpPr>
          <p:nvPr>
            <p:ph type="title"/>
          </p:nvPr>
        </p:nvSpPr>
        <p:spPr>
          <a:xfrm>
            <a:off x="461273" y="1906842"/>
            <a:ext cx="3282052" cy="2396359"/>
          </a:xfrm>
        </p:spPr>
        <p:txBody>
          <a:bodyPr anchor="b">
            <a:normAutofit/>
          </a:bodyPr>
          <a:lstStyle/>
          <a:p>
            <a:pPr algn="r"/>
            <a:r>
              <a:rPr lang="en-GB" sz="4000" dirty="0">
                <a:solidFill>
                  <a:srgbClr val="FFFFFF"/>
                </a:solidFill>
              </a:rPr>
              <a:t>DREAM</a:t>
            </a:r>
            <a:br>
              <a:rPr lang="en-GB" sz="4000" dirty="0">
                <a:solidFill>
                  <a:srgbClr val="FFFFFF"/>
                </a:solidFill>
              </a:rPr>
            </a:br>
            <a:r>
              <a:rPr lang="en-GB" sz="2400" dirty="0">
                <a:solidFill>
                  <a:srgbClr val="FFFFFF"/>
                </a:solidFill>
              </a:rPr>
              <a:t>supports the relational and environmental conditions that allow UDL‑designed lessons to work in practice</a:t>
            </a:r>
            <a:endParaRPr lang="en-GB" sz="4000" dirty="0">
              <a:solidFill>
                <a:srgbClr val="FFFFFF"/>
              </a:solidFill>
            </a:endParaRPr>
          </a:p>
        </p:txBody>
      </p:sp>
      <p:graphicFrame>
        <p:nvGraphicFramePr>
          <p:cNvPr id="12" name="Content Placeholder 2">
            <a:extLst>
              <a:ext uri="{FF2B5EF4-FFF2-40B4-BE49-F238E27FC236}">
                <a16:creationId xmlns:a16="http://schemas.microsoft.com/office/drawing/2014/main" id="{03F7BEA1-F489-A928-3A5B-90BC6E3DAB09}"/>
              </a:ext>
            </a:extLst>
          </p:cNvPr>
          <p:cNvGraphicFramePr>
            <a:graphicFrameLocks noGrp="1"/>
          </p:cNvGraphicFramePr>
          <p:nvPr>
            <p:ph idx="1"/>
            <p:extLst>
              <p:ext uri="{D42A27DB-BD31-4B8C-83A1-F6EECF244321}">
                <p14:modId xmlns:p14="http://schemas.microsoft.com/office/powerpoint/2010/main" val="2301136736"/>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85930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C13F1E7D-58DF-DDFF-D822-DBAE9F4FAAA4}"/>
              </a:ext>
            </a:extLst>
          </p:cNvPr>
          <p:cNvSpPr>
            <a:spLocks noGrp="1"/>
          </p:cNvSpPr>
          <p:nvPr>
            <p:ph type="title"/>
          </p:nvPr>
        </p:nvSpPr>
        <p:spPr>
          <a:xfrm>
            <a:off x="1314824" y="735106"/>
            <a:ext cx="10053763" cy="2928470"/>
          </a:xfrm>
        </p:spPr>
        <p:txBody>
          <a:bodyPr vert="horz" lIns="91440" tIns="45720" rIns="91440" bIns="45720" rtlCol="0" anchor="b">
            <a:normAutofit/>
          </a:bodyPr>
          <a:lstStyle/>
          <a:p>
            <a:r>
              <a:rPr lang="en-US" sz="4800" kern="1200" dirty="0">
                <a:solidFill>
                  <a:srgbClr val="FFFFFF"/>
                </a:solidFill>
                <a:latin typeface="+mj-lt"/>
                <a:ea typeface="+mj-ea"/>
                <a:cs typeface="+mj-cs"/>
              </a:rPr>
              <a:t>DREAM does not replace existing practice - it provides a shared language and structure for what effective inclusion already looks like.</a:t>
            </a:r>
          </a:p>
        </p:txBody>
      </p:sp>
    </p:spTree>
    <p:extLst>
      <p:ext uri="{BB962C8B-B14F-4D97-AF65-F5344CB8AC3E}">
        <p14:creationId xmlns:p14="http://schemas.microsoft.com/office/powerpoint/2010/main" val="4023227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772BAC8-12AB-984C-8D39-6DAFBDE27169}"/>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5D818891-D460-A8FA-DB0D-06CA5691BF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138ACCFD-2299-81FF-BA27-0B384641E7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ECA95DE3-3632-B6AB-949D-3408135803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8B6358B3-1EB7-EBFD-D5EE-88C071455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014CA01C-7C26-5E21-7EBE-AD09C338AE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520B9C-52A0-76DC-22CA-174C374A78C1}"/>
              </a:ext>
            </a:extLst>
          </p:cNvPr>
          <p:cNvSpPr>
            <a:spLocks noGrp="1"/>
          </p:cNvSpPr>
          <p:nvPr>
            <p:ph type="title"/>
          </p:nvPr>
        </p:nvSpPr>
        <p:spPr>
          <a:xfrm>
            <a:off x="459346" y="278535"/>
            <a:ext cx="9895951" cy="1033669"/>
          </a:xfrm>
        </p:spPr>
        <p:txBody>
          <a:bodyPr>
            <a:normAutofit/>
          </a:bodyPr>
          <a:lstStyle/>
          <a:p>
            <a:r>
              <a:rPr lang="en-GB" sz="4000" dirty="0">
                <a:solidFill>
                  <a:srgbClr val="FFFFFF"/>
                </a:solidFill>
              </a:rPr>
              <a:t> Dialogue – how we communicate</a:t>
            </a:r>
          </a:p>
        </p:txBody>
      </p:sp>
      <p:sp>
        <p:nvSpPr>
          <p:cNvPr id="7" name="Content Placeholder 2">
            <a:extLst>
              <a:ext uri="{FF2B5EF4-FFF2-40B4-BE49-F238E27FC236}">
                <a16:creationId xmlns:a16="http://schemas.microsoft.com/office/drawing/2014/main" id="{4775A190-D7C9-1054-3016-F52B07A722FC}"/>
              </a:ext>
            </a:extLst>
          </p:cNvPr>
          <p:cNvSpPr>
            <a:spLocks noGrp="1"/>
          </p:cNvSpPr>
          <p:nvPr>
            <p:ph sz="half" idx="1"/>
          </p:nvPr>
        </p:nvSpPr>
        <p:spPr>
          <a:xfrm>
            <a:off x="459346" y="2895808"/>
            <a:ext cx="5181600" cy="3524042"/>
          </a:xfrm>
        </p:spPr>
        <p:txBody>
          <a:bodyPr anchor="t">
            <a:normAutofit/>
          </a:bodyPr>
          <a:lstStyle/>
          <a:p>
            <a:pPr marL="0" indent="0">
              <a:buNone/>
            </a:pPr>
            <a:r>
              <a:rPr lang="en-GB" sz="2400" b="1" dirty="0"/>
              <a:t>Many learners experience:</a:t>
            </a:r>
          </a:p>
          <a:p>
            <a:r>
              <a:rPr lang="en-GB" sz="2400" dirty="0"/>
              <a:t>Speech, Language and Communication Needs (SLCN)</a:t>
            </a:r>
          </a:p>
          <a:p>
            <a:r>
              <a:rPr lang="en-GB" sz="2400" dirty="0"/>
              <a:t>Processing delays</a:t>
            </a:r>
          </a:p>
          <a:p>
            <a:r>
              <a:rPr lang="en-GB" sz="2400" dirty="0"/>
              <a:t>Anxiety around failure or public responses</a:t>
            </a:r>
          </a:p>
        </p:txBody>
      </p:sp>
      <p:sp>
        <p:nvSpPr>
          <p:cNvPr id="9" name="Content Placeholder 2">
            <a:extLst>
              <a:ext uri="{FF2B5EF4-FFF2-40B4-BE49-F238E27FC236}">
                <a16:creationId xmlns:a16="http://schemas.microsoft.com/office/drawing/2014/main" id="{4AE64C71-D5BA-1943-7F7E-38C21C5985BD}"/>
              </a:ext>
            </a:extLst>
          </p:cNvPr>
          <p:cNvSpPr txBox="1">
            <a:spLocks/>
          </p:cNvSpPr>
          <p:nvPr/>
        </p:nvSpPr>
        <p:spPr>
          <a:xfrm>
            <a:off x="6325673" y="2895808"/>
            <a:ext cx="5181600" cy="352404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t>Ordinarily available practice includes:</a:t>
            </a:r>
          </a:p>
          <a:p>
            <a:r>
              <a:rPr lang="en-GB" sz="2400" dirty="0"/>
              <a:t>Verbal and visual instructions</a:t>
            </a:r>
          </a:p>
          <a:p>
            <a:r>
              <a:rPr lang="en-GB" sz="2400" dirty="0"/>
              <a:t>Pre‑taught and displayed vocabulary</a:t>
            </a:r>
          </a:p>
          <a:p>
            <a:r>
              <a:rPr lang="en-GB" sz="2400" dirty="0"/>
              <a:t>Tasks chunked into clear steps</a:t>
            </a:r>
          </a:p>
          <a:p>
            <a:r>
              <a:rPr lang="en-GB" sz="2400" dirty="0"/>
              <a:t>Processing and wait time</a:t>
            </a:r>
          </a:p>
          <a:p>
            <a:r>
              <a:rPr lang="en-GB" sz="2400" dirty="0"/>
              <a:t>Calm, non‑confrontational language</a:t>
            </a:r>
          </a:p>
        </p:txBody>
      </p:sp>
      <p:sp>
        <p:nvSpPr>
          <p:cNvPr id="12" name="TextBox 11">
            <a:extLst>
              <a:ext uri="{FF2B5EF4-FFF2-40B4-BE49-F238E27FC236}">
                <a16:creationId xmlns:a16="http://schemas.microsoft.com/office/drawing/2014/main" id="{20917B1C-03F0-BA47-3B17-0AF003C8B676}"/>
              </a:ext>
            </a:extLst>
          </p:cNvPr>
          <p:cNvSpPr txBox="1"/>
          <p:nvPr/>
        </p:nvSpPr>
        <p:spPr>
          <a:xfrm>
            <a:off x="371474" y="1949588"/>
            <a:ext cx="10544175" cy="461665"/>
          </a:xfrm>
          <a:prstGeom prst="rect">
            <a:avLst/>
          </a:prstGeom>
          <a:noFill/>
        </p:spPr>
        <p:txBody>
          <a:bodyPr wrap="square">
            <a:spAutoFit/>
          </a:bodyPr>
          <a:lstStyle/>
          <a:p>
            <a:r>
              <a:rPr lang="en-GB" sz="2400" dirty="0"/>
              <a:t>Dialogue is about making communication accessible, clear and relational.</a:t>
            </a:r>
          </a:p>
        </p:txBody>
      </p:sp>
    </p:spTree>
    <p:extLst>
      <p:ext uri="{BB962C8B-B14F-4D97-AF65-F5344CB8AC3E}">
        <p14:creationId xmlns:p14="http://schemas.microsoft.com/office/powerpoint/2010/main" val="31600597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8A3277C-8A00-AC68-6F7B-08B4533982BC}"/>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3262F289-83CE-0C4C-9E29-E9133EF15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22AB2622-1ED8-2E04-ACCC-1D284923FE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8D1A1216-1343-3D04-10E0-14C070517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A69ED22A-BD9D-06B3-3F4D-10C5C9A38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5AA98E8B-D2FA-7772-EC8D-B52CDCFDF9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189EEC-58DC-529C-35D3-83B26E1843BA}"/>
              </a:ext>
            </a:extLst>
          </p:cNvPr>
          <p:cNvSpPr>
            <a:spLocks noGrp="1"/>
          </p:cNvSpPr>
          <p:nvPr>
            <p:ph type="title"/>
          </p:nvPr>
        </p:nvSpPr>
        <p:spPr>
          <a:xfrm>
            <a:off x="459346" y="278535"/>
            <a:ext cx="9895951" cy="1033669"/>
          </a:xfrm>
        </p:spPr>
        <p:txBody>
          <a:bodyPr>
            <a:normAutofit/>
          </a:bodyPr>
          <a:lstStyle/>
          <a:p>
            <a:r>
              <a:rPr lang="en-GB" sz="4000" dirty="0">
                <a:solidFill>
                  <a:srgbClr val="FFFFFF"/>
                </a:solidFill>
              </a:rPr>
              <a:t> Regulation – readiness to learn</a:t>
            </a:r>
          </a:p>
        </p:txBody>
      </p:sp>
      <p:sp>
        <p:nvSpPr>
          <p:cNvPr id="7" name="Content Placeholder 2">
            <a:extLst>
              <a:ext uri="{FF2B5EF4-FFF2-40B4-BE49-F238E27FC236}">
                <a16:creationId xmlns:a16="http://schemas.microsoft.com/office/drawing/2014/main" id="{5F588985-5A02-2AF7-4020-918EBBDA90CC}"/>
              </a:ext>
            </a:extLst>
          </p:cNvPr>
          <p:cNvSpPr>
            <a:spLocks noGrp="1"/>
          </p:cNvSpPr>
          <p:nvPr>
            <p:ph sz="half" idx="1"/>
          </p:nvPr>
        </p:nvSpPr>
        <p:spPr>
          <a:xfrm>
            <a:off x="459346" y="2895808"/>
            <a:ext cx="5181600" cy="3524042"/>
          </a:xfrm>
        </p:spPr>
        <p:txBody>
          <a:bodyPr anchor="t">
            <a:normAutofit/>
          </a:bodyPr>
          <a:lstStyle/>
          <a:p>
            <a:pPr marL="0" indent="0">
              <a:buNone/>
            </a:pPr>
            <a:r>
              <a:rPr lang="en-GB" sz="2400" b="1" dirty="0"/>
              <a:t>Behaviour is increasingly framed through:</a:t>
            </a:r>
          </a:p>
          <a:p>
            <a:r>
              <a:rPr lang="en-GB" sz="2400" dirty="0"/>
              <a:t>Wellbeing</a:t>
            </a:r>
          </a:p>
          <a:p>
            <a:r>
              <a:rPr lang="en-GB" sz="2400" dirty="0"/>
              <a:t>Unmet need</a:t>
            </a:r>
          </a:p>
          <a:p>
            <a:r>
              <a:rPr lang="en-GB" sz="2400" dirty="0"/>
              <a:t>Emotional regulation</a:t>
            </a:r>
          </a:p>
        </p:txBody>
      </p:sp>
      <p:sp>
        <p:nvSpPr>
          <p:cNvPr id="9" name="Content Placeholder 2">
            <a:extLst>
              <a:ext uri="{FF2B5EF4-FFF2-40B4-BE49-F238E27FC236}">
                <a16:creationId xmlns:a16="http://schemas.microsoft.com/office/drawing/2014/main" id="{C6A7C740-E7B1-84CA-E862-25AF805F2FB2}"/>
              </a:ext>
            </a:extLst>
          </p:cNvPr>
          <p:cNvSpPr txBox="1">
            <a:spLocks/>
          </p:cNvSpPr>
          <p:nvPr/>
        </p:nvSpPr>
        <p:spPr>
          <a:xfrm>
            <a:off x="6325673" y="2895808"/>
            <a:ext cx="5181600" cy="3524042"/>
          </a:xfrm>
          <a:prstGeom prst="rect">
            <a:avLst/>
          </a:prstGeom>
        </p:spPr>
        <p:txBody>
          <a:bodyPr vert="horz" lIns="91440" tIns="45720" rIns="91440" bIns="45720" rtlCol="0"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t>Ordinarily available practice includes:</a:t>
            </a:r>
          </a:p>
          <a:p>
            <a:r>
              <a:rPr lang="en-GB" sz="2400" dirty="0"/>
              <a:t>Predictable routines and lesson structures</a:t>
            </a:r>
          </a:p>
          <a:p>
            <a:r>
              <a:rPr lang="en-GB" sz="2400" dirty="0"/>
              <a:t>Clear transition cues and time signposting</a:t>
            </a:r>
          </a:p>
          <a:p>
            <a:r>
              <a:rPr lang="en-GB" sz="2400" dirty="0"/>
              <a:t>Emotional check‑ins</a:t>
            </a:r>
          </a:p>
          <a:p>
            <a:r>
              <a:rPr lang="en-GB" sz="2400" dirty="0"/>
              <a:t>De‑escalation before sanction</a:t>
            </a:r>
          </a:p>
          <a:p>
            <a:r>
              <a:rPr lang="en-GB" sz="2400" dirty="0"/>
              <a:t>Staff modelling calm, regulated responses</a:t>
            </a:r>
          </a:p>
        </p:txBody>
      </p:sp>
      <p:sp>
        <p:nvSpPr>
          <p:cNvPr id="12" name="TextBox 11">
            <a:extLst>
              <a:ext uri="{FF2B5EF4-FFF2-40B4-BE49-F238E27FC236}">
                <a16:creationId xmlns:a16="http://schemas.microsoft.com/office/drawing/2014/main" id="{911EA596-C9E4-F091-7BC2-58D54A91B70B}"/>
              </a:ext>
            </a:extLst>
          </p:cNvPr>
          <p:cNvSpPr txBox="1"/>
          <p:nvPr/>
        </p:nvSpPr>
        <p:spPr>
          <a:xfrm>
            <a:off x="371474" y="1949588"/>
            <a:ext cx="10544175" cy="461665"/>
          </a:xfrm>
          <a:prstGeom prst="rect">
            <a:avLst/>
          </a:prstGeom>
          <a:noFill/>
        </p:spPr>
        <p:txBody>
          <a:bodyPr wrap="square">
            <a:spAutoFit/>
          </a:bodyPr>
          <a:lstStyle/>
          <a:p>
            <a:r>
              <a:rPr lang="en-GB" sz="2400" dirty="0"/>
              <a:t>Regulation supports learners to feel safe, settled and ready.</a:t>
            </a:r>
          </a:p>
        </p:txBody>
      </p:sp>
    </p:spTree>
    <p:extLst>
      <p:ext uri="{BB962C8B-B14F-4D97-AF65-F5344CB8AC3E}">
        <p14:creationId xmlns:p14="http://schemas.microsoft.com/office/powerpoint/2010/main" val="35537971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4713255-C3E6-3A09-A6E2-25D18D966F1F}"/>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16F0D014-EE7A-195F-5BC1-CBC79D23C9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C5B7DC4C-E0A8-062B-0B14-E23C07EDF6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85D3B3A-B856-8447-069D-F86C857186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A3C26546-69C6-ADAE-3367-9B9904F5AA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1DD65685-DC1D-FCA9-ACD4-C06F6CFFC9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A7A840-5072-9895-4BD5-10092AC962C7}"/>
              </a:ext>
            </a:extLst>
          </p:cNvPr>
          <p:cNvSpPr>
            <a:spLocks noGrp="1"/>
          </p:cNvSpPr>
          <p:nvPr>
            <p:ph type="title"/>
          </p:nvPr>
        </p:nvSpPr>
        <p:spPr>
          <a:xfrm>
            <a:off x="459346" y="278535"/>
            <a:ext cx="9895951" cy="1033669"/>
          </a:xfrm>
        </p:spPr>
        <p:txBody>
          <a:bodyPr>
            <a:normAutofit/>
          </a:bodyPr>
          <a:lstStyle/>
          <a:p>
            <a:r>
              <a:rPr lang="en-GB" sz="4000" dirty="0">
                <a:solidFill>
                  <a:srgbClr val="FFFFFF"/>
                </a:solidFill>
              </a:rPr>
              <a:t> Environment – physical and psychological</a:t>
            </a:r>
          </a:p>
        </p:txBody>
      </p:sp>
      <p:sp>
        <p:nvSpPr>
          <p:cNvPr id="9" name="Content Placeholder 2">
            <a:extLst>
              <a:ext uri="{FF2B5EF4-FFF2-40B4-BE49-F238E27FC236}">
                <a16:creationId xmlns:a16="http://schemas.microsoft.com/office/drawing/2014/main" id="{43A38E5F-9031-AF35-B15A-065B43A1C699}"/>
              </a:ext>
            </a:extLst>
          </p:cNvPr>
          <p:cNvSpPr txBox="1">
            <a:spLocks/>
          </p:cNvSpPr>
          <p:nvPr/>
        </p:nvSpPr>
        <p:spPr>
          <a:xfrm>
            <a:off x="371474" y="2763409"/>
            <a:ext cx="11732646" cy="3524042"/>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t>Ordinarily available practice includes:</a:t>
            </a:r>
          </a:p>
          <a:p>
            <a:r>
              <a:rPr lang="en-GB" sz="2400" dirty="0"/>
              <a:t>Clear, uncluttered slides and resources</a:t>
            </a:r>
          </a:p>
          <a:p>
            <a:r>
              <a:rPr lang="en-GB" sz="2400" dirty="0"/>
              <a:t>Consistent classroom layouts and routines</a:t>
            </a:r>
          </a:p>
          <a:p>
            <a:r>
              <a:rPr lang="en-GB" sz="2400" dirty="0"/>
              <a:t>Access to quiet or lower‑stimulus spaces where possible</a:t>
            </a:r>
          </a:p>
          <a:p>
            <a:r>
              <a:rPr lang="en-GB" sz="2400" dirty="0"/>
              <a:t>Clear visual agendas and lesson timelines</a:t>
            </a:r>
          </a:p>
          <a:p>
            <a:r>
              <a:rPr lang="en-GB" sz="2400" dirty="0"/>
              <a:t>High contrast, accessible fonts and layouts</a:t>
            </a:r>
          </a:p>
          <a:p>
            <a:pPr marL="0" indent="0">
              <a:buNone/>
            </a:pPr>
            <a:endParaRPr lang="en-GB" sz="2400" b="1" dirty="0"/>
          </a:p>
          <a:p>
            <a:pPr marL="0" indent="0">
              <a:buNone/>
            </a:pPr>
            <a:r>
              <a:rPr lang="en-GB" sz="2400" b="1" dirty="0"/>
              <a:t>Why this matters:</a:t>
            </a:r>
          </a:p>
          <a:p>
            <a:pPr marL="0" indent="0">
              <a:buNone/>
            </a:pPr>
            <a:r>
              <a:rPr lang="en-GB" sz="2400" dirty="0"/>
              <a:t>When environments are predictable and accessible, learners spend less energy coping – and more energy learning.</a:t>
            </a:r>
          </a:p>
        </p:txBody>
      </p:sp>
      <p:sp>
        <p:nvSpPr>
          <p:cNvPr id="12" name="TextBox 11">
            <a:extLst>
              <a:ext uri="{FF2B5EF4-FFF2-40B4-BE49-F238E27FC236}">
                <a16:creationId xmlns:a16="http://schemas.microsoft.com/office/drawing/2014/main" id="{053FA890-7834-8492-A75B-99D765854DAC}"/>
              </a:ext>
            </a:extLst>
          </p:cNvPr>
          <p:cNvSpPr txBox="1"/>
          <p:nvPr/>
        </p:nvSpPr>
        <p:spPr>
          <a:xfrm>
            <a:off x="371474" y="1949588"/>
            <a:ext cx="10544175" cy="461665"/>
          </a:xfrm>
          <a:prstGeom prst="rect">
            <a:avLst/>
          </a:prstGeom>
          <a:noFill/>
        </p:spPr>
        <p:txBody>
          <a:bodyPr wrap="square">
            <a:spAutoFit/>
          </a:bodyPr>
          <a:lstStyle/>
          <a:p>
            <a:r>
              <a:rPr lang="en-GB" sz="2400" dirty="0"/>
              <a:t>Inclusive environments reduce barriers before learners struggle.</a:t>
            </a:r>
          </a:p>
        </p:txBody>
      </p:sp>
    </p:spTree>
    <p:extLst>
      <p:ext uri="{BB962C8B-B14F-4D97-AF65-F5344CB8AC3E}">
        <p14:creationId xmlns:p14="http://schemas.microsoft.com/office/powerpoint/2010/main" val="24614569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B8D4DA1-C99E-5852-F6A5-DE3C33E20744}"/>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78E0B7A3-FC8E-C4D7-3A5B-8B77C173E8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18812956-62B1-B6FE-A94B-178A84B73B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BDB549C-11A3-3226-8733-6DDD6D186B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281E3A00-C9EB-74AE-6C0A-2E9674EAAB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685A1572-9A7A-A15D-598B-F8AF3E23F4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B61DBC-8E99-1816-D7FF-ECF74DD49BEC}"/>
              </a:ext>
            </a:extLst>
          </p:cNvPr>
          <p:cNvSpPr>
            <a:spLocks noGrp="1"/>
          </p:cNvSpPr>
          <p:nvPr>
            <p:ph type="title"/>
          </p:nvPr>
        </p:nvSpPr>
        <p:spPr>
          <a:xfrm>
            <a:off x="459346" y="278535"/>
            <a:ext cx="9895951" cy="1033669"/>
          </a:xfrm>
        </p:spPr>
        <p:txBody>
          <a:bodyPr>
            <a:normAutofit/>
          </a:bodyPr>
          <a:lstStyle/>
          <a:p>
            <a:r>
              <a:rPr lang="en-GB" sz="4000" dirty="0">
                <a:solidFill>
                  <a:srgbClr val="FFFFFF"/>
                </a:solidFill>
              </a:rPr>
              <a:t> Agency – choice and ownership</a:t>
            </a:r>
          </a:p>
        </p:txBody>
      </p:sp>
      <p:sp>
        <p:nvSpPr>
          <p:cNvPr id="12" name="TextBox 11">
            <a:extLst>
              <a:ext uri="{FF2B5EF4-FFF2-40B4-BE49-F238E27FC236}">
                <a16:creationId xmlns:a16="http://schemas.microsoft.com/office/drawing/2014/main" id="{74AEAD42-65DA-5073-6CC4-8DEAC0EE7B3C}"/>
              </a:ext>
            </a:extLst>
          </p:cNvPr>
          <p:cNvSpPr txBox="1"/>
          <p:nvPr/>
        </p:nvSpPr>
        <p:spPr>
          <a:xfrm>
            <a:off x="371474" y="1949588"/>
            <a:ext cx="10544175" cy="461665"/>
          </a:xfrm>
          <a:prstGeom prst="rect">
            <a:avLst/>
          </a:prstGeom>
          <a:noFill/>
        </p:spPr>
        <p:txBody>
          <a:bodyPr wrap="square">
            <a:spAutoFit/>
          </a:bodyPr>
          <a:lstStyle/>
          <a:p>
            <a:r>
              <a:rPr lang="en-GB" sz="2400" dirty="0"/>
              <a:t>Agency is about giving learners appropriate control and voice in their learning.</a:t>
            </a:r>
          </a:p>
        </p:txBody>
      </p:sp>
      <p:sp>
        <p:nvSpPr>
          <p:cNvPr id="5" name="Content Placeholder 2">
            <a:extLst>
              <a:ext uri="{FF2B5EF4-FFF2-40B4-BE49-F238E27FC236}">
                <a16:creationId xmlns:a16="http://schemas.microsoft.com/office/drawing/2014/main" id="{D55812B5-C1C9-B1FF-9966-861139FF7729}"/>
              </a:ext>
            </a:extLst>
          </p:cNvPr>
          <p:cNvSpPr>
            <a:spLocks noGrp="1"/>
          </p:cNvSpPr>
          <p:nvPr>
            <p:ph sz="half" idx="1"/>
          </p:nvPr>
        </p:nvSpPr>
        <p:spPr>
          <a:xfrm>
            <a:off x="611746" y="3048208"/>
            <a:ext cx="5181600" cy="3524042"/>
          </a:xfrm>
        </p:spPr>
        <p:txBody>
          <a:bodyPr anchor="t">
            <a:normAutofit/>
          </a:bodyPr>
          <a:lstStyle/>
          <a:p>
            <a:pPr marL="0" indent="0">
              <a:buNone/>
            </a:pPr>
            <a:r>
              <a:rPr lang="en-GB" sz="2400" b="1" dirty="0"/>
              <a:t>This is particularly important for learners with:</a:t>
            </a:r>
          </a:p>
          <a:p>
            <a:r>
              <a:rPr lang="en-GB" sz="2400" dirty="0"/>
              <a:t>Anxiety</a:t>
            </a:r>
          </a:p>
          <a:p>
            <a:r>
              <a:rPr lang="en-GB" sz="2400" dirty="0"/>
              <a:t>Trauma histories</a:t>
            </a:r>
          </a:p>
          <a:p>
            <a:r>
              <a:rPr lang="en-GB" sz="2400" dirty="0"/>
              <a:t>Negative prior educational experiences</a:t>
            </a:r>
          </a:p>
        </p:txBody>
      </p:sp>
      <p:sp>
        <p:nvSpPr>
          <p:cNvPr id="6" name="Content Placeholder 2">
            <a:extLst>
              <a:ext uri="{FF2B5EF4-FFF2-40B4-BE49-F238E27FC236}">
                <a16:creationId xmlns:a16="http://schemas.microsoft.com/office/drawing/2014/main" id="{3A06B196-79B1-7410-B124-7AA1556A7027}"/>
              </a:ext>
            </a:extLst>
          </p:cNvPr>
          <p:cNvSpPr txBox="1">
            <a:spLocks/>
          </p:cNvSpPr>
          <p:nvPr/>
        </p:nvSpPr>
        <p:spPr>
          <a:xfrm>
            <a:off x="6478073" y="3048208"/>
            <a:ext cx="5181600" cy="3524042"/>
          </a:xfrm>
          <a:prstGeom prst="rect">
            <a:avLst/>
          </a:prstGeom>
        </p:spPr>
        <p:txBody>
          <a:bodyPr vert="horz" lIns="91440" tIns="45720" rIns="91440" bIns="45720" rtlCol="0"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t>Ordinarily available practice includes:</a:t>
            </a:r>
          </a:p>
          <a:p>
            <a:r>
              <a:rPr lang="en-GB" sz="2400" dirty="0"/>
              <a:t>Choice in how learners demonstrate understanding (write, speak, record, demonstrate)</a:t>
            </a:r>
          </a:p>
          <a:p>
            <a:r>
              <a:rPr lang="en-GB" sz="2400" dirty="0"/>
              <a:t>“Low floor, high ceiling” task design</a:t>
            </a:r>
          </a:p>
          <a:p>
            <a:r>
              <a:rPr lang="en-GB" sz="2400" dirty="0"/>
              <a:t>Explicit teaching of learning as a process, including mistakes</a:t>
            </a:r>
          </a:p>
          <a:p>
            <a:r>
              <a:rPr lang="en-GB" sz="2400" dirty="0"/>
              <a:t>Feedback focused on effort and strategy, not fixed ability</a:t>
            </a:r>
          </a:p>
        </p:txBody>
      </p:sp>
    </p:spTree>
    <p:extLst>
      <p:ext uri="{BB962C8B-B14F-4D97-AF65-F5344CB8AC3E}">
        <p14:creationId xmlns:p14="http://schemas.microsoft.com/office/powerpoint/2010/main" val="998173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2A1BE15-893D-3024-1E9E-4F2AFD9D21DF}"/>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47B595A1-C41B-C07D-9DF3-3E4E8CD0C9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52614986-0A3D-E4DF-1384-E1E1204620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7CF2F4C8-4F1A-2D44-BB9E-A1962DBD42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9F54F83C-2927-F6E8-7DDB-62AE22D472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EF79A094-2D08-7D34-6DA5-782AAA7C3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C91CAA-51C8-6399-DBD2-2F32B0BA63F1}"/>
              </a:ext>
            </a:extLst>
          </p:cNvPr>
          <p:cNvSpPr>
            <a:spLocks noGrp="1"/>
          </p:cNvSpPr>
          <p:nvPr>
            <p:ph type="title"/>
          </p:nvPr>
        </p:nvSpPr>
        <p:spPr>
          <a:xfrm>
            <a:off x="459346" y="278535"/>
            <a:ext cx="9895951" cy="1033669"/>
          </a:xfrm>
        </p:spPr>
        <p:txBody>
          <a:bodyPr>
            <a:normAutofit/>
          </a:bodyPr>
          <a:lstStyle/>
          <a:p>
            <a:r>
              <a:rPr lang="en-GB" sz="4000" dirty="0">
                <a:solidFill>
                  <a:srgbClr val="FFFFFF"/>
                </a:solidFill>
              </a:rPr>
              <a:t> Multi‑Sensory – UDL in action</a:t>
            </a:r>
          </a:p>
        </p:txBody>
      </p:sp>
      <p:sp>
        <p:nvSpPr>
          <p:cNvPr id="9" name="Content Placeholder 2">
            <a:extLst>
              <a:ext uri="{FF2B5EF4-FFF2-40B4-BE49-F238E27FC236}">
                <a16:creationId xmlns:a16="http://schemas.microsoft.com/office/drawing/2014/main" id="{ECB0530B-DDF0-E1CE-4DE8-B311654ECD7C}"/>
              </a:ext>
            </a:extLst>
          </p:cNvPr>
          <p:cNvSpPr txBox="1">
            <a:spLocks/>
          </p:cNvSpPr>
          <p:nvPr/>
        </p:nvSpPr>
        <p:spPr>
          <a:xfrm>
            <a:off x="371474" y="2763409"/>
            <a:ext cx="11732646" cy="3524042"/>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t>Ordinarily available practice includes:</a:t>
            </a:r>
          </a:p>
          <a:p>
            <a:r>
              <a:rPr lang="en-GB" sz="2400" dirty="0"/>
              <a:t>Combining spoken explanation with visuals and written steps</a:t>
            </a:r>
          </a:p>
          <a:p>
            <a:r>
              <a:rPr lang="en-GB" sz="2400" dirty="0"/>
              <a:t>Hands‑on, practical or movement‑based elements where appropriate</a:t>
            </a:r>
          </a:p>
          <a:p>
            <a:r>
              <a:rPr lang="en-GB" sz="2400" dirty="0"/>
              <a:t>Chunked explanations with opportunities to practise</a:t>
            </a:r>
          </a:p>
          <a:p>
            <a:r>
              <a:rPr lang="en-GB" sz="2400" dirty="0"/>
              <a:t>Use of assistive technology (read‑aloud, dictation, captions)</a:t>
            </a:r>
          </a:p>
          <a:p>
            <a:r>
              <a:rPr lang="en-GB" sz="2400" dirty="0"/>
              <a:t>Short recap videos or visual summaries for independent access</a:t>
            </a:r>
          </a:p>
          <a:p>
            <a:pPr marL="0" indent="0">
              <a:buNone/>
            </a:pPr>
            <a:endParaRPr lang="en-GB" sz="2400" b="1" dirty="0"/>
          </a:p>
          <a:p>
            <a:pPr marL="0" indent="0">
              <a:buNone/>
            </a:pPr>
            <a:r>
              <a:rPr lang="en-GB" sz="2400" b="1" dirty="0"/>
              <a:t>Why this matters:</a:t>
            </a:r>
          </a:p>
          <a:p>
            <a:pPr marL="0" indent="0">
              <a:buNone/>
            </a:pPr>
            <a:r>
              <a:rPr lang="en-GB" sz="2400" dirty="0"/>
              <a:t>Multi‑sensory design supports working memory, attention and processing - benefiting all learners, not just those with identified SEND.</a:t>
            </a:r>
          </a:p>
        </p:txBody>
      </p:sp>
      <p:sp>
        <p:nvSpPr>
          <p:cNvPr id="12" name="TextBox 11">
            <a:extLst>
              <a:ext uri="{FF2B5EF4-FFF2-40B4-BE49-F238E27FC236}">
                <a16:creationId xmlns:a16="http://schemas.microsoft.com/office/drawing/2014/main" id="{B80B143D-940B-08BF-48F8-D4D57377ACF5}"/>
              </a:ext>
            </a:extLst>
          </p:cNvPr>
          <p:cNvSpPr txBox="1"/>
          <p:nvPr/>
        </p:nvSpPr>
        <p:spPr>
          <a:xfrm>
            <a:off x="371474" y="1949588"/>
            <a:ext cx="10544175" cy="461665"/>
          </a:xfrm>
          <a:prstGeom prst="rect">
            <a:avLst/>
          </a:prstGeom>
          <a:noFill/>
        </p:spPr>
        <p:txBody>
          <a:bodyPr wrap="square">
            <a:spAutoFit/>
          </a:bodyPr>
          <a:lstStyle/>
          <a:p>
            <a:r>
              <a:rPr lang="en-GB" sz="2400" dirty="0"/>
              <a:t>This aligns directly with Universal Design for Learning (UDL).</a:t>
            </a:r>
          </a:p>
        </p:txBody>
      </p:sp>
    </p:spTree>
    <p:extLst>
      <p:ext uri="{BB962C8B-B14F-4D97-AF65-F5344CB8AC3E}">
        <p14:creationId xmlns:p14="http://schemas.microsoft.com/office/powerpoint/2010/main" val="15354137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5F60E-59C8-1A55-D790-249F77C7291E}"/>
              </a:ext>
            </a:extLst>
          </p:cNvPr>
          <p:cNvSpPr>
            <a:spLocks noGrp="1"/>
          </p:cNvSpPr>
          <p:nvPr>
            <p:ph type="title"/>
          </p:nvPr>
        </p:nvSpPr>
        <p:spPr/>
        <p:txBody>
          <a:bodyPr/>
          <a:lstStyle/>
          <a:p>
            <a:r>
              <a:rPr lang="en-GB" dirty="0"/>
              <a:t>Breakout in to small groups</a:t>
            </a:r>
          </a:p>
        </p:txBody>
      </p:sp>
      <p:sp>
        <p:nvSpPr>
          <p:cNvPr id="3" name="Content Placeholder 2">
            <a:extLst>
              <a:ext uri="{FF2B5EF4-FFF2-40B4-BE49-F238E27FC236}">
                <a16:creationId xmlns:a16="http://schemas.microsoft.com/office/drawing/2014/main" id="{DF5A182F-77C4-4050-62E0-488557D64135}"/>
              </a:ext>
            </a:extLst>
          </p:cNvPr>
          <p:cNvSpPr>
            <a:spLocks noGrp="1"/>
          </p:cNvSpPr>
          <p:nvPr>
            <p:ph idx="1"/>
          </p:nvPr>
        </p:nvSpPr>
        <p:spPr/>
        <p:txBody>
          <a:bodyPr/>
          <a:lstStyle/>
          <a:p>
            <a:r>
              <a:rPr lang="en-GB" dirty="0"/>
              <a:t>4/5 different scenarios (Simon to create)</a:t>
            </a:r>
          </a:p>
          <a:p>
            <a:r>
              <a:rPr lang="en-GB" dirty="0"/>
              <a:t>How would expect DREAM to be implemented (what would you see, hear, experience?)</a:t>
            </a:r>
          </a:p>
          <a:p>
            <a:r>
              <a:rPr lang="en-GB" dirty="0"/>
              <a:t>In different settings (e.g. animal care, motor mechanics, GCSEs / Functional Skills)</a:t>
            </a:r>
          </a:p>
        </p:txBody>
      </p:sp>
    </p:spTree>
    <p:extLst>
      <p:ext uri="{BB962C8B-B14F-4D97-AF65-F5344CB8AC3E}">
        <p14:creationId xmlns:p14="http://schemas.microsoft.com/office/powerpoint/2010/main" val="14232757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1908158-2E2B-975B-B343-9156FBDEFA8D}"/>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ECA0510-4B36-49DF-ED76-7C26859ED6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5CF453C5-B948-BFED-12AA-6615713144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D8FCBDA-CA69-ABCB-373D-36261248D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59EACC2-E08D-4954-7C36-577AE95E45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03A03F9-1B63-2CD1-FB3D-6E69AC9737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41A0D438-3FDA-F50A-C6E0-D4A87DCA54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0C18486F-E6B2-F3B2-6D62-25AFBD7839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58948C-D0F8-7AE5-2BE8-7D3082646262}"/>
              </a:ext>
            </a:extLst>
          </p:cNvPr>
          <p:cNvSpPr>
            <a:spLocks noGrp="1"/>
          </p:cNvSpPr>
          <p:nvPr>
            <p:ph type="title"/>
          </p:nvPr>
        </p:nvSpPr>
        <p:spPr>
          <a:xfrm>
            <a:off x="466722" y="586855"/>
            <a:ext cx="3201366" cy="3387497"/>
          </a:xfrm>
        </p:spPr>
        <p:txBody>
          <a:bodyPr anchor="b">
            <a:normAutofit/>
          </a:bodyPr>
          <a:lstStyle/>
          <a:p>
            <a:pPr algn="r"/>
            <a:r>
              <a:rPr lang="en-GB" sz="4000" dirty="0">
                <a:solidFill>
                  <a:srgbClr val="FFFFFF"/>
                </a:solidFill>
              </a:rPr>
              <a:t>Potential CPD</a:t>
            </a:r>
          </a:p>
        </p:txBody>
      </p:sp>
      <p:graphicFrame>
        <p:nvGraphicFramePr>
          <p:cNvPr id="6" name="Content Placeholder 5">
            <a:extLst>
              <a:ext uri="{FF2B5EF4-FFF2-40B4-BE49-F238E27FC236}">
                <a16:creationId xmlns:a16="http://schemas.microsoft.com/office/drawing/2014/main" id="{80B67AEE-63F9-C6CC-B025-0AEF51A0DC9A}"/>
              </a:ext>
            </a:extLst>
          </p:cNvPr>
          <p:cNvGraphicFramePr>
            <a:graphicFrameLocks noGrp="1"/>
          </p:cNvGraphicFramePr>
          <p:nvPr>
            <p:ph idx="1"/>
            <p:extLst>
              <p:ext uri="{D42A27DB-BD31-4B8C-83A1-F6EECF244321}">
                <p14:modId xmlns:p14="http://schemas.microsoft.com/office/powerpoint/2010/main" val="1859478415"/>
              </p:ext>
            </p:extLst>
          </p:nvPr>
        </p:nvGraphicFramePr>
        <p:xfrm>
          <a:off x="4367695" y="1653157"/>
          <a:ext cx="7490931" cy="3492883"/>
        </p:xfrm>
        <a:graphic>
          <a:graphicData uri="http://schemas.openxmlformats.org/drawingml/2006/table">
            <a:tbl>
              <a:tblPr firstRow="1" firstCol="1" bandRow="1">
                <a:tableStyleId>{69012ECD-51FC-41F1-AA8D-1B2483CD663E}</a:tableStyleId>
              </a:tblPr>
              <a:tblGrid>
                <a:gridCol w="2033105">
                  <a:extLst>
                    <a:ext uri="{9D8B030D-6E8A-4147-A177-3AD203B41FA5}">
                      <a16:colId xmlns:a16="http://schemas.microsoft.com/office/drawing/2014/main" val="3097481809"/>
                    </a:ext>
                  </a:extLst>
                </a:gridCol>
                <a:gridCol w="3114675">
                  <a:extLst>
                    <a:ext uri="{9D8B030D-6E8A-4147-A177-3AD203B41FA5}">
                      <a16:colId xmlns:a16="http://schemas.microsoft.com/office/drawing/2014/main" val="3080167890"/>
                    </a:ext>
                  </a:extLst>
                </a:gridCol>
                <a:gridCol w="2343151">
                  <a:extLst>
                    <a:ext uri="{9D8B030D-6E8A-4147-A177-3AD203B41FA5}">
                      <a16:colId xmlns:a16="http://schemas.microsoft.com/office/drawing/2014/main" val="3376048476"/>
                    </a:ext>
                  </a:extLst>
                </a:gridCol>
              </a:tblGrid>
              <a:tr h="271593">
                <a:tc>
                  <a:txBody>
                    <a:bodyPr/>
                    <a:lstStyle/>
                    <a:p>
                      <a:pPr>
                        <a:lnSpc>
                          <a:spcPct val="115000"/>
                        </a:lnSpc>
                        <a:spcAft>
                          <a:spcPts val="800"/>
                        </a:spcAft>
                        <a:buNone/>
                      </a:pPr>
                      <a:r>
                        <a:rPr lang="en-GB" sz="1200" kern="100" dirty="0">
                          <a:effectLst/>
                        </a:rPr>
                        <a:t>Module</a:t>
                      </a:r>
                      <a:endParaRPr lang="en-GB" sz="1200" kern="100" dirty="0">
                        <a:effectLst/>
                        <a:latin typeface="Aptos" panose="020B0004020202020204" pitchFamily="34" charset="0"/>
                        <a:ea typeface="Aptos" panose="020B0004020202020204" pitchFamily="34" charset="0"/>
                        <a:cs typeface="Arial" panose="020B0604020202020204" pitchFamily="34" charset="0"/>
                      </a:endParaRPr>
                    </a:p>
                  </a:txBody>
                  <a:tcPr marL="9525" marR="9525" marT="9525" marB="9525" anchor="ctr"/>
                </a:tc>
                <a:tc>
                  <a:txBody>
                    <a:bodyPr/>
                    <a:lstStyle/>
                    <a:p>
                      <a:pPr>
                        <a:lnSpc>
                          <a:spcPct val="115000"/>
                        </a:lnSpc>
                        <a:spcAft>
                          <a:spcPts val="800"/>
                        </a:spcAft>
                        <a:buNone/>
                      </a:pPr>
                      <a:r>
                        <a:rPr lang="en-GB" sz="1200" kern="100">
                          <a:effectLst/>
                        </a:rPr>
                        <a:t>Focus Areas</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9525" marR="9525" marT="9525" marB="9525" anchor="ctr"/>
                </a:tc>
                <a:tc>
                  <a:txBody>
                    <a:bodyPr/>
                    <a:lstStyle/>
                    <a:p>
                      <a:pPr>
                        <a:lnSpc>
                          <a:spcPct val="115000"/>
                        </a:lnSpc>
                        <a:spcAft>
                          <a:spcPts val="800"/>
                        </a:spcAft>
                        <a:buNone/>
                      </a:pPr>
                      <a:r>
                        <a:rPr lang="en-GB" sz="1200" kern="100">
                          <a:effectLst/>
                        </a:rPr>
                        <a:t>DREAM Alignment</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396472791"/>
                  </a:ext>
                </a:extLst>
              </a:tr>
              <a:tr h="644258">
                <a:tc>
                  <a:txBody>
                    <a:bodyPr/>
                    <a:lstStyle/>
                    <a:p>
                      <a:pPr marL="0" lvl="0" indent="0">
                        <a:lnSpc>
                          <a:spcPct val="115000"/>
                        </a:lnSpc>
                        <a:spcAft>
                          <a:spcPts val="800"/>
                        </a:spcAft>
                        <a:buFont typeface="+mj-lt"/>
                        <a:buNone/>
                      </a:pPr>
                      <a:r>
                        <a:rPr lang="en-GB" sz="1200" kern="100" dirty="0">
                          <a:effectLst/>
                        </a:rPr>
                        <a:t>Intro and The Framework</a:t>
                      </a:r>
                      <a:endParaRPr lang="en-GB" sz="1200" kern="100" dirty="0">
                        <a:effectLst/>
                        <a:latin typeface="Aptos" panose="020B0004020202020204" pitchFamily="34" charset="0"/>
                        <a:ea typeface="Aptos" panose="020B0004020202020204" pitchFamily="34" charset="0"/>
                        <a:cs typeface="Arial" panose="020B0604020202020204" pitchFamily="34" charset="0"/>
                      </a:endParaRPr>
                    </a:p>
                  </a:txBody>
                  <a:tcPr marL="9525" marR="9525" marT="9525" marB="9525" anchor="ctr"/>
                </a:tc>
                <a:tc>
                  <a:txBody>
                    <a:bodyPr/>
                    <a:lstStyle/>
                    <a:p>
                      <a:pPr>
                        <a:lnSpc>
                          <a:spcPct val="115000"/>
                        </a:lnSpc>
                        <a:spcAft>
                          <a:spcPts val="800"/>
                        </a:spcAft>
                        <a:buNone/>
                      </a:pPr>
                      <a:r>
                        <a:rPr lang="en-GB" sz="1200" kern="100" dirty="0">
                          <a:effectLst/>
                        </a:rPr>
                        <a:t>Vision, Introduction to DREAM</a:t>
                      </a:r>
                      <a:endParaRPr lang="en-GB" sz="1200" kern="100" dirty="0">
                        <a:effectLst/>
                        <a:latin typeface="Aptos" panose="020B0004020202020204" pitchFamily="34" charset="0"/>
                        <a:ea typeface="Aptos" panose="020B0004020202020204" pitchFamily="34" charset="0"/>
                        <a:cs typeface="Arial" panose="020B0604020202020204" pitchFamily="34" charset="0"/>
                      </a:endParaRPr>
                    </a:p>
                  </a:txBody>
                  <a:tcPr marL="9525" marR="9525" marT="9525" marB="9525" anchor="ctr"/>
                </a:tc>
                <a:tc>
                  <a:txBody>
                    <a:bodyPr/>
                    <a:lstStyle/>
                    <a:p>
                      <a:pPr>
                        <a:lnSpc>
                          <a:spcPct val="115000"/>
                        </a:lnSpc>
                        <a:spcAft>
                          <a:spcPts val="800"/>
                        </a:spcAft>
                        <a:buNone/>
                      </a:pPr>
                      <a:r>
                        <a:rPr lang="en-GB" sz="1200" kern="100" dirty="0">
                          <a:effectLst/>
                        </a:rPr>
                        <a:t>Dialogue</a:t>
                      </a:r>
                      <a:endParaRPr lang="en-GB" sz="1200" kern="100" dirty="0">
                        <a:effectLst/>
                        <a:latin typeface="Aptos" panose="020B0004020202020204" pitchFamily="34" charset="0"/>
                        <a:ea typeface="Aptos" panose="020B000402020202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1905565877"/>
                  </a:ext>
                </a:extLst>
              </a:tr>
              <a:tr h="644258">
                <a:tc>
                  <a:txBody>
                    <a:bodyPr/>
                    <a:lstStyle/>
                    <a:p>
                      <a:pPr marL="0" lvl="0" indent="0">
                        <a:lnSpc>
                          <a:spcPct val="115000"/>
                        </a:lnSpc>
                        <a:spcAft>
                          <a:spcPts val="800"/>
                        </a:spcAft>
                        <a:buFont typeface="+mj-lt"/>
                        <a:buNone/>
                      </a:pPr>
                      <a:r>
                        <a:rPr lang="en-GB" sz="1200" kern="100" dirty="0">
                          <a:effectLst/>
                        </a:rPr>
                        <a:t>The Design</a:t>
                      </a:r>
                      <a:endParaRPr lang="en-GB" sz="1200" kern="100" dirty="0">
                        <a:effectLst/>
                        <a:latin typeface="Aptos" panose="020B0004020202020204" pitchFamily="34" charset="0"/>
                        <a:ea typeface="Aptos" panose="020B0004020202020204" pitchFamily="34" charset="0"/>
                        <a:cs typeface="Arial" panose="020B0604020202020204" pitchFamily="34" charset="0"/>
                      </a:endParaRPr>
                    </a:p>
                  </a:txBody>
                  <a:tcPr marL="9525" marR="9525" marT="9525" marB="9525" anchor="ctr"/>
                </a:tc>
                <a:tc>
                  <a:txBody>
                    <a:bodyPr/>
                    <a:lstStyle/>
                    <a:p>
                      <a:pPr>
                        <a:lnSpc>
                          <a:spcPct val="115000"/>
                        </a:lnSpc>
                        <a:spcAft>
                          <a:spcPts val="800"/>
                        </a:spcAft>
                        <a:buNone/>
                      </a:pPr>
                      <a:r>
                        <a:rPr lang="en-GB" sz="1200" kern="100" dirty="0">
                          <a:effectLst/>
                        </a:rPr>
                        <a:t>Universal Design for Learning (UDL), Environment</a:t>
                      </a:r>
                      <a:endParaRPr lang="en-GB" sz="1200" kern="100" dirty="0">
                        <a:effectLst/>
                        <a:latin typeface="Aptos" panose="020B0004020202020204" pitchFamily="34" charset="0"/>
                        <a:ea typeface="Aptos" panose="020B0004020202020204" pitchFamily="34" charset="0"/>
                        <a:cs typeface="Arial" panose="020B0604020202020204" pitchFamily="34" charset="0"/>
                      </a:endParaRPr>
                    </a:p>
                  </a:txBody>
                  <a:tcPr marL="9525" marR="9525" marT="9525" marB="9525" anchor="ctr"/>
                </a:tc>
                <a:tc>
                  <a:txBody>
                    <a:bodyPr/>
                    <a:lstStyle/>
                    <a:p>
                      <a:pPr>
                        <a:lnSpc>
                          <a:spcPct val="115000"/>
                        </a:lnSpc>
                        <a:spcAft>
                          <a:spcPts val="800"/>
                        </a:spcAft>
                        <a:buNone/>
                      </a:pPr>
                      <a:r>
                        <a:rPr lang="en-GB" sz="1200" kern="100">
                          <a:effectLst/>
                        </a:rPr>
                        <a:t>Environment, Multi-Sensory, Dialogue, Agency</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2919357143"/>
                  </a:ext>
                </a:extLst>
              </a:tr>
              <a:tr h="644258">
                <a:tc>
                  <a:txBody>
                    <a:bodyPr/>
                    <a:lstStyle/>
                    <a:p>
                      <a:pPr marL="0" lvl="0" indent="0">
                        <a:lnSpc>
                          <a:spcPct val="115000"/>
                        </a:lnSpc>
                        <a:spcAft>
                          <a:spcPts val="800"/>
                        </a:spcAft>
                        <a:buFont typeface="+mj-lt"/>
                        <a:buNone/>
                      </a:pPr>
                      <a:r>
                        <a:rPr lang="en-GB" sz="1200" kern="100" dirty="0">
                          <a:effectLst/>
                        </a:rPr>
                        <a:t>The Learner</a:t>
                      </a:r>
                      <a:endParaRPr lang="en-GB" sz="1200" kern="100" dirty="0">
                        <a:effectLst/>
                        <a:latin typeface="Aptos" panose="020B0004020202020204" pitchFamily="34" charset="0"/>
                        <a:ea typeface="Aptos" panose="020B0004020202020204" pitchFamily="34" charset="0"/>
                        <a:cs typeface="Arial" panose="020B0604020202020204" pitchFamily="34" charset="0"/>
                      </a:endParaRPr>
                    </a:p>
                  </a:txBody>
                  <a:tcPr marL="9525" marR="9525" marT="9525" marB="9525" anchor="ctr"/>
                </a:tc>
                <a:tc>
                  <a:txBody>
                    <a:bodyPr/>
                    <a:lstStyle/>
                    <a:p>
                      <a:pPr>
                        <a:lnSpc>
                          <a:spcPct val="115000"/>
                        </a:lnSpc>
                        <a:spcAft>
                          <a:spcPts val="800"/>
                        </a:spcAft>
                        <a:buNone/>
                      </a:pPr>
                      <a:r>
                        <a:rPr lang="en-GB" sz="1200" kern="100" dirty="0">
                          <a:effectLst/>
                        </a:rPr>
                        <a:t>Neurodiversity (ASC/ADHD), SLCN</a:t>
                      </a:r>
                      <a:endParaRPr lang="en-GB" sz="1200" kern="100" dirty="0">
                        <a:effectLst/>
                        <a:latin typeface="Aptos" panose="020B0004020202020204" pitchFamily="34" charset="0"/>
                        <a:ea typeface="Aptos" panose="020B0004020202020204" pitchFamily="34" charset="0"/>
                        <a:cs typeface="Arial" panose="020B0604020202020204" pitchFamily="34" charset="0"/>
                      </a:endParaRPr>
                    </a:p>
                  </a:txBody>
                  <a:tcPr marL="9525" marR="9525" marT="9525" marB="9525" anchor="ctr"/>
                </a:tc>
                <a:tc>
                  <a:txBody>
                    <a:bodyPr/>
                    <a:lstStyle/>
                    <a:p>
                      <a:pPr>
                        <a:lnSpc>
                          <a:spcPct val="115000"/>
                        </a:lnSpc>
                        <a:spcAft>
                          <a:spcPts val="800"/>
                        </a:spcAft>
                        <a:buNone/>
                      </a:pPr>
                      <a:r>
                        <a:rPr lang="en-GB" sz="1200" kern="100" dirty="0">
                          <a:effectLst/>
                        </a:rPr>
                        <a:t>Multi-Sensory, Dialogue, Agency</a:t>
                      </a:r>
                      <a:endParaRPr lang="en-GB" sz="1200" kern="100" dirty="0">
                        <a:effectLst/>
                        <a:latin typeface="Aptos" panose="020B0004020202020204" pitchFamily="34" charset="0"/>
                        <a:ea typeface="Aptos" panose="020B000402020202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3896599587"/>
                  </a:ext>
                </a:extLst>
              </a:tr>
              <a:tr h="644258">
                <a:tc>
                  <a:txBody>
                    <a:bodyPr/>
                    <a:lstStyle/>
                    <a:p>
                      <a:pPr marL="0" lvl="0" indent="0">
                        <a:lnSpc>
                          <a:spcPct val="115000"/>
                        </a:lnSpc>
                        <a:spcAft>
                          <a:spcPts val="800"/>
                        </a:spcAft>
                        <a:buFont typeface="+mj-lt"/>
                        <a:buNone/>
                      </a:pPr>
                      <a:r>
                        <a:rPr lang="en-GB" sz="1200" kern="100" dirty="0">
                          <a:effectLst/>
                        </a:rPr>
                        <a:t>The Behaviour</a:t>
                      </a:r>
                      <a:endParaRPr lang="en-GB" sz="1200" kern="100" dirty="0">
                        <a:effectLst/>
                        <a:latin typeface="Aptos" panose="020B0004020202020204" pitchFamily="34" charset="0"/>
                        <a:ea typeface="Aptos" panose="020B0004020202020204" pitchFamily="34" charset="0"/>
                        <a:cs typeface="Arial" panose="020B0604020202020204" pitchFamily="34" charset="0"/>
                      </a:endParaRPr>
                    </a:p>
                  </a:txBody>
                  <a:tcPr marL="9525" marR="9525" marT="9525" marB="9525" anchor="ctr"/>
                </a:tc>
                <a:tc>
                  <a:txBody>
                    <a:bodyPr/>
                    <a:lstStyle/>
                    <a:p>
                      <a:pPr>
                        <a:lnSpc>
                          <a:spcPct val="115000"/>
                        </a:lnSpc>
                        <a:spcAft>
                          <a:spcPts val="800"/>
                        </a:spcAft>
                        <a:buNone/>
                      </a:pPr>
                      <a:r>
                        <a:rPr lang="en-GB" sz="1200" kern="100" dirty="0">
                          <a:effectLst/>
                        </a:rPr>
                        <a:t>ABCs, Trauma-Informed, Regulation, Growth Mindset</a:t>
                      </a:r>
                      <a:endParaRPr lang="en-GB" sz="1200" kern="100" dirty="0">
                        <a:effectLst/>
                        <a:latin typeface="Aptos" panose="020B0004020202020204" pitchFamily="34" charset="0"/>
                        <a:ea typeface="Aptos" panose="020B0004020202020204" pitchFamily="34" charset="0"/>
                        <a:cs typeface="Arial" panose="020B0604020202020204" pitchFamily="34" charset="0"/>
                      </a:endParaRPr>
                    </a:p>
                  </a:txBody>
                  <a:tcPr marL="9525" marR="9525" marT="9525" marB="9525" anchor="ctr"/>
                </a:tc>
                <a:tc>
                  <a:txBody>
                    <a:bodyPr/>
                    <a:lstStyle/>
                    <a:p>
                      <a:pPr>
                        <a:lnSpc>
                          <a:spcPct val="115000"/>
                        </a:lnSpc>
                        <a:spcAft>
                          <a:spcPts val="800"/>
                        </a:spcAft>
                        <a:buNone/>
                      </a:pPr>
                      <a:r>
                        <a:rPr lang="en-GB" sz="1200" kern="100" dirty="0">
                          <a:effectLst/>
                        </a:rPr>
                        <a:t>Regulation, Agency, Environment, Dialogue</a:t>
                      </a:r>
                      <a:endParaRPr lang="en-GB" sz="1200" kern="100" dirty="0">
                        <a:effectLst/>
                        <a:latin typeface="Aptos" panose="020B0004020202020204" pitchFamily="34" charset="0"/>
                        <a:ea typeface="Aptos" panose="020B000402020202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219048039"/>
                  </a:ext>
                </a:extLst>
              </a:tr>
              <a:tr h="644258">
                <a:tc>
                  <a:txBody>
                    <a:bodyPr/>
                    <a:lstStyle/>
                    <a:p>
                      <a:pPr>
                        <a:lnSpc>
                          <a:spcPct val="115000"/>
                        </a:lnSpc>
                        <a:spcAft>
                          <a:spcPts val="800"/>
                        </a:spcAft>
                        <a:buNone/>
                      </a:pPr>
                      <a:r>
                        <a:rPr lang="en-GB" sz="1200" kern="100" dirty="0">
                          <a:effectLst/>
                        </a:rPr>
                        <a:t> The Delivery</a:t>
                      </a:r>
                      <a:endParaRPr lang="en-GB" sz="1200" kern="100" dirty="0">
                        <a:effectLst/>
                        <a:latin typeface="Aptos" panose="020B0004020202020204" pitchFamily="34" charset="0"/>
                        <a:ea typeface="Aptos" panose="020B0004020202020204" pitchFamily="34" charset="0"/>
                        <a:cs typeface="Arial" panose="020B0604020202020204" pitchFamily="34" charset="0"/>
                      </a:endParaRPr>
                    </a:p>
                  </a:txBody>
                  <a:tcPr marL="9525" marR="9525" marT="9525" marB="9525" anchor="ctr"/>
                </a:tc>
                <a:tc>
                  <a:txBody>
                    <a:bodyPr/>
                    <a:lstStyle/>
                    <a:p>
                      <a:pPr>
                        <a:lnSpc>
                          <a:spcPct val="115000"/>
                        </a:lnSpc>
                        <a:spcAft>
                          <a:spcPts val="800"/>
                        </a:spcAft>
                        <a:buNone/>
                      </a:pPr>
                      <a:r>
                        <a:rPr lang="en-GB" sz="1200" kern="100" dirty="0">
                          <a:effectLst/>
                        </a:rPr>
                        <a:t> Action Planning, Cascade Strategy, Assessment</a:t>
                      </a:r>
                      <a:endParaRPr lang="en-GB" sz="1200" kern="100" dirty="0">
                        <a:effectLst/>
                        <a:latin typeface="Aptos" panose="020B0004020202020204" pitchFamily="34" charset="0"/>
                        <a:ea typeface="Aptos" panose="020B0004020202020204" pitchFamily="34" charset="0"/>
                        <a:cs typeface="Arial" panose="020B0604020202020204" pitchFamily="34" charset="0"/>
                      </a:endParaRPr>
                    </a:p>
                  </a:txBody>
                  <a:tcPr marL="9525" marR="9525" marT="9525" marB="9525" anchor="ctr"/>
                </a:tc>
                <a:tc>
                  <a:txBody>
                    <a:bodyPr/>
                    <a:lstStyle/>
                    <a:p>
                      <a:pPr>
                        <a:lnSpc>
                          <a:spcPct val="115000"/>
                        </a:lnSpc>
                        <a:buNone/>
                      </a:pPr>
                      <a:endParaRPr lang="en-GB" sz="1200" kern="100" dirty="0">
                        <a:effectLst/>
                        <a:latin typeface="Aptos" panose="020B0004020202020204" pitchFamily="34" charset="0"/>
                      </a:endParaRPr>
                    </a:p>
                  </a:txBody>
                  <a:tcPr marL="9525" marR="9525" marT="9525" marB="9525" anchor="ctr"/>
                </a:tc>
                <a:extLst>
                  <a:ext uri="{0D108BD9-81ED-4DB2-BD59-A6C34878D82A}">
                    <a16:rowId xmlns:a16="http://schemas.microsoft.com/office/drawing/2014/main" val="1116748824"/>
                  </a:ext>
                </a:extLst>
              </a:tr>
            </a:tbl>
          </a:graphicData>
        </a:graphic>
      </p:graphicFrame>
    </p:spTree>
    <p:extLst>
      <p:ext uri="{BB962C8B-B14F-4D97-AF65-F5344CB8AC3E}">
        <p14:creationId xmlns:p14="http://schemas.microsoft.com/office/powerpoint/2010/main" val="9958614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68FAC6C-8F10-59F5-693C-5FDD88A5749F}"/>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40235154-C02F-EDA7-5D02-62A637256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BB790CB-B884-25E7-E454-103CF8A933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23EA3A6-9CDE-4FE1-3BFF-FB999EE0F4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E62DF799-2D31-303E-C96B-54DBB3A2E0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3FED987E-EC76-7DCC-6061-573A01A283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3AA328-CEE6-3683-E5A1-D7F40B5F7E25}"/>
              </a:ext>
            </a:extLst>
          </p:cNvPr>
          <p:cNvSpPr>
            <a:spLocks noGrp="1"/>
          </p:cNvSpPr>
          <p:nvPr>
            <p:ph type="title"/>
          </p:nvPr>
        </p:nvSpPr>
        <p:spPr>
          <a:xfrm>
            <a:off x="459346" y="278535"/>
            <a:ext cx="9895951" cy="1033669"/>
          </a:xfrm>
        </p:spPr>
        <p:txBody>
          <a:bodyPr>
            <a:normAutofit/>
          </a:bodyPr>
          <a:lstStyle/>
          <a:p>
            <a:r>
              <a:rPr lang="en-GB" sz="4000" dirty="0">
                <a:solidFill>
                  <a:srgbClr val="FFFFFF"/>
                </a:solidFill>
              </a:rPr>
              <a:t>Introduction &amp; the DREAM Framework</a:t>
            </a:r>
          </a:p>
        </p:txBody>
      </p:sp>
      <p:sp>
        <p:nvSpPr>
          <p:cNvPr id="9" name="Content Placeholder 2">
            <a:extLst>
              <a:ext uri="{FF2B5EF4-FFF2-40B4-BE49-F238E27FC236}">
                <a16:creationId xmlns:a16="http://schemas.microsoft.com/office/drawing/2014/main" id="{939D253D-0A0A-F05E-BBE8-7A58A460F9B2}"/>
              </a:ext>
            </a:extLst>
          </p:cNvPr>
          <p:cNvSpPr txBox="1">
            <a:spLocks/>
          </p:cNvSpPr>
          <p:nvPr/>
        </p:nvSpPr>
        <p:spPr>
          <a:xfrm>
            <a:off x="229675" y="2572909"/>
            <a:ext cx="11732646" cy="352404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t>Focus: </a:t>
            </a:r>
            <a:r>
              <a:rPr lang="en-GB" sz="2400" dirty="0"/>
              <a:t>Vision and shared language for inclusive practice.</a:t>
            </a:r>
          </a:p>
          <a:p>
            <a:endParaRPr lang="en-GB" sz="2400" dirty="0"/>
          </a:p>
          <a:p>
            <a:r>
              <a:rPr lang="en-GB" sz="2400" dirty="0"/>
              <a:t>Inclusion as an entitlement and standard, not an add‑on</a:t>
            </a:r>
          </a:p>
          <a:p>
            <a:r>
              <a:rPr lang="en-GB" sz="2400" dirty="0"/>
              <a:t>Introduction to DREAM </a:t>
            </a:r>
          </a:p>
          <a:p>
            <a:r>
              <a:rPr lang="en-GB" sz="2400" dirty="0"/>
              <a:t>Behaviour as communication</a:t>
            </a:r>
          </a:p>
          <a:p>
            <a:r>
              <a:rPr lang="en-GB" sz="2400" dirty="0"/>
              <a:t>Why DREAM underpins Ordinarily Available Provision</a:t>
            </a:r>
          </a:p>
        </p:txBody>
      </p:sp>
    </p:spTree>
    <p:extLst>
      <p:ext uri="{BB962C8B-B14F-4D97-AF65-F5344CB8AC3E}">
        <p14:creationId xmlns:p14="http://schemas.microsoft.com/office/powerpoint/2010/main" val="38871080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9F80F94-BAFB-162A-F7BC-F995DB76FCBD}"/>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A089D01A-7732-EA59-ABCE-28235EB84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E8F9A63A-9167-500F-A528-9B06071613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0DB1F15-7667-6EE6-C984-061EE29212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55180B69-110A-67CE-1F1F-169B526D2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097692E7-7D51-81E8-84BD-051559F326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42C0EF-6E31-3056-BA6E-3A40F2E93917}"/>
              </a:ext>
            </a:extLst>
          </p:cNvPr>
          <p:cNvSpPr>
            <a:spLocks noGrp="1"/>
          </p:cNvSpPr>
          <p:nvPr>
            <p:ph type="title"/>
          </p:nvPr>
        </p:nvSpPr>
        <p:spPr>
          <a:xfrm>
            <a:off x="459346" y="278535"/>
            <a:ext cx="9895951" cy="1033669"/>
          </a:xfrm>
        </p:spPr>
        <p:txBody>
          <a:bodyPr>
            <a:normAutofit/>
          </a:bodyPr>
          <a:lstStyle/>
          <a:p>
            <a:r>
              <a:rPr lang="en-GB" sz="4000" dirty="0">
                <a:solidFill>
                  <a:srgbClr val="FFFFFF"/>
                </a:solidFill>
              </a:rPr>
              <a:t>The Design - Universal Design and Environment</a:t>
            </a:r>
          </a:p>
        </p:txBody>
      </p:sp>
      <p:sp>
        <p:nvSpPr>
          <p:cNvPr id="9" name="Content Placeholder 2">
            <a:extLst>
              <a:ext uri="{FF2B5EF4-FFF2-40B4-BE49-F238E27FC236}">
                <a16:creationId xmlns:a16="http://schemas.microsoft.com/office/drawing/2014/main" id="{522B823C-7DB6-77FD-0B32-4F9F6A46D826}"/>
              </a:ext>
            </a:extLst>
          </p:cNvPr>
          <p:cNvSpPr txBox="1">
            <a:spLocks/>
          </p:cNvSpPr>
          <p:nvPr/>
        </p:nvSpPr>
        <p:spPr>
          <a:xfrm>
            <a:off x="229675" y="2572909"/>
            <a:ext cx="11732646" cy="352404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t>Focus: </a:t>
            </a:r>
            <a:r>
              <a:rPr lang="en-GB" sz="2400" dirty="0"/>
              <a:t>Proactive inclusive curriculum design.</a:t>
            </a:r>
          </a:p>
          <a:p>
            <a:pPr marL="0" indent="0">
              <a:buNone/>
            </a:pPr>
            <a:endParaRPr lang="en-GB" sz="2400" dirty="0"/>
          </a:p>
          <a:p>
            <a:r>
              <a:rPr lang="en-GB" sz="2400" dirty="0"/>
              <a:t>Universal Design for Learning (UDL) as the foundation</a:t>
            </a:r>
          </a:p>
          <a:p>
            <a:r>
              <a:rPr lang="en-GB" sz="2400" dirty="0"/>
              <a:t>Designing for the margins so it works for everyone</a:t>
            </a:r>
          </a:p>
          <a:p>
            <a:r>
              <a:rPr lang="en-GB" sz="2400" dirty="0"/>
              <a:t>Moving from reactive differentiation to planned inclusion</a:t>
            </a:r>
          </a:p>
          <a:p>
            <a:r>
              <a:rPr lang="en-GB" sz="2400" dirty="0"/>
              <a:t>Environment and multi‑sensory design as OAP</a:t>
            </a:r>
          </a:p>
        </p:txBody>
      </p:sp>
    </p:spTree>
    <p:extLst>
      <p:ext uri="{BB962C8B-B14F-4D97-AF65-F5344CB8AC3E}">
        <p14:creationId xmlns:p14="http://schemas.microsoft.com/office/powerpoint/2010/main" val="40455405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7988AC7-E5B0-9C84-10AB-DFF72FBACF51}"/>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1557AEB6-CEB8-E3CC-0954-14C1887415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9186900-36CC-3F37-84F1-795554224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9B3E8F0-1067-EBA3-5607-79ED31570C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998CA972-ED1F-6A54-C5ED-3BBEE52817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14A7DD80-244A-F9CE-33EC-71479A27AC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C6022E-78E4-38AA-B1DB-9FA32AFBE739}"/>
              </a:ext>
            </a:extLst>
          </p:cNvPr>
          <p:cNvSpPr>
            <a:spLocks noGrp="1"/>
          </p:cNvSpPr>
          <p:nvPr>
            <p:ph type="title"/>
          </p:nvPr>
        </p:nvSpPr>
        <p:spPr>
          <a:xfrm>
            <a:off x="459346" y="278535"/>
            <a:ext cx="9895951" cy="1033669"/>
          </a:xfrm>
        </p:spPr>
        <p:txBody>
          <a:bodyPr>
            <a:normAutofit fontScale="90000"/>
          </a:bodyPr>
          <a:lstStyle/>
          <a:p>
            <a:r>
              <a:rPr lang="en-GB" sz="4000" dirty="0">
                <a:solidFill>
                  <a:srgbClr val="FFFFFF"/>
                </a:solidFill>
              </a:rPr>
              <a:t>The Learner - Neurodiversity and Communication</a:t>
            </a:r>
          </a:p>
        </p:txBody>
      </p:sp>
      <p:sp>
        <p:nvSpPr>
          <p:cNvPr id="9" name="Content Placeholder 2">
            <a:extLst>
              <a:ext uri="{FF2B5EF4-FFF2-40B4-BE49-F238E27FC236}">
                <a16:creationId xmlns:a16="http://schemas.microsoft.com/office/drawing/2014/main" id="{BDBF5129-D7E7-DE2C-3F9E-0D51768D7427}"/>
              </a:ext>
            </a:extLst>
          </p:cNvPr>
          <p:cNvSpPr txBox="1">
            <a:spLocks/>
          </p:cNvSpPr>
          <p:nvPr/>
        </p:nvSpPr>
        <p:spPr>
          <a:xfrm>
            <a:off x="229675" y="2572909"/>
            <a:ext cx="11732646" cy="352404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t>Focus: </a:t>
            </a:r>
            <a:r>
              <a:rPr lang="en-GB" sz="2400" dirty="0"/>
              <a:t>Understanding how learners experience FE.</a:t>
            </a:r>
          </a:p>
          <a:p>
            <a:pPr marL="0" indent="0">
              <a:buNone/>
            </a:pPr>
            <a:endParaRPr lang="en-GB" sz="2400" dirty="0"/>
          </a:p>
          <a:p>
            <a:r>
              <a:rPr lang="en-GB" sz="2400" dirty="0"/>
              <a:t>Neurodiversity (ASC, ADHD) as difference, not deficit</a:t>
            </a:r>
          </a:p>
          <a:p>
            <a:r>
              <a:rPr lang="en-GB" sz="2400" dirty="0"/>
              <a:t>Speech, Language and Communication Needs (SLCN)</a:t>
            </a:r>
          </a:p>
          <a:p>
            <a:r>
              <a:rPr lang="en-GB" sz="2400" dirty="0"/>
              <a:t>Cognitive load and sensory overload</a:t>
            </a:r>
          </a:p>
          <a:p>
            <a:r>
              <a:rPr lang="en-GB" sz="2400" dirty="0"/>
              <a:t>How unmet communication needs drive disengagement and behaviour</a:t>
            </a:r>
          </a:p>
        </p:txBody>
      </p:sp>
    </p:spTree>
    <p:extLst>
      <p:ext uri="{BB962C8B-B14F-4D97-AF65-F5344CB8AC3E}">
        <p14:creationId xmlns:p14="http://schemas.microsoft.com/office/powerpoint/2010/main" val="39066379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C6B040D-00D8-B4EC-0AC9-4550DF501E43}"/>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207DCB15-2E99-BF33-599B-BC9D4B18C5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B6B903D7-DE8B-F169-65B7-3D9A5590D9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9CBCF0E7-7F65-56F6-5654-58F993D3D2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E1960DA9-05CD-8D89-57A7-1F5CAB08AA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B822C6B6-F685-0A68-9861-987CF33E44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376998-6AEA-A3DE-178D-58EFDD46EF77}"/>
              </a:ext>
            </a:extLst>
          </p:cNvPr>
          <p:cNvSpPr>
            <a:spLocks noGrp="1"/>
          </p:cNvSpPr>
          <p:nvPr>
            <p:ph type="title"/>
          </p:nvPr>
        </p:nvSpPr>
        <p:spPr>
          <a:xfrm>
            <a:off x="459346" y="278535"/>
            <a:ext cx="9895951" cy="1033669"/>
          </a:xfrm>
        </p:spPr>
        <p:txBody>
          <a:bodyPr>
            <a:normAutofit/>
          </a:bodyPr>
          <a:lstStyle/>
          <a:p>
            <a:r>
              <a:rPr lang="en-GB" sz="4000" dirty="0">
                <a:solidFill>
                  <a:srgbClr val="FFFFFF"/>
                </a:solidFill>
              </a:rPr>
              <a:t>Behaviour, Regulation and Mindset</a:t>
            </a:r>
          </a:p>
        </p:txBody>
      </p:sp>
      <p:sp>
        <p:nvSpPr>
          <p:cNvPr id="9" name="Content Placeholder 2">
            <a:extLst>
              <a:ext uri="{FF2B5EF4-FFF2-40B4-BE49-F238E27FC236}">
                <a16:creationId xmlns:a16="http://schemas.microsoft.com/office/drawing/2014/main" id="{2BF15F67-BE5A-F72E-3547-D6A47A888039}"/>
              </a:ext>
            </a:extLst>
          </p:cNvPr>
          <p:cNvSpPr txBox="1">
            <a:spLocks/>
          </p:cNvSpPr>
          <p:nvPr/>
        </p:nvSpPr>
        <p:spPr>
          <a:xfrm>
            <a:off x="229675" y="2572909"/>
            <a:ext cx="11732646" cy="352404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t>Focus: </a:t>
            </a:r>
            <a:r>
              <a:rPr lang="en-GB" sz="2400" dirty="0"/>
              <a:t>Supporting regulation rather than managing behaviour.</a:t>
            </a:r>
          </a:p>
          <a:p>
            <a:pPr marL="0" indent="0">
              <a:buNone/>
            </a:pPr>
            <a:endParaRPr lang="en-GB" sz="2400" dirty="0"/>
          </a:p>
          <a:p>
            <a:r>
              <a:rPr lang="en-GB" sz="2400" dirty="0"/>
              <a:t>Behaviour as communication (ABC model)</a:t>
            </a:r>
          </a:p>
          <a:p>
            <a:r>
              <a:rPr lang="en-GB" sz="2400" dirty="0"/>
              <a:t>Trauma‑informed approaches in FE</a:t>
            </a:r>
          </a:p>
          <a:p>
            <a:r>
              <a:rPr lang="en-GB" sz="2400" dirty="0"/>
              <a:t>Regulation as a condition for learning</a:t>
            </a:r>
          </a:p>
          <a:p>
            <a:r>
              <a:rPr lang="en-GB" sz="2400" dirty="0"/>
              <a:t>Growth mindset and reframing failure</a:t>
            </a:r>
          </a:p>
          <a:p>
            <a:r>
              <a:rPr lang="en-GB" sz="2400" dirty="0"/>
              <a:t>Staff regulation and de‑escalation</a:t>
            </a:r>
          </a:p>
        </p:txBody>
      </p:sp>
    </p:spTree>
    <p:extLst>
      <p:ext uri="{BB962C8B-B14F-4D97-AF65-F5344CB8AC3E}">
        <p14:creationId xmlns:p14="http://schemas.microsoft.com/office/powerpoint/2010/main" val="3461590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3919F2-D447-73D5-BF22-1FC992DAFA7D}"/>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396A73F0-1F3B-76DB-63D8-BDE83E784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26CA8E6A-868F-85F3-D032-648032A28A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D225149D-58DC-DC7E-C05C-B8C93A27AE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69B985F2-F944-8582-511D-8C4F7D665E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EB1CAA15-59FC-4802-694D-9FADF3893A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6D7CA3-931C-02EC-D27F-6BE5DF679BEA}"/>
              </a:ext>
            </a:extLst>
          </p:cNvPr>
          <p:cNvSpPr>
            <a:spLocks noGrp="1"/>
          </p:cNvSpPr>
          <p:nvPr>
            <p:ph type="title"/>
          </p:nvPr>
        </p:nvSpPr>
        <p:spPr>
          <a:xfrm>
            <a:off x="459346" y="278535"/>
            <a:ext cx="9895951" cy="1033669"/>
          </a:xfrm>
        </p:spPr>
        <p:txBody>
          <a:bodyPr>
            <a:normAutofit/>
          </a:bodyPr>
          <a:lstStyle/>
          <a:p>
            <a:r>
              <a:rPr lang="en-GB" sz="4000" dirty="0">
                <a:solidFill>
                  <a:srgbClr val="FFFFFF"/>
                </a:solidFill>
              </a:rPr>
              <a:t>Delivery and Implementation</a:t>
            </a:r>
          </a:p>
        </p:txBody>
      </p:sp>
      <p:sp>
        <p:nvSpPr>
          <p:cNvPr id="9" name="Content Placeholder 2">
            <a:extLst>
              <a:ext uri="{FF2B5EF4-FFF2-40B4-BE49-F238E27FC236}">
                <a16:creationId xmlns:a16="http://schemas.microsoft.com/office/drawing/2014/main" id="{4AA21FC7-AB6D-DCD3-1210-123D69A71690}"/>
              </a:ext>
            </a:extLst>
          </p:cNvPr>
          <p:cNvSpPr txBox="1">
            <a:spLocks/>
          </p:cNvSpPr>
          <p:nvPr/>
        </p:nvSpPr>
        <p:spPr>
          <a:xfrm>
            <a:off x="229675" y="2572909"/>
            <a:ext cx="11732646" cy="352404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t>Focus: </a:t>
            </a:r>
            <a:r>
              <a:rPr lang="en-GB" sz="2400" dirty="0"/>
              <a:t>Embedding DREAM across curriculum teams.</a:t>
            </a:r>
          </a:p>
          <a:p>
            <a:pPr marL="0" indent="0">
              <a:buNone/>
            </a:pPr>
            <a:endParaRPr lang="en-GB" sz="2400" dirty="0"/>
          </a:p>
          <a:p>
            <a:r>
              <a:rPr lang="en-GB" sz="2400" dirty="0"/>
              <a:t>Coaching and cascade model</a:t>
            </a:r>
          </a:p>
          <a:p>
            <a:r>
              <a:rPr lang="en-GB" sz="2400" dirty="0"/>
              <a:t>Reducing workload through improved design</a:t>
            </a:r>
          </a:p>
          <a:p>
            <a:r>
              <a:rPr lang="en-GB" sz="2400" dirty="0"/>
              <a:t>Aligning DREAM with existing practice</a:t>
            </a:r>
          </a:p>
          <a:p>
            <a:r>
              <a:rPr lang="en-GB" sz="2400" dirty="0"/>
              <a:t>Action planning for curriculum areas</a:t>
            </a:r>
          </a:p>
          <a:p>
            <a:r>
              <a:rPr lang="en-GB" sz="2400" dirty="0"/>
              <a:t>Consistency without prescription</a:t>
            </a:r>
          </a:p>
        </p:txBody>
      </p:sp>
    </p:spTree>
    <p:extLst>
      <p:ext uri="{BB962C8B-B14F-4D97-AF65-F5344CB8AC3E}">
        <p14:creationId xmlns:p14="http://schemas.microsoft.com/office/powerpoint/2010/main" val="37340860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7CEABE6-382E-D5B6-AED2-E568AC78B5DA}"/>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79D17C-1F7A-8FF5-4CED-F37751D8F5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8A9BC1D7-05C5-FFDA-8AF5-3F7FBA024E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AC2FD08-1BC8-A024-ACDE-9A22FE2F7B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91F7F26-8004-D919-0C30-06EB77207C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2910F08-9628-3969-3B14-5AF717F58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2ED3AAA2-0DCC-BE7D-4392-B5C1D2C777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F59B937F-5494-3A99-7EB7-1B3AC02C66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1338531-CF3A-8976-F502-834F60E45ED5}"/>
              </a:ext>
            </a:extLst>
          </p:cNvPr>
          <p:cNvSpPr>
            <a:spLocks noGrp="1"/>
          </p:cNvSpPr>
          <p:nvPr>
            <p:ph type="title"/>
          </p:nvPr>
        </p:nvSpPr>
        <p:spPr>
          <a:xfrm>
            <a:off x="466722" y="586855"/>
            <a:ext cx="3201366" cy="3387497"/>
          </a:xfrm>
        </p:spPr>
        <p:txBody>
          <a:bodyPr anchor="b">
            <a:normAutofit/>
          </a:bodyPr>
          <a:lstStyle/>
          <a:p>
            <a:pPr algn="r"/>
            <a:r>
              <a:rPr lang="en-GB" sz="4000" dirty="0">
                <a:solidFill>
                  <a:srgbClr val="FFFFFF"/>
                </a:solidFill>
              </a:rPr>
              <a:t>DREAM Self‑Audit</a:t>
            </a:r>
          </a:p>
        </p:txBody>
      </p:sp>
      <p:sp>
        <p:nvSpPr>
          <p:cNvPr id="3" name="Content Placeholder 2">
            <a:extLst>
              <a:ext uri="{FF2B5EF4-FFF2-40B4-BE49-F238E27FC236}">
                <a16:creationId xmlns:a16="http://schemas.microsoft.com/office/drawing/2014/main" id="{9D82736C-B49F-47B7-AFF4-252CB892BB83}"/>
              </a:ext>
            </a:extLst>
          </p:cNvPr>
          <p:cNvSpPr>
            <a:spLocks noGrp="1"/>
          </p:cNvSpPr>
          <p:nvPr>
            <p:ph idx="1"/>
          </p:nvPr>
        </p:nvSpPr>
        <p:spPr>
          <a:xfrm>
            <a:off x="4134810" y="1270466"/>
            <a:ext cx="7336513" cy="4337343"/>
          </a:xfrm>
        </p:spPr>
        <p:txBody>
          <a:bodyPr anchor="t">
            <a:normAutofit/>
          </a:bodyPr>
          <a:lstStyle/>
          <a:p>
            <a:pPr marL="0" indent="0">
              <a:buNone/>
            </a:pPr>
            <a:r>
              <a:rPr lang="en-GB" sz="2400" dirty="0"/>
              <a:t>Use DREAM to evaluate OAP:</a:t>
            </a:r>
          </a:p>
          <a:p>
            <a:pPr marL="0" indent="0">
              <a:buNone/>
            </a:pPr>
            <a:endParaRPr lang="en-GB" sz="2400" dirty="0"/>
          </a:p>
          <a:p>
            <a:pPr marL="0" indent="0">
              <a:buNone/>
            </a:pPr>
            <a:r>
              <a:rPr lang="en-GB" sz="2400" b="1" dirty="0"/>
              <a:t>Dialogue: </a:t>
            </a:r>
            <a:r>
              <a:rPr lang="en-GB" sz="2400" dirty="0"/>
              <a:t>Are instructions always clear, visual and accessible?</a:t>
            </a:r>
          </a:p>
          <a:p>
            <a:pPr marL="0" indent="0">
              <a:buNone/>
            </a:pPr>
            <a:r>
              <a:rPr lang="en-GB" sz="2400" b="1" dirty="0"/>
              <a:t>Regulation: </a:t>
            </a:r>
            <a:r>
              <a:rPr lang="en-GB" sz="2400" dirty="0"/>
              <a:t>Are routines and transitions predictable?</a:t>
            </a:r>
          </a:p>
          <a:p>
            <a:pPr marL="0" indent="0">
              <a:buNone/>
            </a:pPr>
            <a:r>
              <a:rPr lang="en-GB" sz="2400" b="1" dirty="0"/>
              <a:t>Environment: </a:t>
            </a:r>
            <a:r>
              <a:rPr lang="en-GB" sz="2400" dirty="0"/>
              <a:t>Does the space reduce unnecessary sensory load?</a:t>
            </a:r>
          </a:p>
          <a:p>
            <a:pPr marL="0" indent="0">
              <a:buNone/>
            </a:pPr>
            <a:r>
              <a:rPr lang="en-GB" sz="2400" b="1" dirty="0"/>
              <a:t>Agency: </a:t>
            </a:r>
            <a:r>
              <a:rPr lang="en-GB" sz="2400" dirty="0"/>
              <a:t>Do learners have choice and voice?</a:t>
            </a:r>
          </a:p>
          <a:p>
            <a:pPr marL="0" indent="0">
              <a:buNone/>
            </a:pPr>
            <a:r>
              <a:rPr lang="en-GB" sz="2400" b="1" dirty="0"/>
              <a:t>Multi‑Sensory: </a:t>
            </a:r>
            <a:r>
              <a:rPr lang="en-GB" sz="2400" dirty="0"/>
              <a:t>Is learning accessed in more than one way?</a:t>
            </a:r>
          </a:p>
        </p:txBody>
      </p:sp>
    </p:spTree>
    <p:extLst>
      <p:ext uri="{BB962C8B-B14F-4D97-AF65-F5344CB8AC3E}">
        <p14:creationId xmlns:p14="http://schemas.microsoft.com/office/powerpoint/2010/main" val="33857883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DA77B-056E-3F34-AE5A-7B72A72B8291}"/>
              </a:ext>
            </a:extLst>
          </p:cNvPr>
          <p:cNvSpPr>
            <a:spLocks noGrp="1"/>
          </p:cNvSpPr>
          <p:nvPr>
            <p:ph type="title"/>
          </p:nvPr>
        </p:nvSpPr>
        <p:spPr/>
        <p:txBody>
          <a:bodyPr/>
          <a:lstStyle/>
          <a:p>
            <a:r>
              <a:rPr lang="en-GB" dirty="0"/>
              <a:t>Link National Inclusion Standards	</a:t>
            </a:r>
          </a:p>
        </p:txBody>
      </p:sp>
      <p:sp>
        <p:nvSpPr>
          <p:cNvPr id="3" name="Content Placeholder 2">
            <a:extLst>
              <a:ext uri="{FF2B5EF4-FFF2-40B4-BE49-F238E27FC236}">
                <a16:creationId xmlns:a16="http://schemas.microsoft.com/office/drawing/2014/main" id="{4D3DFCF0-F37B-3DF2-3224-C8C0B9A6FD73}"/>
              </a:ext>
            </a:extLst>
          </p:cNvPr>
          <p:cNvSpPr>
            <a:spLocks noGrp="1"/>
          </p:cNvSpPr>
          <p:nvPr>
            <p:ph idx="1"/>
          </p:nvPr>
        </p:nvSpPr>
        <p:spPr/>
        <p:txBody>
          <a:bodyPr/>
          <a:lstStyle/>
          <a:p>
            <a:r>
              <a:rPr lang="en-GB" dirty="0"/>
              <a:t>DfE layers of support</a:t>
            </a:r>
          </a:p>
        </p:txBody>
      </p:sp>
    </p:spTree>
    <p:extLst>
      <p:ext uri="{BB962C8B-B14F-4D97-AF65-F5344CB8AC3E}">
        <p14:creationId xmlns:p14="http://schemas.microsoft.com/office/powerpoint/2010/main" val="12526715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87C71C-7EAD-CEEC-AE01-A4DD899D0941}"/>
              </a:ext>
            </a:extLst>
          </p:cNvPr>
          <p:cNvSpPr>
            <a:spLocks noGrp="1"/>
          </p:cNvSpPr>
          <p:nvPr>
            <p:ph type="title"/>
          </p:nvPr>
        </p:nvSpPr>
        <p:spPr>
          <a:xfrm>
            <a:off x="466722" y="586855"/>
            <a:ext cx="3201366" cy="3387497"/>
          </a:xfrm>
        </p:spPr>
        <p:txBody>
          <a:bodyPr anchor="b">
            <a:normAutofit/>
          </a:bodyPr>
          <a:lstStyle/>
          <a:p>
            <a:pPr algn="r"/>
            <a:r>
              <a:rPr lang="en-GB" sz="4000" dirty="0">
                <a:solidFill>
                  <a:srgbClr val="FFFFFF"/>
                </a:solidFill>
              </a:rPr>
              <a:t>Ordinarily Available Provision (OAP)</a:t>
            </a:r>
          </a:p>
        </p:txBody>
      </p:sp>
      <p:pic>
        <p:nvPicPr>
          <p:cNvPr id="7" name="Picture 6">
            <a:hlinkClick r:id="rId3"/>
            <a:extLst>
              <a:ext uri="{FF2B5EF4-FFF2-40B4-BE49-F238E27FC236}">
                <a16:creationId xmlns:a16="http://schemas.microsoft.com/office/drawing/2014/main" id="{4F229192-BDC1-A62C-4200-C95B967D3157}"/>
              </a:ext>
            </a:extLst>
          </p:cNvPr>
          <p:cNvPicPr>
            <a:picLocks noChangeAspect="1"/>
          </p:cNvPicPr>
          <p:nvPr/>
        </p:nvPicPr>
        <p:blipFill>
          <a:blip r:embed="rId4"/>
          <a:stretch>
            <a:fillRect/>
          </a:stretch>
        </p:blipFill>
        <p:spPr>
          <a:xfrm>
            <a:off x="6096000" y="344691"/>
            <a:ext cx="4416941" cy="6168618"/>
          </a:xfrm>
          <a:prstGeom prst="rect">
            <a:avLst/>
          </a:prstGeom>
        </p:spPr>
      </p:pic>
    </p:spTree>
    <p:extLst>
      <p:ext uri="{BB962C8B-B14F-4D97-AF65-F5344CB8AC3E}">
        <p14:creationId xmlns:p14="http://schemas.microsoft.com/office/powerpoint/2010/main" val="38714386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6E1CB00-8EEA-E792-5C27-BD267790CE14}"/>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4000" kern="1200" dirty="0">
                <a:solidFill>
                  <a:srgbClr val="FFFFFF"/>
                </a:solidFill>
                <a:latin typeface="+mj-lt"/>
                <a:ea typeface="+mj-ea"/>
                <a:cs typeface="+mj-cs"/>
              </a:rPr>
              <a:t>Universal Design for Learning </a:t>
            </a:r>
            <a:br>
              <a:rPr lang="en-US" sz="4000" kern="1200" dirty="0">
                <a:solidFill>
                  <a:srgbClr val="FFFFFF"/>
                </a:solidFill>
                <a:latin typeface="+mj-lt"/>
                <a:ea typeface="+mj-ea"/>
                <a:cs typeface="+mj-cs"/>
              </a:rPr>
            </a:br>
            <a:r>
              <a:rPr lang="en-GB" sz="1200" kern="1200" dirty="0">
                <a:solidFill>
                  <a:srgbClr val="FFFFFF"/>
                </a:solidFill>
                <a:latin typeface="+mj-lt"/>
                <a:ea typeface="+mj-ea"/>
                <a:cs typeface="+mj-cs"/>
              </a:rPr>
              <a:t>CAST (2024). Universal Design for Learning Guidelines version 3.0 [graphic organizer]. Lynnfield, MA: Author.</a:t>
            </a:r>
            <a:endParaRPr lang="en-US" sz="1200" kern="1200" dirty="0">
              <a:solidFill>
                <a:srgbClr val="FFFFFF"/>
              </a:solidFill>
              <a:latin typeface="+mj-lt"/>
              <a:ea typeface="+mj-ea"/>
              <a:cs typeface="+mj-cs"/>
            </a:endParaRPr>
          </a:p>
        </p:txBody>
      </p:sp>
      <p:pic>
        <p:nvPicPr>
          <p:cNvPr id="4" name="Picture 3">
            <a:extLst>
              <a:ext uri="{FF2B5EF4-FFF2-40B4-BE49-F238E27FC236}">
                <a16:creationId xmlns:a16="http://schemas.microsoft.com/office/drawing/2014/main" id="{1FAB07E4-84FB-98D1-443B-DD851DBEE130}"/>
              </a:ext>
            </a:extLst>
          </p:cNvPr>
          <p:cNvPicPr>
            <a:picLocks noChangeAspect="1"/>
          </p:cNvPicPr>
          <p:nvPr/>
        </p:nvPicPr>
        <p:blipFill>
          <a:blip r:embed="rId2"/>
          <a:stretch>
            <a:fillRect/>
          </a:stretch>
        </p:blipFill>
        <p:spPr>
          <a:xfrm>
            <a:off x="1817529" y="1574310"/>
            <a:ext cx="8556937" cy="5241124"/>
          </a:xfrm>
          <a:prstGeom prst="rect">
            <a:avLst/>
          </a:prstGeom>
        </p:spPr>
      </p:pic>
    </p:spTree>
    <p:extLst>
      <p:ext uri="{BB962C8B-B14F-4D97-AF65-F5344CB8AC3E}">
        <p14:creationId xmlns:p14="http://schemas.microsoft.com/office/powerpoint/2010/main" val="31595645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2EB375-86A5-C2BC-13C2-0A3DC4F27BD8}"/>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4000" kern="1200" dirty="0">
                <a:solidFill>
                  <a:srgbClr val="FFFFFF"/>
                </a:solidFill>
                <a:latin typeface="+mj-lt"/>
                <a:ea typeface="+mj-ea"/>
                <a:cs typeface="+mj-cs"/>
              </a:rPr>
              <a:t>UDL vs. Differentiation</a:t>
            </a:r>
          </a:p>
        </p:txBody>
      </p:sp>
      <p:graphicFrame>
        <p:nvGraphicFramePr>
          <p:cNvPr id="6" name="Table 5">
            <a:extLst>
              <a:ext uri="{FF2B5EF4-FFF2-40B4-BE49-F238E27FC236}">
                <a16:creationId xmlns:a16="http://schemas.microsoft.com/office/drawing/2014/main" id="{3FC80B9B-A702-695D-F1DC-02B179A42400}"/>
              </a:ext>
            </a:extLst>
          </p:cNvPr>
          <p:cNvGraphicFramePr>
            <a:graphicFrameLocks noGrp="1"/>
          </p:cNvGraphicFramePr>
          <p:nvPr>
            <p:extLst>
              <p:ext uri="{D42A27DB-BD31-4B8C-83A1-F6EECF244321}">
                <p14:modId xmlns:p14="http://schemas.microsoft.com/office/powerpoint/2010/main" val="2591336557"/>
              </p:ext>
            </p:extLst>
          </p:nvPr>
        </p:nvGraphicFramePr>
        <p:xfrm>
          <a:off x="432225" y="2328498"/>
          <a:ext cx="11327550" cy="3727752"/>
        </p:xfrm>
        <a:graphic>
          <a:graphicData uri="http://schemas.openxmlformats.org/drawingml/2006/table">
            <a:tbl>
              <a:tblPr firstRow="1" firstCol="1" bandRow="1"/>
              <a:tblGrid>
                <a:gridCol w="5285988">
                  <a:extLst>
                    <a:ext uri="{9D8B030D-6E8A-4147-A177-3AD203B41FA5}">
                      <a16:colId xmlns:a16="http://schemas.microsoft.com/office/drawing/2014/main" val="460512847"/>
                    </a:ext>
                  </a:extLst>
                </a:gridCol>
                <a:gridCol w="6041562">
                  <a:extLst>
                    <a:ext uri="{9D8B030D-6E8A-4147-A177-3AD203B41FA5}">
                      <a16:colId xmlns:a16="http://schemas.microsoft.com/office/drawing/2014/main" val="1550104526"/>
                    </a:ext>
                  </a:extLst>
                </a:gridCol>
              </a:tblGrid>
              <a:tr h="554268">
                <a:tc>
                  <a:txBody>
                    <a:bodyPr/>
                    <a:lstStyle/>
                    <a:p>
                      <a:pPr>
                        <a:lnSpc>
                          <a:spcPct val="150000"/>
                        </a:lnSpc>
                        <a:spcAft>
                          <a:spcPts val="800"/>
                        </a:spcAft>
                        <a:buNone/>
                      </a:pPr>
                      <a:r>
                        <a:rPr lang="en-GB" sz="2200" b="1" kern="100" dirty="0">
                          <a:solidFill>
                            <a:schemeClr val="bg1"/>
                          </a:solidFill>
                          <a:effectLst/>
                          <a:latin typeface="+mn-lt"/>
                          <a:ea typeface="Aptos" panose="020B0004020202020204" pitchFamily="34" charset="0"/>
                          <a:cs typeface="Times New Roman" panose="02020603050405020304" pitchFamily="18" charset="0"/>
                        </a:rPr>
                        <a:t>Traditional Differentiation</a:t>
                      </a:r>
                      <a:endParaRPr lang="en-GB" sz="2200" kern="100" dirty="0">
                        <a:solidFill>
                          <a:schemeClr val="bg1"/>
                        </a:solidFill>
                        <a:effectLst/>
                        <a:latin typeface="+mn-lt"/>
                        <a:ea typeface="Aptos" panose="020B0004020202020204" pitchFamily="34" charset="0"/>
                        <a:cs typeface="Times New Roman" panose="02020603050405020304" pitchFamily="18" charset="0"/>
                      </a:endParaRPr>
                    </a:p>
                  </a:txBody>
                  <a:tcPr marL="17485" marR="17485" marT="17485" marB="1748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nSpc>
                          <a:spcPct val="150000"/>
                        </a:lnSpc>
                        <a:spcAft>
                          <a:spcPts val="800"/>
                        </a:spcAft>
                        <a:buNone/>
                      </a:pPr>
                      <a:r>
                        <a:rPr lang="en-GB" sz="2200" b="1" kern="100" dirty="0">
                          <a:solidFill>
                            <a:schemeClr val="bg1"/>
                          </a:solidFill>
                          <a:effectLst/>
                          <a:latin typeface="+mn-lt"/>
                          <a:ea typeface="Aptos" panose="020B0004020202020204" pitchFamily="34" charset="0"/>
                          <a:cs typeface="Times New Roman" panose="02020603050405020304" pitchFamily="18" charset="0"/>
                        </a:rPr>
                        <a:t>Universal Design for Learning (UDL)</a:t>
                      </a:r>
                      <a:endParaRPr lang="en-GB" sz="2200" kern="100" dirty="0">
                        <a:solidFill>
                          <a:schemeClr val="bg1"/>
                        </a:solidFill>
                        <a:effectLst/>
                        <a:latin typeface="+mn-lt"/>
                        <a:ea typeface="Aptos" panose="020B0004020202020204" pitchFamily="34" charset="0"/>
                        <a:cs typeface="Times New Roman" panose="02020603050405020304" pitchFamily="18" charset="0"/>
                      </a:endParaRPr>
                    </a:p>
                  </a:txBody>
                  <a:tcPr marL="17485" marR="17485" marT="17485" marB="1748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667573005"/>
                  </a:ext>
                </a:extLst>
              </a:tr>
              <a:tr h="1057828">
                <a:tc>
                  <a:txBody>
                    <a:bodyPr/>
                    <a:lstStyle/>
                    <a:p>
                      <a:pPr>
                        <a:lnSpc>
                          <a:spcPct val="150000"/>
                        </a:lnSpc>
                        <a:spcAft>
                          <a:spcPts val="800"/>
                        </a:spcAft>
                        <a:buNone/>
                      </a:pPr>
                      <a:r>
                        <a:rPr lang="en-GB" sz="2200" b="1" kern="100" dirty="0">
                          <a:effectLst/>
                          <a:latin typeface="+mn-lt"/>
                          <a:ea typeface="Aptos" panose="020B0004020202020204" pitchFamily="34" charset="0"/>
                          <a:cs typeface="Times New Roman" panose="02020603050405020304" pitchFamily="18" charset="0"/>
                        </a:rPr>
                        <a:t>Reactive:</a:t>
                      </a:r>
                      <a:r>
                        <a:rPr lang="en-GB" sz="2200" kern="100" dirty="0">
                          <a:effectLst/>
                          <a:latin typeface="+mn-lt"/>
                          <a:ea typeface="Aptos" panose="020B0004020202020204" pitchFamily="34" charset="0"/>
                          <a:cs typeface="Times New Roman" panose="02020603050405020304" pitchFamily="18" charset="0"/>
                        </a:rPr>
                        <a:t> Adjusting the lesson after you realise a learner is struggling.</a:t>
                      </a:r>
                    </a:p>
                  </a:txBody>
                  <a:tcPr marL="17485" marR="17485" marT="17485" marB="1748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50000"/>
                        </a:lnSpc>
                        <a:spcAft>
                          <a:spcPts val="800"/>
                        </a:spcAft>
                        <a:buNone/>
                      </a:pPr>
                      <a:r>
                        <a:rPr lang="en-GB" sz="2200" b="1" kern="100">
                          <a:effectLst/>
                          <a:latin typeface="+mn-lt"/>
                          <a:ea typeface="Aptos" panose="020B0004020202020204" pitchFamily="34" charset="0"/>
                          <a:cs typeface="Times New Roman" panose="02020603050405020304" pitchFamily="18" charset="0"/>
                        </a:rPr>
                        <a:t>Proactive:</a:t>
                      </a:r>
                      <a:r>
                        <a:rPr lang="en-GB" sz="2200" kern="100">
                          <a:effectLst/>
                          <a:latin typeface="+mn-lt"/>
                          <a:ea typeface="Aptos" panose="020B0004020202020204" pitchFamily="34" charset="0"/>
                          <a:cs typeface="Times New Roman" panose="02020603050405020304" pitchFamily="18" charset="0"/>
                        </a:rPr>
                        <a:t> Designing the lesson from the start to have built-in options.</a:t>
                      </a:r>
                    </a:p>
                  </a:txBody>
                  <a:tcPr marL="17485" marR="17485" marT="17485" marB="1748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09488180"/>
                  </a:ext>
                </a:extLst>
              </a:tr>
              <a:tr h="1057828">
                <a:tc>
                  <a:txBody>
                    <a:bodyPr/>
                    <a:lstStyle/>
                    <a:p>
                      <a:pPr>
                        <a:lnSpc>
                          <a:spcPct val="150000"/>
                        </a:lnSpc>
                        <a:spcAft>
                          <a:spcPts val="800"/>
                        </a:spcAft>
                        <a:buNone/>
                      </a:pPr>
                      <a:r>
                        <a:rPr lang="en-GB" sz="2200" b="1" kern="100" dirty="0">
                          <a:effectLst/>
                          <a:latin typeface="+mn-lt"/>
                          <a:ea typeface="Aptos" panose="020B0004020202020204" pitchFamily="34" charset="0"/>
                          <a:cs typeface="Times New Roman" panose="02020603050405020304" pitchFamily="18" charset="0"/>
                        </a:rPr>
                        <a:t>Individual-Focused:</a:t>
                      </a:r>
                      <a:r>
                        <a:rPr lang="en-GB" sz="2200" kern="100" dirty="0">
                          <a:effectLst/>
                          <a:latin typeface="+mn-lt"/>
                          <a:ea typeface="Aptos" panose="020B0004020202020204" pitchFamily="34" charset="0"/>
                          <a:cs typeface="Times New Roman" panose="02020603050405020304" pitchFamily="18" charset="0"/>
                        </a:rPr>
                        <a:t> Making a separate worksheet for "Learner A."</a:t>
                      </a:r>
                    </a:p>
                  </a:txBody>
                  <a:tcPr marL="17485" marR="17485" marT="17485" marB="1748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50000"/>
                        </a:lnSpc>
                        <a:spcAft>
                          <a:spcPts val="800"/>
                        </a:spcAft>
                        <a:buNone/>
                      </a:pPr>
                      <a:r>
                        <a:rPr lang="en-GB" sz="2200" b="1" kern="100">
                          <a:effectLst/>
                          <a:latin typeface="+mn-lt"/>
                          <a:ea typeface="Aptos" panose="020B0004020202020204" pitchFamily="34" charset="0"/>
                          <a:cs typeface="Times New Roman" panose="02020603050405020304" pitchFamily="18" charset="0"/>
                        </a:rPr>
                        <a:t>Environment-Focused:</a:t>
                      </a:r>
                      <a:r>
                        <a:rPr lang="en-GB" sz="2200" kern="100">
                          <a:effectLst/>
                          <a:latin typeface="+mn-lt"/>
                          <a:ea typeface="Aptos" panose="020B0004020202020204" pitchFamily="34" charset="0"/>
                          <a:cs typeface="Times New Roman" panose="02020603050405020304" pitchFamily="18" charset="0"/>
                        </a:rPr>
                        <a:t> Making three versions of the task available to everyone.</a:t>
                      </a:r>
                    </a:p>
                  </a:txBody>
                  <a:tcPr marL="17485" marR="17485" marT="17485" marB="1748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19601883"/>
                  </a:ext>
                </a:extLst>
              </a:tr>
              <a:tr h="1057828">
                <a:tc>
                  <a:txBody>
                    <a:bodyPr/>
                    <a:lstStyle/>
                    <a:p>
                      <a:pPr>
                        <a:lnSpc>
                          <a:spcPct val="150000"/>
                        </a:lnSpc>
                        <a:spcAft>
                          <a:spcPts val="800"/>
                        </a:spcAft>
                        <a:buNone/>
                      </a:pPr>
                      <a:r>
                        <a:rPr lang="en-GB" sz="2200" b="1" kern="100">
                          <a:effectLst/>
                          <a:latin typeface="+mn-lt"/>
                          <a:ea typeface="Aptos" panose="020B0004020202020204" pitchFamily="34" charset="0"/>
                          <a:cs typeface="Times New Roman" panose="02020603050405020304" pitchFamily="18" charset="0"/>
                        </a:rPr>
                        <a:t>High Lecturer Workload:</a:t>
                      </a:r>
                      <a:r>
                        <a:rPr lang="en-GB" sz="2200" kern="100">
                          <a:effectLst/>
                          <a:latin typeface="+mn-lt"/>
                          <a:ea typeface="Aptos" panose="020B0004020202020204" pitchFamily="34" charset="0"/>
                          <a:cs typeface="Times New Roman" panose="02020603050405020304" pitchFamily="18" charset="0"/>
                        </a:rPr>
                        <a:t> Constant "retrofitting" for every lesson.</a:t>
                      </a:r>
                    </a:p>
                  </a:txBody>
                  <a:tcPr marL="17485" marR="17485" marT="17485" marB="1748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50000"/>
                        </a:lnSpc>
                        <a:spcAft>
                          <a:spcPts val="800"/>
                        </a:spcAft>
                        <a:buNone/>
                      </a:pPr>
                      <a:r>
                        <a:rPr lang="en-GB" sz="2200" b="1" kern="100" dirty="0">
                          <a:effectLst/>
                          <a:latin typeface="+mn-lt"/>
                          <a:ea typeface="Aptos" panose="020B0004020202020204" pitchFamily="34" charset="0"/>
                          <a:cs typeface="Times New Roman" panose="02020603050405020304" pitchFamily="18" charset="0"/>
                        </a:rPr>
                        <a:t>Sustainable:</a:t>
                      </a:r>
                      <a:r>
                        <a:rPr lang="en-GB" sz="2200" kern="100" dirty="0">
                          <a:effectLst/>
                          <a:latin typeface="+mn-lt"/>
                          <a:ea typeface="Aptos" panose="020B0004020202020204" pitchFamily="34" charset="0"/>
                          <a:cs typeface="Times New Roman" panose="02020603050405020304" pitchFamily="18" charset="0"/>
                        </a:rPr>
                        <a:t> One high-quality, flexible resource used for all cohorts.</a:t>
                      </a:r>
                    </a:p>
                  </a:txBody>
                  <a:tcPr marL="17485" marR="17485" marT="17485" marB="1748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41922087"/>
                  </a:ext>
                </a:extLst>
              </a:tr>
            </a:tbl>
          </a:graphicData>
        </a:graphic>
      </p:graphicFrame>
    </p:spTree>
    <p:extLst>
      <p:ext uri="{BB962C8B-B14F-4D97-AF65-F5344CB8AC3E}">
        <p14:creationId xmlns:p14="http://schemas.microsoft.com/office/powerpoint/2010/main" val="10345811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EF58C-9F40-0E73-DA1C-6316E3E71270}"/>
              </a:ext>
            </a:extLst>
          </p:cNvPr>
          <p:cNvSpPr>
            <a:spLocks noGrp="1"/>
          </p:cNvSpPr>
          <p:nvPr>
            <p:ph type="title"/>
          </p:nvPr>
        </p:nvSpPr>
        <p:spPr/>
        <p:txBody>
          <a:bodyPr/>
          <a:lstStyle/>
          <a:p>
            <a:r>
              <a:rPr lang="en-GB" dirty="0"/>
              <a:t>Add scenario here</a:t>
            </a:r>
          </a:p>
        </p:txBody>
      </p:sp>
      <p:sp>
        <p:nvSpPr>
          <p:cNvPr id="3" name="Content Placeholder 2">
            <a:extLst>
              <a:ext uri="{FF2B5EF4-FFF2-40B4-BE49-F238E27FC236}">
                <a16:creationId xmlns:a16="http://schemas.microsoft.com/office/drawing/2014/main" id="{0312C328-E3E8-FCCF-B31A-7E7A4BE02AB0}"/>
              </a:ext>
            </a:extLst>
          </p:cNvPr>
          <p:cNvSpPr>
            <a:spLocks noGrp="1"/>
          </p:cNvSpPr>
          <p:nvPr>
            <p:ph idx="1"/>
          </p:nvPr>
        </p:nvSpPr>
        <p:spPr/>
        <p:txBody>
          <a:bodyPr/>
          <a:lstStyle/>
          <a:p>
            <a:r>
              <a:rPr lang="en-GB" dirty="0"/>
              <a:t>How would you apply UDL </a:t>
            </a:r>
          </a:p>
        </p:txBody>
      </p:sp>
    </p:spTree>
    <p:extLst>
      <p:ext uri="{BB962C8B-B14F-4D97-AF65-F5344CB8AC3E}">
        <p14:creationId xmlns:p14="http://schemas.microsoft.com/office/powerpoint/2010/main" val="32476829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593DEF-9D85-7F2D-B166-E331558328C4}"/>
              </a:ext>
            </a:extLst>
          </p:cNvPr>
          <p:cNvSpPr>
            <a:spLocks noGrp="1"/>
          </p:cNvSpPr>
          <p:nvPr>
            <p:ph type="title"/>
          </p:nvPr>
        </p:nvSpPr>
        <p:spPr>
          <a:xfrm>
            <a:off x="459346" y="278535"/>
            <a:ext cx="9895951" cy="1033669"/>
          </a:xfrm>
        </p:spPr>
        <p:txBody>
          <a:bodyPr>
            <a:normAutofit/>
          </a:bodyPr>
          <a:lstStyle/>
          <a:p>
            <a:r>
              <a:rPr lang="en-GB" sz="4000" dirty="0">
                <a:solidFill>
                  <a:srgbClr val="FFFFFF"/>
                </a:solidFill>
              </a:rPr>
              <a:t>Example: Motor Mechanics / Motor Vehicle</a:t>
            </a:r>
          </a:p>
        </p:txBody>
      </p:sp>
      <p:sp>
        <p:nvSpPr>
          <p:cNvPr id="3" name="Content Placeholder 2">
            <a:extLst>
              <a:ext uri="{FF2B5EF4-FFF2-40B4-BE49-F238E27FC236}">
                <a16:creationId xmlns:a16="http://schemas.microsoft.com/office/drawing/2014/main" id="{5791C39A-E38B-77A1-A862-E63A1F81DC9B}"/>
              </a:ext>
            </a:extLst>
          </p:cNvPr>
          <p:cNvSpPr>
            <a:spLocks noGrp="1"/>
          </p:cNvSpPr>
          <p:nvPr>
            <p:ph idx="1"/>
          </p:nvPr>
        </p:nvSpPr>
        <p:spPr>
          <a:xfrm>
            <a:off x="165735" y="3300839"/>
            <a:ext cx="11860525" cy="1853753"/>
          </a:xfrm>
        </p:spPr>
        <p:txBody>
          <a:bodyPr anchor="ctr">
            <a:noAutofit/>
          </a:bodyPr>
          <a:lstStyle/>
          <a:p>
            <a:pPr marL="0" indent="0">
              <a:buNone/>
            </a:pPr>
            <a:r>
              <a:rPr lang="en-GB" sz="1800" b="1" dirty="0"/>
              <a:t>Multiple Means of Engagement</a:t>
            </a:r>
          </a:p>
          <a:p>
            <a:r>
              <a:rPr lang="en-GB" sz="1800" dirty="0"/>
              <a:t>Use real‑world scenarios (customer complaints, MOT issues) to build interest.</a:t>
            </a:r>
          </a:p>
          <a:p>
            <a:r>
              <a:rPr lang="en-GB" sz="1800" dirty="0"/>
              <a:t>Provide movement-based roles (tool monitor, parts runner) that help regulate energy for learners with ADHD.</a:t>
            </a:r>
          </a:p>
          <a:p>
            <a:endParaRPr lang="en-GB" sz="800" dirty="0"/>
          </a:p>
          <a:p>
            <a:pPr marL="0" indent="0">
              <a:buNone/>
            </a:pPr>
            <a:r>
              <a:rPr lang="en-GB" sz="1800" b="1" dirty="0"/>
              <a:t>Multiple Means of Representation</a:t>
            </a:r>
          </a:p>
          <a:p>
            <a:r>
              <a:rPr lang="en-GB" sz="1800" dirty="0"/>
              <a:t>Provide visual sequences for tasks like brake servicing, using photos or diagrams.</a:t>
            </a:r>
          </a:p>
          <a:p>
            <a:r>
              <a:rPr lang="en-GB" sz="1800" dirty="0"/>
              <a:t>Use worked examples for multi-step maths/measurement tasks.</a:t>
            </a:r>
          </a:p>
          <a:p>
            <a:r>
              <a:rPr lang="en-GB" sz="1800" dirty="0"/>
              <a:t>Offer QR codes linking to short recap videos for independent access.</a:t>
            </a:r>
          </a:p>
          <a:p>
            <a:endParaRPr lang="en-GB" sz="800" dirty="0"/>
          </a:p>
          <a:p>
            <a:pPr marL="0" indent="0">
              <a:buNone/>
            </a:pPr>
            <a:r>
              <a:rPr lang="en-GB" sz="1800" b="1" dirty="0"/>
              <a:t>Multiple Means of Action &amp; Expression</a:t>
            </a:r>
          </a:p>
          <a:p>
            <a:r>
              <a:rPr lang="en-GB" sz="1800" dirty="0"/>
              <a:t>Permit demonstration of understanding through:</a:t>
            </a:r>
          </a:p>
          <a:p>
            <a:pPr lvl="1"/>
            <a:r>
              <a:rPr lang="en-GB" sz="1800" dirty="0"/>
              <a:t>practical demonstration</a:t>
            </a:r>
          </a:p>
          <a:p>
            <a:pPr lvl="1"/>
            <a:r>
              <a:rPr lang="en-GB" sz="1800" dirty="0"/>
              <a:t>video explanation of fault diagnosis</a:t>
            </a:r>
          </a:p>
          <a:p>
            <a:pPr lvl="1"/>
            <a:r>
              <a:rPr lang="en-GB" sz="1800" dirty="0"/>
              <a:t>annotated photos of steps</a:t>
            </a:r>
          </a:p>
          <a:p>
            <a:pPr marL="182563" lvl="1" indent="-182563">
              <a:tabLst>
                <a:tab pos="182563" algn="l"/>
              </a:tabLst>
            </a:pPr>
            <a:r>
              <a:rPr lang="en-GB" sz="1800" dirty="0"/>
              <a:t>Provide cut-list templates and checklists to support working memory and organisation</a:t>
            </a:r>
          </a:p>
        </p:txBody>
      </p:sp>
    </p:spTree>
    <p:extLst>
      <p:ext uri="{BB962C8B-B14F-4D97-AF65-F5344CB8AC3E}">
        <p14:creationId xmlns:p14="http://schemas.microsoft.com/office/powerpoint/2010/main" val="4346533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FB9D280-1519-893F-5E5F-C587D03229D8}"/>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80C3E2DC-AAC4-D7EE-07FE-B212615B7A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68AD20A-2F6A-8EB5-2BED-304E62A20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5029B5AE-AB7C-60EA-318B-08A3FFA920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E0515DB4-A2D3-1968-6BC3-60F678C591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632ED6D8-51BB-C9D0-0813-F483C74FB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BC1626-A2AF-6291-DB9F-BEF0AD4EFF47}"/>
              </a:ext>
            </a:extLst>
          </p:cNvPr>
          <p:cNvSpPr>
            <a:spLocks noGrp="1"/>
          </p:cNvSpPr>
          <p:nvPr>
            <p:ph type="title"/>
          </p:nvPr>
        </p:nvSpPr>
        <p:spPr>
          <a:xfrm>
            <a:off x="459346" y="278535"/>
            <a:ext cx="9895951" cy="1033669"/>
          </a:xfrm>
        </p:spPr>
        <p:txBody>
          <a:bodyPr>
            <a:normAutofit/>
          </a:bodyPr>
          <a:lstStyle/>
          <a:p>
            <a:r>
              <a:rPr lang="en-GB" sz="4000" dirty="0">
                <a:solidFill>
                  <a:srgbClr val="FFFFFF"/>
                </a:solidFill>
              </a:rPr>
              <a:t>Example: Animal Care</a:t>
            </a:r>
          </a:p>
        </p:txBody>
      </p:sp>
      <p:sp>
        <p:nvSpPr>
          <p:cNvPr id="3" name="Content Placeholder 2">
            <a:extLst>
              <a:ext uri="{FF2B5EF4-FFF2-40B4-BE49-F238E27FC236}">
                <a16:creationId xmlns:a16="http://schemas.microsoft.com/office/drawing/2014/main" id="{0C5BB574-3DB6-FC1A-2713-5B386035314D}"/>
              </a:ext>
            </a:extLst>
          </p:cNvPr>
          <p:cNvSpPr>
            <a:spLocks noGrp="1"/>
          </p:cNvSpPr>
          <p:nvPr>
            <p:ph idx="1"/>
          </p:nvPr>
        </p:nvSpPr>
        <p:spPr>
          <a:xfrm>
            <a:off x="165735" y="3300839"/>
            <a:ext cx="11860525" cy="1853753"/>
          </a:xfrm>
        </p:spPr>
        <p:txBody>
          <a:bodyPr anchor="ctr">
            <a:noAutofit/>
          </a:bodyPr>
          <a:lstStyle/>
          <a:p>
            <a:pPr marL="0" indent="0">
              <a:buNone/>
            </a:pPr>
            <a:r>
              <a:rPr lang="en-GB" sz="1800" b="1" dirty="0"/>
              <a:t>Multiple Means of Engagement</a:t>
            </a:r>
          </a:p>
          <a:p>
            <a:r>
              <a:rPr lang="en-GB" sz="1800" dirty="0"/>
              <a:t>Begin sessions with predictable routines (animal checks, environment walkthrough) </a:t>
            </a:r>
          </a:p>
          <a:p>
            <a:r>
              <a:rPr lang="en-GB" sz="1800" dirty="0"/>
              <a:t>Use authentic tasks (e.g., preparing enrichment materials) so learners understand real-world value.</a:t>
            </a:r>
          </a:p>
          <a:p>
            <a:endParaRPr lang="en-GB" sz="800" dirty="0"/>
          </a:p>
          <a:p>
            <a:pPr marL="0" indent="0">
              <a:buNone/>
            </a:pPr>
            <a:r>
              <a:rPr lang="en-GB" sz="1800" b="1" dirty="0"/>
              <a:t>Multiple Means of Representation</a:t>
            </a:r>
          </a:p>
          <a:p>
            <a:r>
              <a:rPr lang="en-GB" sz="1800" dirty="0"/>
              <a:t>Create visual schedules for feeding/cleaning </a:t>
            </a:r>
          </a:p>
          <a:p>
            <a:r>
              <a:rPr lang="en-GB" sz="1800" dirty="0"/>
              <a:t>Model handling techniques through demonstrations + diagrams + verbal explanation.</a:t>
            </a:r>
          </a:p>
          <a:p>
            <a:r>
              <a:rPr lang="en-GB" sz="1800" dirty="0"/>
              <a:t>Provide laminated safety prompt cards at each station for quick reference.</a:t>
            </a:r>
          </a:p>
          <a:p>
            <a:endParaRPr lang="en-GB" sz="800" dirty="0"/>
          </a:p>
          <a:p>
            <a:pPr marL="0" indent="0">
              <a:buNone/>
            </a:pPr>
            <a:r>
              <a:rPr lang="en-GB" sz="1800" b="1" dirty="0"/>
              <a:t>Multiple Means of Action &amp; Expression</a:t>
            </a:r>
          </a:p>
          <a:p>
            <a:r>
              <a:rPr lang="en-GB" sz="1800" dirty="0"/>
              <a:t>Permit demonstration of understanding through:</a:t>
            </a:r>
          </a:p>
          <a:p>
            <a:pPr lvl="1"/>
            <a:r>
              <a:rPr lang="en-GB" sz="1800" dirty="0"/>
              <a:t>filming a safe animal‑handling routine</a:t>
            </a:r>
          </a:p>
          <a:p>
            <a:pPr lvl="1"/>
            <a:r>
              <a:rPr lang="en-GB" sz="1800" dirty="0"/>
              <a:t>creating a labelled enclosure diagram</a:t>
            </a:r>
          </a:p>
          <a:p>
            <a:pPr lvl="1"/>
            <a:r>
              <a:rPr lang="en-GB" sz="1800" dirty="0"/>
              <a:t>verbally explaining animal behaviour</a:t>
            </a:r>
          </a:p>
          <a:p>
            <a:pPr marL="263525" lvl="1" indent="-263525"/>
            <a:r>
              <a:rPr lang="en-GB" sz="1800" dirty="0"/>
              <a:t>Offer structured “I do → we do → you do” scaffolding for new skills</a:t>
            </a:r>
          </a:p>
        </p:txBody>
      </p:sp>
    </p:spTree>
    <p:extLst>
      <p:ext uri="{BB962C8B-B14F-4D97-AF65-F5344CB8AC3E}">
        <p14:creationId xmlns:p14="http://schemas.microsoft.com/office/powerpoint/2010/main" val="16606940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BEFD036-53E3-1AD1-5532-E5FFCA23FB9C}"/>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860EC1D6-E780-5CE0-85AB-74E0903D4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278F302-47D9-1F4C-0B65-3C980267B1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023D28DF-FEFA-0477-6EE8-F85B1D55D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66DB4FE9-C44B-98F0-3585-D81E44462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C1882472-B778-97E4-58B4-B85DF53D8D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36A58B-3F81-C298-44AC-439839BF514F}"/>
              </a:ext>
            </a:extLst>
          </p:cNvPr>
          <p:cNvSpPr>
            <a:spLocks noGrp="1"/>
          </p:cNvSpPr>
          <p:nvPr>
            <p:ph type="title"/>
          </p:nvPr>
        </p:nvSpPr>
        <p:spPr>
          <a:xfrm>
            <a:off x="459346" y="278535"/>
            <a:ext cx="9895951" cy="1033669"/>
          </a:xfrm>
        </p:spPr>
        <p:txBody>
          <a:bodyPr>
            <a:normAutofit/>
          </a:bodyPr>
          <a:lstStyle/>
          <a:p>
            <a:r>
              <a:rPr lang="en-GB" sz="4000" dirty="0">
                <a:solidFill>
                  <a:srgbClr val="FFFFFF"/>
                </a:solidFill>
              </a:rPr>
              <a:t>Example: GCSE English / Maths</a:t>
            </a:r>
          </a:p>
        </p:txBody>
      </p:sp>
      <p:sp>
        <p:nvSpPr>
          <p:cNvPr id="3" name="Content Placeholder 2">
            <a:extLst>
              <a:ext uri="{FF2B5EF4-FFF2-40B4-BE49-F238E27FC236}">
                <a16:creationId xmlns:a16="http://schemas.microsoft.com/office/drawing/2014/main" id="{835CD7D2-2C1C-61A9-4209-439A2F758FA2}"/>
              </a:ext>
            </a:extLst>
          </p:cNvPr>
          <p:cNvSpPr>
            <a:spLocks noGrp="1"/>
          </p:cNvSpPr>
          <p:nvPr>
            <p:ph idx="1"/>
          </p:nvPr>
        </p:nvSpPr>
        <p:spPr>
          <a:xfrm>
            <a:off x="165735" y="3300839"/>
            <a:ext cx="11915775" cy="1853753"/>
          </a:xfrm>
        </p:spPr>
        <p:txBody>
          <a:bodyPr anchor="ctr">
            <a:noAutofit/>
          </a:bodyPr>
          <a:lstStyle/>
          <a:p>
            <a:pPr marL="0" indent="0">
              <a:buNone/>
            </a:pPr>
            <a:r>
              <a:rPr lang="en-GB" sz="1800" b="1" dirty="0"/>
              <a:t>Multiple Means of Engagement</a:t>
            </a:r>
          </a:p>
          <a:p>
            <a:r>
              <a:rPr lang="en-GB" sz="1800" dirty="0"/>
              <a:t>Start with low-stakes retrieval to build confidence and reduce fear of failure.</a:t>
            </a:r>
          </a:p>
          <a:p>
            <a:r>
              <a:rPr lang="en-GB" sz="1800" dirty="0"/>
              <a:t>Make tasks personally relevant: e.g., percentages linked to payslips; English inference linked to workplace scenarios.</a:t>
            </a:r>
          </a:p>
          <a:p>
            <a:endParaRPr lang="en-GB" sz="800" dirty="0"/>
          </a:p>
          <a:p>
            <a:pPr marL="0" indent="0">
              <a:buNone/>
            </a:pPr>
            <a:r>
              <a:rPr lang="en-GB" sz="1800" b="1" dirty="0"/>
              <a:t>Multiple Means of Representation</a:t>
            </a:r>
          </a:p>
          <a:p>
            <a:r>
              <a:rPr lang="en-GB" sz="1800" dirty="0"/>
              <a:t>Chunk complex processes (inference, algebra, problem‑solving) into small, modelled steps.</a:t>
            </a:r>
          </a:p>
          <a:p>
            <a:r>
              <a:rPr lang="en-GB" sz="1800" dirty="0"/>
              <a:t>Use dual coding: colour-coded worked examples; diagrams for maths concepts; visual summaries of English extracts.</a:t>
            </a:r>
          </a:p>
          <a:p>
            <a:r>
              <a:rPr lang="en-GB" sz="1800" dirty="0"/>
              <a:t>Provide scaffolds such as sentence starters and exemplar responses.</a:t>
            </a:r>
          </a:p>
          <a:p>
            <a:endParaRPr lang="en-GB" sz="800" dirty="0"/>
          </a:p>
          <a:p>
            <a:pPr marL="0" indent="0">
              <a:buNone/>
            </a:pPr>
            <a:r>
              <a:rPr lang="en-GB" sz="1800" b="1" dirty="0"/>
              <a:t>Multiple Means of Action &amp; Expression</a:t>
            </a:r>
          </a:p>
          <a:p>
            <a:r>
              <a:rPr lang="en-GB" sz="1800" dirty="0"/>
              <a:t>Allow learners to demonstrate their understanding in varied formats (such as voice notes, videos, annotated photos or practical explanations) so they can show what they know without being limited by writing fluency or processing barriers. </a:t>
            </a:r>
            <a:r>
              <a:rPr lang="en-GB" sz="1800" u="sng" dirty="0"/>
              <a:t>Consider how assistive technology can be used to enhance this</a:t>
            </a:r>
            <a:r>
              <a:rPr lang="en-GB" sz="1800" dirty="0"/>
              <a:t>.</a:t>
            </a:r>
          </a:p>
        </p:txBody>
      </p:sp>
    </p:spTree>
    <p:extLst>
      <p:ext uri="{BB962C8B-B14F-4D97-AF65-F5344CB8AC3E}">
        <p14:creationId xmlns:p14="http://schemas.microsoft.com/office/powerpoint/2010/main" val="34755147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300</TotalTime>
  <Words>1648</Words>
  <Application>Microsoft Office PowerPoint</Application>
  <PresentationFormat>Widescreen</PresentationFormat>
  <Paragraphs>232</Paragraphs>
  <Slides>28</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Aptos</vt:lpstr>
      <vt:lpstr>Aptos Display</vt:lpstr>
      <vt:lpstr>Arial</vt:lpstr>
      <vt:lpstr>Office Theme</vt:lpstr>
      <vt:lpstr>Ordinarily Available Provision (OAP)</vt:lpstr>
      <vt:lpstr>National Context “Building a system that leaves no learner behind - delivering high‑quality education and training for all.”</vt:lpstr>
      <vt:lpstr>National Context “settings will be expected to use their funding to understand the needs of their cohort and strategically plan to implement whole-setting approaches to inclusion...”</vt:lpstr>
      <vt:lpstr>Add layers of support here</vt:lpstr>
      <vt:lpstr>Current national challenges and trends</vt:lpstr>
      <vt:lpstr>DREAM supports the relational and environmental conditions that allow UDL‑designed lessons to work in practice</vt:lpstr>
      <vt:lpstr>DREAM does not replace existing practice - it provides a shared language and structure for what effective inclusion already looks like.</vt:lpstr>
      <vt:lpstr> Dialogue – how we communicate</vt:lpstr>
      <vt:lpstr> Regulation – readiness to learn</vt:lpstr>
      <vt:lpstr> Environment – physical and psychological</vt:lpstr>
      <vt:lpstr> Agency – choice and ownership</vt:lpstr>
      <vt:lpstr> Multi‑Sensory – UDL in action</vt:lpstr>
      <vt:lpstr>Breakout in to small groups</vt:lpstr>
      <vt:lpstr>Potential CPD</vt:lpstr>
      <vt:lpstr>Introduction &amp; the DREAM Framework</vt:lpstr>
      <vt:lpstr>The Design - Universal Design and Environment</vt:lpstr>
      <vt:lpstr>The Learner - Neurodiversity and Communication</vt:lpstr>
      <vt:lpstr>Behaviour, Regulation and Mindset</vt:lpstr>
      <vt:lpstr>Delivery and Implementation</vt:lpstr>
      <vt:lpstr>DREAM Self‑Audit</vt:lpstr>
      <vt:lpstr>Link National Inclusion Standards </vt:lpstr>
      <vt:lpstr>Ordinarily Available Provision (OAP)</vt:lpstr>
      <vt:lpstr>Universal Design for Learning  CAST (2024). Universal Design for Learning Guidelines version 3.0 [graphic organizer]. Lynnfield, MA: Author.</vt:lpstr>
      <vt:lpstr>UDL vs. Differentiation</vt:lpstr>
      <vt:lpstr>Add scenario here</vt:lpstr>
      <vt:lpstr>Example: Motor Mechanics / Motor Vehicle</vt:lpstr>
      <vt:lpstr>Example: Animal Care</vt:lpstr>
      <vt:lpstr>Example: GCSE English / Maths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Dennett, Peter</dc:creator>
  <cp:lastModifiedBy>Sonia Dayal</cp:lastModifiedBy>
  <cp:revision>2</cp:revision>
  <dcterms:created xsi:type="dcterms:W3CDTF">2026-03-30T09:09:44Z</dcterms:created>
  <dcterms:modified xsi:type="dcterms:W3CDTF">2026-10-06T10:36:46Z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736a235-3e12-4ab4-83b8-7d4452cef7c4_Enabled">
    <vt:lpwstr>true</vt:lpwstr>
  </property>
  <property fmtid="{D5CDD505-2E9C-101B-9397-08002B2CF9AE}" pid="3" name="MSIP_Label_9736a235-3e12-4ab4-83b8-7d4452cef7c4_SetDate">
    <vt:lpwstr>2026-03-30T10:40:55Z</vt:lpwstr>
  </property>
  <property fmtid="{D5CDD505-2E9C-101B-9397-08002B2CF9AE}" pid="4" name="MSIP_Label_9736a235-3e12-4ab4-83b8-7d4452cef7c4_Method">
    <vt:lpwstr>Privileged</vt:lpwstr>
  </property>
  <property fmtid="{D5CDD505-2E9C-101B-9397-08002B2CF9AE}" pid="5" name="MSIP_Label_9736a235-3e12-4ab4-83b8-7d4452cef7c4_Name">
    <vt:lpwstr>Not Classified</vt:lpwstr>
  </property>
  <property fmtid="{D5CDD505-2E9C-101B-9397-08002B2CF9AE}" pid="6" name="MSIP_Label_9736a235-3e12-4ab4-83b8-7d4452cef7c4_SiteId">
    <vt:lpwstr>d6674c51-daa4-4142-8047-15a78bbe9306</vt:lpwstr>
  </property>
  <property fmtid="{D5CDD505-2E9C-101B-9397-08002B2CF9AE}" pid="7" name="MSIP_Label_9736a235-3e12-4ab4-83b8-7d4452cef7c4_ActionId">
    <vt:lpwstr>ad28644c-0112-4c06-8ccc-99d8d2831cdc</vt:lpwstr>
  </property>
  <property fmtid="{D5CDD505-2E9C-101B-9397-08002B2CF9AE}" pid="8" name="MSIP_Label_9736a235-3e12-4ab4-83b8-7d4452cef7c4_ContentBits">
    <vt:lpwstr>1</vt:lpwstr>
  </property>
  <property fmtid="{D5CDD505-2E9C-101B-9397-08002B2CF9AE}" pid="9" name="MSIP_Label_9736a235-3e12-4ab4-83b8-7d4452cef7c4_Tag">
    <vt:lpwstr>10, 0, 1, 1</vt:lpwstr>
  </property>
  <property fmtid="{D5CDD505-2E9C-101B-9397-08002B2CF9AE}" pid="10" name="ClassificationContentMarkingHeaderLocations">
    <vt:lpwstr>Office Theme:8</vt:lpwstr>
  </property>
  <property fmtid="{D5CDD505-2E9C-101B-9397-08002B2CF9AE}" pid="11" name="ClassificationContentMarkingHeaderText">
    <vt:lpwstr>- Not Classified -</vt:lpwstr>
  </property>
</Properties>
</file>