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1"/>
  </p:notesMasterIdLst>
  <p:handoutMasterIdLst>
    <p:handoutMasterId r:id="rId12"/>
  </p:handoutMasterIdLst>
  <p:sldIdLst>
    <p:sldId id="261" r:id="rId2"/>
    <p:sldId id="301" r:id="rId3"/>
    <p:sldId id="302" r:id="rId4"/>
    <p:sldId id="303" r:id="rId5"/>
    <p:sldId id="304" r:id="rId6"/>
    <p:sldId id="307" r:id="rId7"/>
    <p:sldId id="308" r:id="rId8"/>
    <p:sldId id="309" r:id="rId9"/>
    <p:sldId id="29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2F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4" autoAdjust="0"/>
    <p:restoredTop sz="84219" autoAdjust="0"/>
  </p:normalViewPr>
  <p:slideViewPr>
    <p:cSldViewPr snapToGrid="0" showGuides="1">
      <p:cViewPr varScale="1">
        <p:scale>
          <a:sx n="78" d="100"/>
          <a:sy n="78" d="100"/>
        </p:scale>
        <p:origin x="813" y="51"/>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c:style val="2"/>
  <c:chart>
    <c:autoTitleDeleted val="1"/>
    <c:plotArea>
      <c:layout/>
      <c:barChart>
        <c:barDir val="bar"/>
        <c:grouping val="clustered"/>
        <c:varyColors val="0"/>
        <c:ser>
          <c:idx val="0"/>
          <c:order val="0"/>
          <c:tx>
            <c:strRef>
              <c:f>Sheet1!$B$1</c:f>
              <c:strCache>
                <c:ptCount val="1"/>
                <c:pt idx="0">
                  <c:v>Partnerships (of 16)</c:v>
                </c:pt>
              </c:strCache>
            </c:strRef>
          </c:tx>
          <c:spPr>
            <a:solidFill>
              <a:srgbClr val="532F6B"/>
            </a:solidFill>
          </c:spPr>
          <c:invertIfNegative val="1"/>
          <c:dLbls>
            <c:numFmt formatCode="0" sourceLinked="0"/>
            <c:spPr>
              <a:noFill/>
            </c:spPr>
            <c:txPr>
              <a:bodyPr/>
              <a:lstStyle/>
              <a:p>
                <a:pPr>
                  <a:defRPr sz="1400"/>
                </a:pPr>
                <a:endParaRPr lang="en-GB"/>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Cluster / locality</c:v>
                </c:pt>
                <c:pt idx="1">
                  <c:v>Team Around the School</c:v>
                </c:pt>
                <c:pt idx="2">
                  <c:v>Specialist outreach</c:v>
                </c:pt>
                <c:pt idx="3">
                  <c:v>Multi-agency clinics</c:v>
                </c:pt>
              </c:strCache>
            </c:strRef>
          </c:cat>
          <c:val>
            <c:numRef>
              <c:f>Sheet1!$B$2:$B$5</c:f>
              <c:numCache>
                <c:formatCode>0</c:formatCode>
                <c:ptCount val="4"/>
                <c:pt idx="0">
                  <c:v>13</c:v>
                </c:pt>
                <c:pt idx="1">
                  <c:v>10</c:v>
                </c:pt>
                <c:pt idx="2">
                  <c:v>8</c:v>
                </c:pt>
                <c:pt idx="3">
                  <c:v>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AACA-4958-AF28-552BB765E420}"/>
            </c:ext>
          </c:extLst>
        </c:ser>
        <c:dLbls>
          <c:showLegendKey val="0"/>
          <c:showVal val="0"/>
          <c:showCatName val="0"/>
          <c:showSerName val="0"/>
          <c:showPercent val="0"/>
          <c:showBubbleSize val="0"/>
        </c:dLbls>
        <c:gapWidth val="60"/>
        <c:axId val="111111111"/>
        <c:axId val="222222222"/>
      </c:barChart>
      <c:catAx>
        <c:axId val="111111111"/>
        <c:scaling>
          <c:orientation val="maxMin"/>
        </c:scaling>
        <c:delete val="0"/>
        <c:axPos val="l"/>
        <c:numFmt formatCode="General" sourceLinked="1"/>
        <c:majorTickMark val="none"/>
        <c:minorTickMark val="none"/>
        <c:tickLblPos val="nextTo"/>
        <c:spPr>
          <a:ln>
            <a:noFill/>
          </a:ln>
        </c:spPr>
        <c:txPr>
          <a:bodyPr/>
          <a:lstStyle/>
          <a:p>
            <a:pPr>
              <a:defRPr sz="1400"/>
            </a:pPr>
            <a:endParaRPr lang="en-GB"/>
          </a:p>
        </c:txPr>
        <c:crossAx val="222222222"/>
        <c:crosses val="autoZero"/>
        <c:auto val="1"/>
        <c:lblAlgn val="ctr"/>
        <c:lblOffset val="100"/>
        <c:noMultiLvlLbl val="0"/>
      </c:catAx>
      <c:valAx>
        <c:axId val="222222222"/>
        <c:scaling>
          <c:orientation val="minMax"/>
          <c:max val="16"/>
          <c:min val="0"/>
        </c:scaling>
        <c:delete val="1"/>
        <c:axPos val="t"/>
        <c:numFmt formatCode="0" sourceLinked="0"/>
        <c:majorTickMark val="out"/>
        <c:minorTickMark val="none"/>
        <c:tickLblPos val="nextTo"/>
        <c:crossAx val="111111111"/>
        <c:crosses val="autoZero"/>
        <c:crossBetween val="between"/>
      </c:valAx>
      <c:spPr>
        <a:noFill/>
        <a:ln>
          <a:noFill/>
        </a:ln>
      </c:spPr>
    </c:plotArea>
    <c:plotVisOnly val="1"/>
    <c:dispBlanksAs val="gap"/>
    <c:showDLblsOverMax val="1"/>
  </c:char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c:style val="2"/>
  <c:chart>
    <c:autoTitleDeleted val="1"/>
    <c:plotArea>
      <c:layout/>
      <c:barChart>
        <c:barDir val="bar"/>
        <c:grouping val="clustered"/>
        <c:varyColors val="0"/>
        <c:ser>
          <c:idx val="0"/>
          <c:order val="0"/>
          <c:tx>
            <c:strRef>
              <c:f>Sheet1!$B$1</c:f>
              <c:strCache>
                <c:ptCount val="1"/>
                <c:pt idx="0">
                  <c:v>Partnerships requesting (of 16)</c:v>
                </c:pt>
              </c:strCache>
            </c:strRef>
          </c:tx>
          <c:spPr>
            <a:solidFill>
              <a:srgbClr val="532F6B"/>
            </a:solidFill>
          </c:spPr>
          <c:invertIfNegative val="1"/>
          <c:dPt>
            <c:idx val="0"/>
            <c:invertIfNegative val="0"/>
            <c:bubble3D val="0"/>
            <c:spPr>
              <a:solidFill>
                <a:srgbClr val="D68849"/>
              </a:solidFill>
            </c:spPr>
            <c:extLst>
              <c:ext xmlns:c16="http://schemas.microsoft.com/office/drawing/2014/chart" uri="{C3380CC4-5D6E-409C-BE32-E72D297353CC}">
                <c16:uniqueId val="{00000001-DEA4-4F56-8D9A-001AD3AA8DEA}"/>
              </c:ext>
            </c:extLst>
          </c:dPt>
          <c:dLbls>
            <c:numFmt formatCode="0" sourceLinked="0"/>
            <c:spPr>
              <a:noFill/>
            </c:spPr>
            <c:txPr>
              <a:bodyPr/>
              <a:lstStyle/>
              <a:p>
                <a:pPr>
                  <a:defRPr sz="1400"/>
                </a:pPr>
                <a:endParaRPr lang="en-GB"/>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Delivery-model examples</c:v>
                </c:pt>
                <c:pt idx="1">
                  <c:v>Benchmarking data</c:v>
                </c:pt>
                <c:pt idx="2">
                  <c:v>Cluster model COP</c:v>
                </c:pt>
                <c:pt idx="3">
                  <c:v>QA tools</c:v>
                </c:pt>
                <c:pt idx="4">
                  <c:v>Shared comms / workforce templates</c:v>
                </c:pt>
              </c:strCache>
            </c:strRef>
          </c:cat>
          <c:val>
            <c:numRef>
              <c:f>Sheet1!$B$2:$B$6</c:f>
              <c:numCache>
                <c:formatCode>0</c:formatCode>
                <c:ptCount val="5"/>
                <c:pt idx="0">
                  <c:v>15</c:v>
                </c:pt>
                <c:pt idx="1">
                  <c:v>11</c:v>
                </c:pt>
                <c:pt idx="2">
                  <c:v>11</c:v>
                </c:pt>
                <c:pt idx="3">
                  <c:v>11</c:v>
                </c:pt>
                <c:pt idx="4">
                  <c:v>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DEA4-4F56-8D9A-001AD3AA8DEA}"/>
            </c:ext>
          </c:extLst>
        </c:ser>
        <c:dLbls>
          <c:showLegendKey val="0"/>
          <c:showVal val="0"/>
          <c:showCatName val="0"/>
          <c:showSerName val="0"/>
          <c:showPercent val="0"/>
          <c:showBubbleSize val="0"/>
        </c:dLbls>
        <c:gapWidth val="60"/>
        <c:axId val="111111111"/>
        <c:axId val="222222222"/>
      </c:barChart>
      <c:catAx>
        <c:axId val="111111111"/>
        <c:scaling>
          <c:orientation val="maxMin"/>
        </c:scaling>
        <c:delete val="0"/>
        <c:axPos val="l"/>
        <c:numFmt formatCode="General" sourceLinked="1"/>
        <c:majorTickMark val="none"/>
        <c:minorTickMark val="none"/>
        <c:tickLblPos val="nextTo"/>
        <c:spPr>
          <a:ln>
            <a:noFill/>
          </a:ln>
        </c:spPr>
        <c:txPr>
          <a:bodyPr/>
          <a:lstStyle/>
          <a:p>
            <a:pPr>
              <a:defRPr sz="1400"/>
            </a:pPr>
            <a:endParaRPr lang="en-GB"/>
          </a:p>
        </c:txPr>
        <c:crossAx val="222222222"/>
        <c:crosses val="autoZero"/>
        <c:auto val="1"/>
        <c:lblAlgn val="ctr"/>
        <c:lblOffset val="100"/>
        <c:noMultiLvlLbl val="0"/>
      </c:catAx>
      <c:valAx>
        <c:axId val="222222222"/>
        <c:scaling>
          <c:orientation val="minMax"/>
          <c:max val="16"/>
          <c:min val="0"/>
        </c:scaling>
        <c:delete val="1"/>
        <c:axPos val="t"/>
        <c:numFmt formatCode="0" sourceLinked="0"/>
        <c:majorTickMark val="out"/>
        <c:minorTickMark val="none"/>
        <c:tickLblPos val="nextTo"/>
        <c:crossAx val="111111111"/>
        <c:crosses val="autoZero"/>
        <c:crossBetween val="between"/>
      </c:valAx>
      <c:spPr>
        <a:noFill/>
        <a:ln>
          <a:noFill/>
        </a:ln>
      </c:spPr>
    </c:plotArea>
    <c:plotVisOnly val="1"/>
    <c:dispBlanksAs val="gap"/>
    <c:showDLblsOverMax val="1"/>
  </c:chart>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C41D2A-7317-DCB2-5AAA-F4C7307673B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9421F22-BF53-C5D5-E5B7-555DFCD10A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4248A0-BC51-41F3-9D9A-641AE462E6EF}" type="datetimeFigureOut">
              <a:rPr lang="en-GB" smtClean="0"/>
              <a:t>28/09/2026</a:t>
            </a:fld>
            <a:endParaRPr lang="en-GB"/>
          </a:p>
        </p:txBody>
      </p:sp>
      <p:sp>
        <p:nvSpPr>
          <p:cNvPr id="4" name="Footer Placeholder 3">
            <a:extLst>
              <a:ext uri="{FF2B5EF4-FFF2-40B4-BE49-F238E27FC236}">
                <a16:creationId xmlns:a16="http://schemas.microsoft.com/office/drawing/2014/main" id="{E96F4573-0637-6E6B-014A-379E725603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9622F9E-5008-19B9-3D78-50319E6618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777842-1A94-4AA9-B70C-7BAD5CDF8506}" type="slidenum">
              <a:rPr lang="en-GB" smtClean="0"/>
              <a:t>‹#›</a:t>
            </a:fld>
            <a:endParaRPr lang="en-GB"/>
          </a:p>
        </p:txBody>
      </p:sp>
    </p:spTree>
    <p:extLst>
      <p:ext uri="{BB962C8B-B14F-4D97-AF65-F5344CB8AC3E}">
        <p14:creationId xmlns:p14="http://schemas.microsoft.com/office/powerpoint/2010/main" val="272208639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29C972-2292-45F1-87D0-3C0143BA2476}"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48D896-FDE4-46DF-91B9-49123E97C5AE}" type="slidenum">
              <a:rPr lang="en-GB" smtClean="0"/>
              <a:t>‹#›</a:t>
            </a:fld>
            <a:endParaRPr lang="en-GB"/>
          </a:p>
        </p:txBody>
      </p:sp>
    </p:spTree>
    <p:extLst>
      <p:ext uri="{BB962C8B-B14F-4D97-AF65-F5344CB8AC3E}">
        <p14:creationId xmlns:p14="http://schemas.microsoft.com/office/powerpoint/2010/main" val="278792546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F15528-1499-4344-A92E-AA42FA1DEAD1}" type="slidenum">
              <a:rPr lang="en-GB"/>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the delivery-models section of the survey, where areas indicated which models they use (multiple answers allowed, base of 16). Cluster or locality 13, team around the school 10, specialist outreach 8, multi-agency clinics 6. Note that no model is mandated; the convergence is a choice areas have made independently.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the staffing and workforce section, covering specialist capacity, recruitment and pressures. EP capacity was flagged by all 16 areas; national shortage and hard-to-recruit posts by 14 each; OT and speech and language by 13 each. Half of areas scored their specialist capacity low. Links to the workforce confidence mean of 2.56 shown earlier.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the getting-help-to-settings section, covering triage, deployment and role clarity. Areas scored this 2.81 out of 5, with six areas scoring 1 or 2. The pathway shown is a composite of the arrangements areas described, not a mandated model.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the working-with-schools-and-families section. Schools understanding the offer scored 2.94 out of 5; confidence in talking with parents and carers scored 2.50, the lowest mean in the whole survey, with no area scoring it highly. The request for plain shared wording comes from the free-text comments in the same section.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the survey question on what regional support would help most (base of 16). Delivery-model examples 15, benchmarking data 11, cluster-model community of practice 11, quality assurance tools 11, shared communications and workforce templates 9. Free-text comments asked for working sessions rather than presentations. These five items are what the plan slide is built to answer.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drawn from the survey's readiness and outcomes sections and the free-text comments on how areas currently judge impact. The survey did not set measures, so this slide is a proposal for discussion rather than a reported finding.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seslip.co.uk/" TargetMode="External"/><Relationship Id="rId1" Type="http://schemas.openxmlformats.org/officeDocument/2006/relationships/slideMaster" Target="../slideMasters/slideMaster1.xml"/><Relationship Id="rId4" Type="http://schemas.openxmlformats.org/officeDocument/2006/relationships/hyperlink" Target="http://www.seslip.co.u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eslip.co.uk/"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rgbClr val="532F6B"/>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hasCustomPrompt="1"/>
          </p:nvPr>
        </p:nvSpPr>
        <p:spPr>
          <a:xfrm>
            <a:off x="1583891" y="533870"/>
            <a:ext cx="9021071" cy="2210626"/>
          </a:xfrm>
        </p:spPr>
        <p:txBody>
          <a:bodyPr anchor="b">
            <a:normAutofit/>
          </a:bodyPr>
          <a:lstStyle>
            <a:lvl1pPr algn="ctr">
              <a:lnSpc>
                <a:spcPct val="85000"/>
              </a:lnSpc>
              <a:defRPr sz="4800" spc="-50" baseline="0">
                <a:solidFill>
                  <a:schemeClr val="bg1"/>
                </a:solidFill>
              </a:defRPr>
            </a:lvl1pPr>
          </a:lstStyle>
          <a:p>
            <a:r>
              <a:rPr lang="en-US" dirty="0"/>
              <a:t>Add Master heading here</a:t>
            </a:r>
          </a:p>
        </p:txBody>
      </p:sp>
      <p:sp>
        <p:nvSpPr>
          <p:cNvPr id="3" name="Subtitle 2"/>
          <p:cNvSpPr>
            <a:spLocks noGrp="1"/>
          </p:cNvSpPr>
          <p:nvPr>
            <p:ph type="subTitle" idx="1" hasCustomPrompt="1"/>
          </p:nvPr>
        </p:nvSpPr>
        <p:spPr>
          <a:xfrm>
            <a:off x="1065227" y="3170908"/>
            <a:ext cx="10058400" cy="1143000"/>
          </a:xfrm>
        </p:spPr>
        <p:txBody>
          <a:bodyPr lIns="91440" rIns="91440">
            <a:normAutofit/>
          </a:bodyPr>
          <a:lstStyle>
            <a:lvl1pPr marL="0" indent="0" algn="ctr">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Use this for sub heading</a:t>
            </a:r>
          </a:p>
        </p:txBody>
      </p:sp>
      <p:pic>
        <p:nvPicPr>
          <p:cNvPr id="12" name="Picture 11" descr="Text&#10;&#10;Description automatically generated with low confidence">
            <a:hlinkClick r:id="rId2"/>
            <a:extLst>
              <a:ext uri="{FF2B5EF4-FFF2-40B4-BE49-F238E27FC236}">
                <a16:creationId xmlns:a16="http://schemas.microsoft.com/office/drawing/2014/main" id="{B7FB1A18-8CA5-8EF0-005F-8B22BEF234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78016" y="4764904"/>
            <a:ext cx="4411213" cy="1380760"/>
          </a:xfrm>
          <a:prstGeom prst="rect">
            <a:avLst/>
          </a:prstGeom>
        </p:spPr>
      </p:pic>
      <p:sp>
        <p:nvSpPr>
          <p:cNvPr id="9" name="Date Placeholder 8">
            <a:extLst>
              <a:ext uri="{FF2B5EF4-FFF2-40B4-BE49-F238E27FC236}">
                <a16:creationId xmlns:a16="http://schemas.microsoft.com/office/drawing/2014/main" id="{97A1202E-4ED8-99EF-3C27-1E8AD6B14100}"/>
              </a:ext>
            </a:extLst>
          </p:cNvPr>
          <p:cNvSpPr>
            <a:spLocks noGrp="1"/>
          </p:cNvSpPr>
          <p:nvPr>
            <p:ph type="dt" sz="half" idx="10"/>
          </p:nvPr>
        </p:nvSpPr>
        <p:spPr/>
        <p:txBody>
          <a:bodyPr/>
          <a:lstStyle/>
          <a:p>
            <a:endParaRPr lang="en-GB"/>
          </a:p>
        </p:txBody>
      </p:sp>
      <p:sp>
        <p:nvSpPr>
          <p:cNvPr id="10" name="Footer Placeholder 9">
            <a:extLst>
              <a:ext uri="{FF2B5EF4-FFF2-40B4-BE49-F238E27FC236}">
                <a16:creationId xmlns:a16="http://schemas.microsoft.com/office/drawing/2014/main" id="{93146349-BB75-D10C-2490-2D7C3C6402EB}"/>
              </a:ext>
            </a:extLst>
          </p:cNvPr>
          <p:cNvSpPr>
            <a:spLocks noGrp="1"/>
          </p:cNvSpPr>
          <p:nvPr>
            <p:ph type="ftr" sz="quarter" idx="11"/>
          </p:nvPr>
        </p:nvSpPr>
        <p:spPr/>
        <p:txBody>
          <a:bodyPr/>
          <a:lstStyle/>
          <a:p>
            <a:r>
              <a:rPr lang="en-US" cap="all" dirty="0">
                <a:hlinkClick r:id="rId4"/>
              </a:rPr>
              <a:t>www.Seslip.co.uk</a:t>
            </a:r>
            <a:r>
              <a:rPr lang="en-US" cap="all" dirty="0"/>
              <a:t> </a:t>
            </a:r>
            <a:endParaRPr lang="en-GB" cap="all" dirty="0"/>
          </a:p>
        </p:txBody>
      </p:sp>
      <p:sp>
        <p:nvSpPr>
          <p:cNvPr id="11" name="Slide Number Placeholder 10">
            <a:extLst>
              <a:ext uri="{FF2B5EF4-FFF2-40B4-BE49-F238E27FC236}">
                <a16:creationId xmlns:a16="http://schemas.microsoft.com/office/drawing/2014/main" id="{10A32180-483D-F959-C43E-F280708BF270}"/>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16891697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 y="5513455"/>
            <a:ext cx="12093388" cy="8873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4" name="Graphic 13">
            <a:hlinkClick r:id="rId2"/>
            <a:extLst>
              <a:ext uri="{FF2B5EF4-FFF2-40B4-BE49-F238E27FC236}">
                <a16:creationId xmlns:a16="http://schemas.microsoft.com/office/drawing/2014/main" id="{11E812DF-E069-5B6E-620C-69AAD83438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3656" y="5077877"/>
            <a:ext cx="2472271" cy="1747033"/>
          </a:xfrm>
          <a:prstGeom prst="rect">
            <a:avLst/>
          </a:prstGeom>
        </p:spPr>
      </p:pic>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GB"/>
              <a:t>Click to edit Master title style</a:t>
            </a:r>
            <a:endParaRPr lang="en-US" dirty="0"/>
          </a:p>
        </p:txBody>
      </p:sp>
      <p:sp>
        <p:nvSpPr>
          <p:cNvPr id="3" name="Subtitle 2"/>
          <p:cNvSpPr>
            <a:spLocks noGrp="1"/>
          </p:cNvSpPr>
          <p:nvPr>
            <p:ph type="subTitle" idx="1"/>
          </p:nvPr>
        </p:nvSpPr>
        <p:spPr>
          <a:xfrm>
            <a:off x="1097280" y="4455620"/>
            <a:ext cx="10061171" cy="887345"/>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6" name="Slide Number Placeholder 5"/>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10650281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6" name="Slide Number Placeholder 5"/>
          <p:cNvSpPr>
            <a:spLocks noGrp="1"/>
          </p:cNvSpPr>
          <p:nvPr>
            <p:ph type="sldNum" sz="quarter" idx="12"/>
          </p:nvPr>
        </p:nvSpPr>
        <p:spPr/>
        <p:txBody>
          <a:bodyPr/>
          <a:lstStyle/>
          <a:p>
            <a:fld id="{FB70C814-F07F-4807-8F94-70B7B25FA1BB}" type="slidenum">
              <a:rPr lang="en-GB" smtClean="0"/>
              <a:t>‹#›</a:t>
            </a:fld>
            <a:endParaRPr lang="en-GB" dirty="0"/>
          </a:p>
        </p:txBody>
      </p:sp>
      <p:pic>
        <p:nvPicPr>
          <p:cNvPr id="8" name="Picture 7">
            <a:extLst>
              <a:ext uri="{FF2B5EF4-FFF2-40B4-BE49-F238E27FC236}">
                <a16:creationId xmlns:a16="http://schemas.microsoft.com/office/drawing/2014/main" id="{09522EBF-C84D-0396-37E2-15C88A19AC9C}"/>
              </a:ext>
            </a:extLst>
          </p:cNvPr>
          <p:cNvPicPr>
            <a:picLocks noChangeAspect="1"/>
          </p:cNvPicPr>
          <p:nvPr userDrawn="1"/>
        </p:nvPicPr>
        <p:blipFill>
          <a:blip r:embed="rId3"/>
          <a:stretch>
            <a:fillRect/>
          </a:stretch>
        </p:blipFill>
        <p:spPr>
          <a:xfrm>
            <a:off x="9900458" y="5869094"/>
            <a:ext cx="908383" cy="902286"/>
          </a:xfrm>
          <a:prstGeom prst="rect">
            <a:avLst/>
          </a:prstGeom>
        </p:spPr>
      </p:pic>
    </p:spTree>
    <p:extLst>
      <p:ext uri="{BB962C8B-B14F-4D97-AF65-F5344CB8AC3E}">
        <p14:creationId xmlns:p14="http://schemas.microsoft.com/office/powerpoint/2010/main" val="36204235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9" name="Slide Number Placeholder 8"/>
          <p:cNvSpPr>
            <a:spLocks noGrp="1"/>
          </p:cNvSpPr>
          <p:nvPr>
            <p:ph type="sldNum" sz="quarter" idx="12"/>
          </p:nvPr>
        </p:nvSpPr>
        <p:spPr/>
        <p:txBody>
          <a:bodyPr/>
          <a:lstStyle/>
          <a:p>
            <a:fld id="{FB70C814-F07F-4807-8F94-70B7B25FA1BB}" type="slidenum">
              <a:rPr lang="en-GB" smtClean="0"/>
              <a:t>‹#›</a:t>
            </a:fld>
            <a:endParaRPr lang="en-GB"/>
          </a:p>
        </p:txBody>
      </p:sp>
      <p:pic>
        <p:nvPicPr>
          <p:cNvPr id="2" name="Picture 1">
            <a:extLst>
              <a:ext uri="{FF2B5EF4-FFF2-40B4-BE49-F238E27FC236}">
                <a16:creationId xmlns:a16="http://schemas.microsoft.com/office/drawing/2014/main" id="{6E4E47EE-81C5-2A83-F228-65B437A6D80F}"/>
              </a:ext>
            </a:extLst>
          </p:cNvPr>
          <p:cNvPicPr>
            <a:picLocks noChangeAspect="1"/>
          </p:cNvPicPr>
          <p:nvPr userDrawn="1"/>
        </p:nvPicPr>
        <p:blipFill>
          <a:blip r:embed="rId3"/>
          <a:stretch>
            <a:fillRect/>
          </a:stretch>
        </p:blipFill>
        <p:spPr>
          <a:xfrm>
            <a:off x="9900458" y="5876778"/>
            <a:ext cx="908383" cy="902286"/>
          </a:xfrm>
          <a:prstGeom prst="rect">
            <a:avLst/>
          </a:prstGeom>
        </p:spPr>
      </p:pic>
    </p:spTree>
    <p:extLst>
      <p:ext uri="{BB962C8B-B14F-4D97-AF65-F5344CB8AC3E}">
        <p14:creationId xmlns:p14="http://schemas.microsoft.com/office/powerpoint/2010/main" val="29832865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5" name="Slide Number Placeholder 4"/>
          <p:cNvSpPr>
            <a:spLocks noGrp="1"/>
          </p:cNvSpPr>
          <p:nvPr>
            <p:ph type="sldNum" sz="quarter" idx="12"/>
          </p:nvPr>
        </p:nvSpPr>
        <p:spPr/>
        <p:txBody>
          <a:bodyPr/>
          <a:lstStyle/>
          <a:p>
            <a:fld id="{FB70C814-F07F-4807-8F94-70B7B25FA1BB}" type="slidenum">
              <a:rPr lang="en-GB" smtClean="0"/>
              <a:t>‹#›</a:t>
            </a:fld>
            <a:endParaRPr lang="en-GB"/>
          </a:p>
        </p:txBody>
      </p:sp>
      <p:pic>
        <p:nvPicPr>
          <p:cNvPr id="6" name="Picture 5">
            <a:extLst>
              <a:ext uri="{FF2B5EF4-FFF2-40B4-BE49-F238E27FC236}">
                <a16:creationId xmlns:a16="http://schemas.microsoft.com/office/drawing/2014/main" id="{BA1465F8-9ED6-3408-0C79-8D6977C6BD49}"/>
              </a:ext>
            </a:extLst>
          </p:cNvPr>
          <p:cNvPicPr>
            <a:picLocks noChangeAspect="1"/>
          </p:cNvPicPr>
          <p:nvPr userDrawn="1"/>
        </p:nvPicPr>
        <p:blipFill>
          <a:blip r:embed="rId3"/>
          <a:stretch>
            <a:fillRect/>
          </a:stretch>
        </p:blipFill>
        <p:spPr>
          <a:xfrm>
            <a:off x="9900458" y="5740061"/>
            <a:ext cx="908383" cy="902286"/>
          </a:xfrm>
          <a:prstGeom prst="rect">
            <a:avLst/>
          </a:prstGeom>
        </p:spPr>
      </p:pic>
    </p:spTree>
    <p:extLst>
      <p:ext uri="{BB962C8B-B14F-4D97-AF65-F5344CB8AC3E}">
        <p14:creationId xmlns:p14="http://schemas.microsoft.com/office/powerpoint/2010/main" val="26062354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5" name="Slide Number Placeholder 4"/>
          <p:cNvSpPr>
            <a:spLocks noGrp="1"/>
          </p:cNvSpPr>
          <p:nvPr>
            <p:ph type="sldNum" sz="quarter" idx="12"/>
          </p:nvPr>
        </p:nvSpPr>
        <p:spPr/>
        <p:txBody>
          <a:bodyPr/>
          <a:lstStyle/>
          <a:p>
            <a:fld id="{FB70C814-F07F-4807-8F94-70B7B25FA1BB}" type="slidenum">
              <a:rPr lang="en-GB" smtClean="0"/>
              <a:t>‹#›</a:t>
            </a:fld>
            <a:endParaRPr lang="en-GB"/>
          </a:p>
        </p:txBody>
      </p:sp>
      <p:pic>
        <p:nvPicPr>
          <p:cNvPr id="8" name="Picture 7" descr="Text&#10;&#10;Description automatically generated with low confidence">
            <a:extLst>
              <a:ext uri="{FF2B5EF4-FFF2-40B4-BE49-F238E27FC236}">
                <a16:creationId xmlns:a16="http://schemas.microsoft.com/office/drawing/2014/main" id="{C883AF46-09AF-3C47-13F1-4AD1E3D3B7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1344" y="2263140"/>
            <a:ext cx="7449312" cy="2331720"/>
          </a:xfrm>
          <a:prstGeom prst="rect">
            <a:avLst/>
          </a:prstGeom>
        </p:spPr>
      </p:pic>
    </p:spTree>
    <p:extLst>
      <p:ext uri="{BB962C8B-B14F-4D97-AF65-F5344CB8AC3E}">
        <p14:creationId xmlns:p14="http://schemas.microsoft.com/office/powerpoint/2010/main" val="34296620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587021"/>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5" name="Slide Number Placeholder 4"/>
          <p:cNvSpPr>
            <a:spLocks noGrp="1"/>
          </p:cNvSpPr>
          <p:nvPr>
            <p:ph type="sldNum" sz="quarter" idx="12"/>
          </p:nvPr>
        </p:nvSpPr>
        <p:spPr/>
        <p:txBody>
          <a:bodyPr/>
          <a:lstStyle/>
          <a:p>
            <a:fld id="{FB70C814-F07F-4807-8F94-70B7B25FA1BB}" type="slidenum">
              <a:rPr lang="en-GB" smtClean="0"/>
              <a:t>‹#›</a:t>
            </a:fld>
            <a:endParaRPr lang="en-GB"/>
          </a:p>
        </p:txBody>
      </p:sp>
      <p:pic>
        <p:nvPicPr>
          <p:cNvPr id="8" name="Picture 7" descr="Text&#10;&#10;Description automatically generated with low confidence">
            <a:extLst>
              <a:ext uri="{FF2B5EF4-FFF2-40B4-BE49-F238E27FC236}">
                <a16:creationId xmlns:a16="http://schemas.microsoft.com/office/drawing/2014/main" id="{C883AF46-09AF-3C47-13F1-4AD1E3D3B7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36036" y="4219088"/>
            <a:ext cx="5519928" cy="1727801"/>
          </a:xfrm>
          <a:prstGeom prst="rect">
            <a:avLst/>
          </a:prstGeom>
        </p:spPr>
      </p:pic>
    </p:spTree>
    <p:extLst>
      <p:ext uri="{BB962C8B-B14F-4D97-AF65-F5344CB8AC3E}">
        <p14:creationId xmlns:p14="http://schemas.microsoft.com/office/powerpoint/2010/main" val="28806431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cap="all" dirty="0">
                <a:hlinkClick r:id="rId2"/>
              </a:rPr>
              <a:t>www.Seslip.co.uk</a:t>
            </a:r>
            <a:r>
              <a:rPr lang="en-US" cap="all" dirty="0"/>
              <a:t> </a:t>
            </a:r>
            <a:endParaRPr lang="en-GB" cap="all" dirty="0"/>
          </a:p>
        </p:txBody>
      </p:sp>
      <p:sp>
        <p:nvSpPr>
          <p:cNvPr id="9" name="Slide Number Placeholder 8"/>
          <p:cNvSpPr>
            <a:spLocks noGrp="1"/>
          </p:cNvSpPr>
          <p:nvPr>
            <p:ph type="sldNum" sz="quarter" idx="12"/>
          </p:nvPr>
        </p:nvSpPr>
        <p:spPr/>
        <p:txBody>
          <a:bodyPr/>
          <a:lstStyle/>
          <a:p>
            <a:fld id="{FB70C814-F07F-4807-8F94-70B7B25FA1BB}" type="slidenum">
              <a:rPr lang="en-GB" smtClean="0"/>
              <a:t>‹#›</a:t>
            </a:fld>
            <a:endParaRPr lang="en-GB"/>
          </a:p>
        </p:txBody>
      </p:sp>
      <p:pic>
        <p:nvPicPr>
          <p:cNvPr id="4" name="Picture 3" descr="Text&#10;&#10;Description automatically generated with low confidence">
            <a:extLst>
              <a:ext uri="{FF2B5EF4-FFF2-40B4-BE49-F238E27FC236}">
                <a16:creationId xmlns:a16="http://schemas.microsoft.com/office/drawing/2014/main" id="{AB25B58B-57C1-E5E2-9A82-E9FDFE05C3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71344" y="2263140"/>
            <a:ext cx="7449312" cy="2331720"/>
          </a:xfrm>
          <a:prstGeom prst="rect">
            <a:avLst/>
          </a:prstGeom>
        </p:spPr>
      </p:pic>
    </p:spTree>
    <p:extLst>
      <p:ext uri="{BB962C8B-B14F-4D97-AF65-F5344CB8AC3E}">
        <p14:creationId xmlns:p14="http://schemas.microsoft.com/office/powerpoint/2010/main" val="3462073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GB"/>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cap="all" dirty="0">
                <a:hlinkClick r:id="rId2"/>
              </a:rPr>
              <a:t>www.Seslip.co.uk</a:t>
            </a:r>
            <a:r>
              <a:rPr lang="en-US" cap="all" dirty="0"/>
              <a:t> </a:t>
            </a:r>
            <a:endParaRPr lang="en-GB" cap="all"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B70C814-F07F-4807-8F94-70B7B25FA1BB}" type="slidenum">
              <a:rPr lang="en-GB" smtClean="0"/>
              <a:t>‹#›</a:t>
            </a:fld>
            <a:endParaRPr lang="en-GB"/>
          </a:p>
        </p:txBody>
      </p:sp>
      <p:pic>
        <p:nvPicPr>
          <p:cNvPr id="10" name="Picture 9">
            <a:extLst>
              <a:ext uri="{FF2B5EF4-FFF2-40B4-BE49-F238E27FC236}">
                <a16:creationId xmlns:a16="http://schemas.microsoft.com/office/drawing/2014/main" id="{D38E3D54-0D1C-14BD-2139-40914B578AC4}"/>
              </a:ext>
            </a:extLst>
          </p:cNvPr>
          <p:cNvPicPr>
            <a:picLocks noChangeAspect="1"/>
          </p:cNvPicPr>
          <p:nvPr userDrawn="1"/>
        </p:nvPicPr>
        <p:blipFill>
          <a:blip r:embed="rId3"/>
          <a:stretch>
            <a:fillRect/>
          </a:stretch>
        </p:blipFill>
        <p:spPr>
          <a:xfrm>
            <a:off x="9900458" y="5854061"/>
            <a:ext cx="908383" cy="902286"/>
          </a:xfrm>
          <a:prstGeom prst="rect">
            <a:avLst/>
          </a:prstGeom>
        </p:spPr>
      </p:pic>
    </p:spTree>
    <p:extLst>
      <p:ext uri="{BB962C8B-B14F-4D97-AF65-F5344CB8AC3E}">
        <p14:creationId xmlns:p14="http://schemas.microsoft.com/office/powerpoint/2010/main" val="2078551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GB"/>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cap="all" dirty="0">
                <a:hlinkClick r:id="rId2"/>
              </a:rPr>
              <a:t>www.Seslip.co.uk</a:t>
            </a:r>
            <a:r>
              <a:rPr lang="en-US" cap="all" dirty="0"/>
              <a:t> </a:t>
            </a:r>
            <a:endParaRPr lang="en-GB" cap="all"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B70C814-F07F-4807-8F94-70B7B25FA1BB}" type="slidenum">
              <a:rPr lang="en-GB" smtClean="0"/>
              <a:t>‹#›</a:t>
            </a:fld>
            <a:endParaRPr lang="en-GB"/>
          </a:p>
        </p:txBody>
      </p:sp>
      <p:pic>
        <p:nvPicPr>
          <p:cNvPr id="12" name="Picture 11" descr="Logo&#10;&#10;Description automatically generated with medium confidence">
            <a:extLst>
              <a:ext uri="{FF2B5EF4-FFF2-40B4-BE49-F238E27FC236}">
                <a16:creationId xmlns:a16="http://schemas.microsoft.com/office/drawing/2014/main" id="{9F23EC18-5324-0785-E25D-03520287305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1412" y="3881717"/>
            <a:ext cx="3121512" cy="997505"/>
          </a:xfrm>
          <a:prstGeom prst="rect">
            <a:avLst/>
          </a:prstGeom>
        </p:spPr>
      </p:pic>
    </p:spTree>
    <p:extLst>
      <p:ext uri="{BB962C8B-B14F-4D97-AF65-F5344CB8AC3E}">
        <p14:creationId xmlns:p14="http://schemas.microsoft.com/office/powerpoint/2010/main" val="1364890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US" cap="all" dirty="0">
                <a:hlinkClick r:id="rId3"/>
              </a:rPr>
              <a:t>www.Seslip.co.uk</a:t>
            </a:r>
            <a:r>
              <a:rPr lang="en-US" cap="all" dirty="0"/>
              <a:t> </a:t>
            </a:r>
            <a:endParaRPr lang="en-GB" cap="all" dirty="0"/>
          </a:p>
        </p:txBody>
      </p:sp>
      <p:sp>
        <p:nvSpPr>
          <p:cNvPr id="7" name="Slide Number Placeholder 6"/>
          <p:cNvSpPr>
            <a:spLocks noGrp="1"/>
          </p:cNvSpPr>
          <p:nvPr>
            <p:ph type="sldNum" sz="quarter" idx="12"/>
          </p:nvPr>
        </p:nvSpPr>
        <p:spPr/>
        <p:txBody>
          <a:bodyPr/>
          <a:lstStyle/>
          <a:p>
            <a:fld id="{FB70C814-F07F-4807-8F94-70B7B25FA1BB}" type="slidenum">
              <a:rPr lang="en-GB" smtClean="0"/>
              <a:t>‹#›</a:t>
            </a:fld>
            <a:endParaRPr lang="en-GB"/>
          </a:p>
        </p:txBody>
      </p:sp>
      <p:pic>
        <p:nvPicPr>
          <p:cNvPr id="10" name="Picture 9">
            <a:extLst>
              <a:ext uri="{FF2B5EF4-FFF2-40B4-BE49-F238E27FC236}">
                <a16:creationId xmlns:a16="http://schemas.microsoft.com/office/drawing/2014/main" id="{4B19E499-6DD0-E60F-4470-C2670C6B1240}"/>
              </a:ext>
            </a:extLst>
          </p:cNvPr>
          <p:cNvPicPr>
            <a:picLocks noChangeAspect="1"/>
          </p:cNvPicPr>
          <p:nvPr userDrawn="1"/>
        </p:nvPicPr>
        <p:blipFill>
          <a:blip r:embed="rId4"/>
          <a:stretch>
            <a:fillRect/>
          </a:stretch>
        </p:blipFill>
        <p:spPr>
          <a:xfrm>
            <a:off x="9906287" y="5905500"/>
            <a:ext cx="908383" cy="902286"/>
          </a:xfrm>
          <a:prstGeom prst="rect">
            <a:avLst/>
          </a:prstGeom>
        </p:spPr>
      </p:pic>
    </p:spTree>
    <p:extLst>
      <p:ext uri="{BB962C8B-B14F-4D97-AF65-F5344CB8AC3E}">
        <p14:creationId xmlns:p14="http://schemas.microsoft.com/office/powerpoint/2010/main" val="1844927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6" name="Slide Number Placeholder 5"/>
          <p:cNvSpPr>
            <a:spLocks noGrp="1"/>
          </p:cNvSpPr>
          <p:nvPr>
            <p:ph type="sldNum" sz="quarter" idx="12"/>
          </p:nvPr>
        </p:nvSpPr>
        <p:spPr/>
        <p:txBody>
          <a:bodyPr/>
          <a:lstStyle/>
          <a:p>
            <a:fld id="{FB70C814-F07F-4807-8F94-70B7B25FA1BB}" type="slidenum">
              <a:rPr lang="en-GB" smtClean="0"/>
              <a:t>‹#›</a:t>
            </a:fld>
            <a:endParaRPr lang="en-GB"/>
          </a:p>
        </p:txBody>
      </p:sp>
      <p:pic>
        <p:nvPicPr>
          <p:cNvPr id="7" name="Picture 6">
            <a:extLst>
              <a:ext uri="{FF2B5EF4-FFF2-40B4-BE49-F238E27FC236}">
                <a16:creationId xmlns:a16="http://schemas.microsoft.com/office/drawing/2014/main" id="{974D24E9-C509-CAD5-9AED-5D33CBEBBE0B}"/>
              </a:ext>
            </a:extLst>
          </p:cNvPr>
          <p:cNvPicPr>
            <a:picLocks noChangeAspect="1"/>
          </p:cNvPicPr>
          <p:nvPr userDrawn="1"/>
        </p:nvPicPr>
        <p:blipFill>
          <a:blip r:embed="rId3"/>
          <a:stretch>
            <a:fillRect/>
          </a:stretch>
        </p:blipFill>
        <p:spPr>
          <a:xfrm>
            <a:off x="9900458" y="5869094"/>
            <a:ext cx="908383" cy="902286"/>
          </a:xfrm>
          <a:prstGeom prst="rect">
            <a:avLst/>
          </a:prstGeom>
        </p:spPr>
      </p:pic>
    </p:spTree>
    <p:extLst>
      <p:ext uri="{BB962C8B-B14F-4D97-AF65-F5344CB8AC3E}">
        <p14:creationId xmlns:p14="http://schemas.microsoft.com/office/powerpoint/2010/main" val="479602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Vertical Title 1"/>
          <p:cNvSpPr>
            <a:spLocks noGrp="1"/>
          </p:cNvSpPr>
          <p:nvPr>
            <p:ph type="title" orient="vert"/>
          </p:nvPr>
        </p:nvSpPr>
        <p:spPr>
          <a:xfrm>
            <a:off x="8724900" y="414778"/>
            <a:ext cx="2628900" cy="575742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cap="all" dirty="0">
                <a:hlinkClick r:id="rId2"/>
              </a:rPr>
              <a:t>www.Seslip.co.uk</a:t>
            </a:r>
            <a:r>
              <a:rPr lang="en-US" cap="all" dirty="0"/>
              <a:t> </a:t>
            </a:r>
            <a:endParaRPr lang="en-GB" cap="all" dirty="0"/>
          </a:p>
        </p:txBody>
      </p:sp>
      <p:sp>
        <p:nvSpPr>
          <p:cNvPr id="6" name="Slide Number Placeholder 5"/>
          <p:cNvSpPr>
            <a:spLocks noGrp="1"/>
          </p:cNvSpPr>
          <p:nvPr>
            <p:ph type="sldNum" sz="quarter" idx="12"/>
          </p:nvPr>
        </p:nvSpPr>
        <p:spPr/>
        <p:txBody>
          <a:bodyPr/>
          <a:lstStyle/>
          <a:p>
            <a:fld id="{FB70C814-F07F-4807-8F94-70B7B25FA1BB}" type="slidenum">
              <a:rPr lang="en-GB" smtClean="0"/>
              <a:t>‹#›</a:t>
            </a:fld>
            <a:endParaRPr lang="en-GB"/>
          </a:p>
        </p:txBody>
      </p:sp>
      <p:pic>
        <p:nvPicPr>
          <p:cNvPr id="9" name="Picture 8">
            <a:extLst>
              <a:ext uri="{FF2B5EF4-FFF2-40B4-BE49-F238E27FC236}">
                <a16:creationId xmlns:a16="http://schemas.microsoft.com/office/drawing/2014/main" id="{881B09F7-1A38-0097-339E-0C6557D94AED}"/>
              </a:ext>
            </a:extLst>
          </p:cNvPr>
          <p:cNvPicPr>
            <a:picLocks noChangeAspect="1"/>
          </p:cNvPicPr>
          <p:nvPr userDrawn="1"/>
        </p:nvPicPr>
        <p:blipFill>
          <a:blip r:embed="rId3"/>
          <a:stretch>
            <a:fillRect/>
          </a:stretch>
        </p:blipFill>
        <p:spPr>
          <a:xfrm>
            <a:off x="9897298" y="5883173"/>
            <a:ext cx="908383" cy="902286"/>
          </a:xfrm>
          <a:prstGeom prst="rect">
            <a:avLst/>
          </a:prstGeom>
        </p:spPr>
      </p:pic>
    </p:spTree>
    <p:extLst>
      <p:ext uri="{BB962C8B-B14F-4D97-AF65-F5344CB8AC3E}">
        <p14:creationId xmlns:p14="http://schemas.microsoft.com/office/powerpoint/2010/main" val="4078702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www.seslip.co.uk/"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0" y="6377448"/>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13197" y="-19577"/>
            <a:ext cx="10058400" cy="1450757"/>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cap="all" dirty="0">
                <a:hlinkClick r:id="rId15"/>
              </a:rPr>
              <a:t>www.Seslip.co.uk</a:t>
            </a:r>
            <a:r>
              <a:rPr lang="en-US" cap="all" dirty="0"/>
              <a:t> </a:t>
            </a:r>
            <a:endParaRPr lang="en-GB" cap="all"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endParaRPr lang="en-GB" dirty="0"/>
          </a:p>
        </p:txBody>
      </p:sp>
    </p:spTree>
    <p:extLst>
      <p:ext uri="{BB962C8B-B14F-4D97-AF65-F5344CB8AC3E}">
        <p14:creationId xmlns:p14="http://schemas.microsoft.com/office/powerpoint/2010/main" val="2173967108"/>
      </p:ext>
    </p:extLst>
  </p:cSld>
  <p:clrMap bg1="lt1" tx1="dk1" bg2="lt2" tx2="dk2" accent1="accent1" accent2="accent2" accent3="accent3" accent4="accent4" accent5="accent5" accent6="accent6" hlink="hlink" folHlink="folHlink"/>
  <p:sldLayoutIdLst>
    <p:sldLayoutId id="2147483740" r:id="rId1"/>
    <p:sldLayoutId id="2147483726" r:id="rId2"/>
    <p:sldLayoutId id="2147483727" r:id="rId3"/>
    <p:sldLayoutId id="2147483730" r:id="rId4"/>
    <p:sldLayoutId id="2147483731" r:id="rId5"/>
    <p:sldLayoutId id="2147483738" r:id="rId6"/>
    <p:sldLayoutId id="2147483739" r:id="rId7"/>
    <p:sldLayoutId id="2147483737" r:id="rId8"/>
    <p:sldLayoutId id="2147483733" r:id="rId9"/>
    <p:sldLayoutId id="2147483741" r:id="rId10"/>
    <p:sldLayoutId id="2147483734" r:id="rId11"/>
    <p:sldLayoutId id="2147483735" r:id="rId12"/>
    <p:sldLayoutId id="2147483736" r:id="rId13"/>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hyperlink" Target="http://www.seslip.co.u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www.seslip.co.uk/"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mailto:sonia.dayal@sdsa.net" TargetMode="External"/><Relationship Id="rId2" Type="http://schemas.openxmlformats.org/officeDocument/2006/relationships/image" Target="../media/image7.jpg"/><Relationship Id="rId1" Type="http://schemas.openxmlformats.org/officeDocument/2006/relationships/slideLayout" Target="../slideLayouts/slideLayout9.xml"/><Relationship Id="rId4" Type="http://schemas.openxmlformats.org/officeDocument/2006/relationships/hyperlink" Target="http://www.seslip.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54887-F18B-34F5-1F8D-9CC6ACB24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93CCE-E1BC-1CEC-5454-907971B50622}"/>
              </a:ext>
            </a:extLst>
          </p:cNvPr>
          <p:cNvSpPr>
            <a:spLocks noGrp="1"/>
          </p:cNvSpPr>
          <p:nvPr>
            <p:ph type="title"/>
          </p:nvPr>
        </p:nvSpPr>
        <p:spPr>
          <a:xfrm>
            <a:off x="193742" y="5501193"/>
            <a:ext cx="10705416" cy="822960"/>
          </a:xfrm>
        </p:spPr>
        <p:txBody>
          <a:bodyPr anchor="b">
            <a:noAutofit/>
          </a:bodyPr>
          <a:lstStyle/>
          <a:p>
            <a:pPr>
              <a:lnSpc>
                <a:spcPct val="150000"/>
              </a:lnSpc>
            </a:pPr>
            <a:r>
              <a:rPr lang="en-US" sz="3200" dirty="0"/>
              <a:t>SE19 Mainstream Inclusion Project</a:t>
            </a:r>
            <a:br>
              <a:rPr lang="en-US" sz="3200" dirty="0"/>
            </a:br>
            <a:r>
              <a:rPr lang="en-US" sz="2800" dirty="0"/>
              <a:t>Experts at Hand Survey, September 2026</a:t>
            </a:r>
            <a:endParaRPr lang="en-GB" sz="3200" dirty="0"/>
          </a:p>
        </p:txBody>
      </p:sp>
      <p:pic>
        <p:nvPicPr>
          <p:cNvPr id="6" name="Picture Placeholder 12" descr="A group of colorful figures  AI-generated content may be incorrect.">
            <a:extLst>
              <a:ext uri="{FF2B5EF4-FFF2-40B4-BE49-F238E27FC236}">
                <a16:creationId xmlns:a16="http://schemas.microsoft.com/office/drawing/2014/main" id="{D45287F7-91FA-DD09-7BFC-1E4EA4B76D45}"/>
              </a:ext>
            </a:extLst>
          </p:cNvPr>
          <p:cNvPicPr>
            <a:picLocks noGrp="1" noChangeAspect="1"/>
          </p:cNvPicPr>
          <p:nvPr>
            <p:ph type="pic" idx="1"/>
          </p:nvPr>
        </p:nvPicPr>
        <p:blipFill>
          <a:blip r:embed="rId3"/>
          <a:srcRect t="45660" b="10039"/>
          <a:stretch>
            <a:fillRect/>
          </a:stretch>
        </p:blipFill>
        <p:spPr>
          <a:xfrm>
            <a:off x="15" y="10"/>
            <a:ext cx="12191985" cy="4915066"/>
          </a:xfrm>
          <a:prstGeom prst="rect">
            <a:avLst/>
          </a:prstGeom>
          <a:noFill/>
        </p:spPr>
      </p:pic>
      <p:sp>
        <p:nvSpPr>
          <p:cNvPr id="5" name="Footer Placeholder 4">
            <a:extLst>
              <a:ext uri="{FF2B5EF4-FFF2-40B4-BE49-F238E27FC236}">
                <a16:creationId xmlns:a16="http://schemas.microsoft.com/office/drawing/2014/main" id="{90B5940C-6BE2-EAB4-22D2-56983C4C6505}"/>
              </a:ext>
            </a:extLst>
          </p:cNvPr>
          <p:cNvSpPr>
            <a:spLocks noGrp="1"/>
          </p:cNvSpPr>
          <p:nvPr>
            <p:ph type="ftr" sz="quarter" idx="11"/>
          </p:nvPr>
        </p:nvSpPr>
        <p:spPr>
          <a:xfrm>
            <a:off x="3686185" y="6459785"/>
            <a:ext cx="4822804" cy="365125"/>
          </a:xfrm>
        </p:spPr>
        <p:txBody>
          <a:bodyPr anchor="ctr">
            <a:normAutofit/>
          </a:bodyPr>
          <a:lstStyle/>
          <a:p>
            <a:pPr>
              <a:spcAft>
                <a:spcPts val="600"/>
              </a:spcAft>
            </a:pPr>
            <a:r>
              <a:rPr lang="en-US" cap="all">
                <a:hlinkClick r:id="rId4"/>
              </a:rPr>
              <a:t>www.Seslip.co.uk</a:t>
            </a:r>
            <a:r>
              <a:rPr lang="en-US" cap="all"/>
              <a:t> </a:t>
            </a:r>
            <a:endParaRPr lang="en-GB" cap="all"/>
          </a:p>
        </p:txBody>
      </p:sp>
    </p:spTree>
    <p:extLst>
      <p:ext uri="{BB962C8B-B14F-4D97-AF65-F5344CB8AC3E}">
        <p14:creationId xmlns:p14="http://schemas.microsoft.com/office/powerpoint/2010/main" val="400458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BA78E-DA44-4166-B734-2B2210EA84B4}"/>
              </a:ext>
            </a:extLst>
          </p:cNvPr>
          <p:cNvSpPr>
            <a:spLocks noGrp="1"/>
          </p:cNvSpPr>
          <p:nvPr>
            <p:ph type="title"/>
          </p:nvPr>
        </p:nvSpPr>
        <p:spPr>
          <a:xfrm>
            <a:off x="685800" y="182880"/>
            <a:ext cx="10820400" cy="850000"/>
          </a:xfrm>
        </p:spPr>
        <p:txBody>
          <a:bodyPr>
            <a:normAutofit/>
          </a:bodyPr>
          <a:lstStyle/>
          <a:p>
            <a:r>
              <a:rPr lang="en-GB" dirty="0">
                <a:solidFill>
                  <a:srgbClr val="532F6B"/>
                </a:solidFill>
              </a:rPr>
              <a:t>How areas are setting things up</a:t>
            </a:r>
          </a:p>
        </p:txBody>
      </p:sp>
      <p:sp>
        <p:nvSpPr>
          <p:cNvPr id="3" name="Text Placeholder 2">
            <a:extLst>
              <a:ext uri="{FF2B5EF4-FFF2-40B4-BE49-F238E27FC236}">
                <a16:creationId xmlns:a16="http://schemas.microsoft.com/office/drawing/2014/main" id="{C71749B5-83D4-4C40-9B80-90BA3C2DC81C}"/>
              </a:ext>
            </a:extLst>
          </p:cNvPr>
          <p:cNvSpPr>
            <a:spLocks noGrp="1"/>
          </p:cNvSpPr>
          <p:nvPr>
            <p:ph type="body" idx="1"/>
          </p:nvPr>
        </p:nvSpPr>
        <p:spPr>
          <a:xfrm>
            <a:off x="685800" y="1213060"/>
            <a:ext cx="5235200" cy="480000"/>
          </a:xfrm>
        </p:spPr>
        <p:txBody>
          <a:bodyPr>
            <a:normAutofit/>
          </a:bodyPr>
          <a:lstStyle/>
          <a:p>
            <a:r>
              <a:rPr lang="en-GB" b="1" dirty="0">
                <a:solidFill>
                  <a:schemeClr val="accent1">
                    <a:lumMod val="60000"/>
                    <a:lumOff val="40000"/>
                  </a:schemeClr>
                </a:solidFill>
              </a:rPr>
              <a:t>What is being built</a:t>
            </a:r>
          </a:p>
        </p:txBody>
      </p:sp>
      <p:sp>
        <p:nvSpPr>
          <p:cNvPr id="4" name="Content Placeholder 3">
            <a:extLst>
              <a:ext uri="{FF2B5EF4-FFF2-40B4-BE49-F238E27FC236}">
                <a16:creationId xmlns:a16="http://schemas.microsoft.com/office/drawing/2014/main" id="{0BB3E142-9737-4E91-B66E-ED1F81007628}"/>
              </a:ext>
            </a:extLst>
          </p:cNvPr>
          <p:cNvSpPr>
            <a:spLocks noGrp="1"/>
          </p:cNvSpPr>
          <p:nvPr>
            <p:ph sz="half" idx="2"/>
          </p:nvPr>
        </p:nvSpPr>
        <p:spPr>
          <a:xfrm>
            <a:off x="685800" y="1763060"/>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Most areas are working through clusters or localities.</a:t>
            </a:r>
          </a:p>
          <a:p>
            <a:pPr marL="285750" indent="-285750">
              <a:lnSpc>
                <a:spcPct val="100000"/>
              </a:lnSpc>
              <a:spcBef>
                <a:spcPts val="1000"/>
              </a:spcBef>
              <a:buFont typeface="Arial" panose="020B0604020202020204" pitchFamily="34" charset="0"/>
              <a:buChar char="•"/>
            </a:pPr>
            <a:r>
              <a:rPr lang="en-GB" dirty="0"/>
              <a:t>Many pair that with a team around the school, or specialists going out to settings.</a:t>
            </a:r>
          </a:p>
          <a:p>
            <a:pPr marL="285750" indent="-285750">
              <a:lnSpc>
                <a:spcPct val="100000"/>
              </a:lnSpc>
              <a:spcBef>
                <a:spcPts val="1000"/>
              </a:spcBef>
              <a:buFont typeface="Arial" panose="020B0604020202020204" pitchFamily="34" charset="0"/>
              <a:buChar char="•"/>
            </a:pPr>
            <a:r>
              <a:rPr lang="en-GB" dirty="0"/>
              <a:t>Nobody is being told to use one model, but a lot of us are making the same choices.</a:t>
            </a:r>
          </a:p>
        </p:txBody>
      </p:sp>
      <p:sp>
        <p:nvSpPr>
          <p:cNvPr id="5" name="Text Placeholder 4">
            <a:extLst>
              <a:ext uri="{FF2B5EF4-FFF2-40B4-BE49-F238E27FC236}">
                <a16:creationId xmlns:a16="http://schemas.microsoft.com/office/drawing/2014/main" id="{46C57E29-1ED9-4BC0-AA57-BF18832A2500}"/>
              </a:ext>
            </a:extLst>
          </p:cNvPr>
          <p:cNvSpPr>
            <a:spLocks noGrp="1"/>
          </p:cNvSpPr>
          <p:nvPr>
            <p:ph type="body" sz="quarter" idx="3"/>
          </p:nvPr>
        </p:nvSpPr>
        <p:spPr>
          <a:xfrm>
            <a:off x="6271000" y="1213060"/>
            <a:ext cx="5235200" cy="480000"/>
          </a:xfrm>
        </p:spPr>
        <p:txBody>
          <a:bodyPr>
            <a:normAutofit/>
          </a:bodyPr>
          <a:lstStyle/>
          <a:p>
            <a:r>
              <a:rPr lang="en-GB" b="1" dirty="0">
                <a:solidFill>
                  <a:schemeClr val="accent1">
                    <a:lumMod val="60000"/>
                    <a:lumOff val="40000"/>
                  </a:schemeClr>
                </a:solidFill>
              </a:rPr>
              <a:t>Areas using each model (of 16)</a:t>
            </a:r>
          </a:p>
        </p:txBody>
      </p:sp>
      <p:sp>
        <p:nvSpPr>
          <p:cNvPr id="7" name="Footer Placeholder 6">
            <a:extLst>
              <a:ext uri="{FF2B5EF4-FFF2-40B4-BE49-F238E27FC236}">
                <a16:creationId xmlns:a16="http://schemas.microsoft.com/office/drawing/2014/main" id="{2C5BF6D9-6831-4BA7-903E-BCBD3F83F9FA}"/>
              </a:ext>
            </a:extLst>
          </p:cNvPr>
          <p:cNvSpPr>
            <a:spLocks noGrp="1"/>
          </p:cNvSpPr>
          <p:nvPr>
            <p:ph type="ftr" sz="quarter" idx="11"/>
          </p:nvPr>
        </p:nvSpPr>
        <p:spPr/>
        <p:txBody>
          <a:bodyPr/>
          <a:lstStyle/>
          <a:p>
            <a:r>
              <a:rPr lang="en-US" cap="all">
                <a:hlinkClick r:id="rId3"/>
              </a:rPr>
              <a:t>www.Seslip.co.uk</a:t>
            </a:r>
            <a:r>
              <a:rPr lang="en-US" cap="all"/>
              <a:t> </a:t>
            </a:r>
            <a:endParaRPr lang="en-GB" cap="all"/>
          </a:p>
        </p:txBody>
      </p:sp>
      <p:graphicFrame>
        <p:nvGraphicFramePr>
          <p:cNvPr id="40" name="Chart 40"/>
          <p:cNvGraphicFramePr/>
          <p:nvPr>
            <p:extLst>
              <p:ext uri="{D42A27DB-BD31-4B8C-83A1-F6EECF244321}">
                <p14:modId xmlns:p14="http://schemas.microsoft.com/office/powerpoint/2010/main" val="420439096"/>
              </p:ext>
            </p:extLst>
          </p:nvPr>
        </p:nvGraphicFramePr>
        <p:xfrm>
          <a:off x="6271000" y="1763060"/>
          <a:ext cx="5235200" cy="445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82512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0A80-569C-45EF-972D-DD533968FA4F}"/>
              </a:ext>
            </a:extLst>
          </p:cNvPr>
          <p:cNvSpPr>
            <a:spLocks noGrp="1"/>
          </p:cNvSpPr>
          <p:nvPr>
            <p:ph type="title"/>
          </p:nvPr>
        </p:nvSpPr>
        <p:spPr>
          <a:xfrm>
            <a:off x="685800" y="313508"/>
            <a:ext cx="10820400" cy="850000"/>
          </a:xfrm>
        </p:spPr>
        <p:txBody>
          <a:bodyPr>
            <a:normAutofit/>
          </a:bodyPr>
          <a:lstStyle/>
          <a:p>
            <a:r>
              <a:rPr lang="en-GB" dirty="0">
                <a:solidFill>
                  <a:srgbClr val="532F6B"/>
                </a:solidFill>
              </a:rPr>
              <a:t>Not enough specialists</a:t>
            </a:r>
          </a:p>
        </p:txBody>
      </p:sp>
      <p:sp>
        <p:nvSpPr>
          <p:cNvPr id="3" name="Text Placeholder 2">
            <a:extLst>
              <a:ext uri="{FF2B5EF4-FFF2-40B4-BE49-F238E27FC236}">
                <a16:creationId xmlns:a16="http://schemas.microsoft.com/office/drawing/2014/main" id="{149A1BC4-E7C3-4F77-A607-0D24040FC0E3}"/>
              </a:ext>
            </a:extLst>
          </p:cNvPr>
          <p:cNvSpPr>
            <a:spLocks noGrp="1"/>
          </p:cNvSpPr>
          <p:nvPr>
            <p:ph type="body" idx="1"/>
          </p:nvPr>
        </p:nvSpPr>
        <p:spPr>
          <a:xfrm>
            <a:off x="685800" y="1387979"/>
            <a:ext cx="5235200" cy="480000"/>
          </a:xfrm>
        </p:spPr>
        <p:txBody>
          <a:bodyPr>
            <a:normAutofit/>
          </a:bodyPr>
          <a:lstStyle/>
          <a:p>
            <a:r>
              <a:rPr lang="en-GB" b="1" dirty="0">
                <a:solidFill>
                  <a:schemeClr val="accent2">
                    <a:lumMod val="60000"/>
                    <a:lumOff val="40000"/>
                  </a:schemeClr>
                </a:solidFill>
              </a:rPr>
              <a:t>What people told us</a:t>
            </a:r>
          </a:p>
        </p:txBody>
      </p:sp>
      <p:sp>
        <p:nvSpPr>
          <p:cNvPr id="4" name="Content Placeholder 3">
            <a:extLst>
              <a:ext uri="{FF2B5EF4-FFF2-40B4-BE49-F238E27FC236}">
                <a16:creationId xmlns:a16="http://schemas.microsoft.com/office/drawing/2014/main" id="{EA30A52C-8BA9-45D3-A040-E592E15C182A}"/>
              </a:ext>
            </a:extLst>
          </p:cNvPr>
          <p:cNvSpPr>
            <a:spLocks noGrp="1"/>
          </p:cNvSpPr>
          <p:nvPr>
            <p:ph sz="half" idx="2"/>
          </p:nvPr>
        </p:nvSpPr>
        <p:spPr>
          <a:xfrm>
            <a:off x="685800" y="1937979"/>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Every area said educational psychology is a worry.</a:t>
            </a:r>
          </a:p>
          <a:p>
            <a:pPr marL="285750" indent="-285750">
              <a:lnSpc>
                <a:spcPct val="100000"/>
              </a:lnSpc>
              <a:spcBef>
                <a:spcPts val="1000"/>
              </a:spcBef>
              <a:buFont typeface="Arial" panose="020B0604020202020204" pitchFamily="34" charset="0"/>
              <a:buChar char="•"/>
            </a:pPr>
            <a:r>
              <a:rPr lang="en-GB" dirty="0"/>
              <a:t>Therapy waits, hard-to-fill posts and a national shortage all slow things down.</a:t>
            </a:r>
          </a:p>
          <a:p>
            <a:pPr marL="285750" indent="-285750">
              <a:lnSpc>
                <a:spcPct val="100000"/>
              </a:lnSpc>
              <a:spcBef>
                <a:spcPts val="1000"/>
              </a:spcBef>
              <a:buFont typeface="Arial" panose="020B0604020202020204" pitchFamily="34" charset="0"/>
              <a:buChar char="•"/>
            </a:pPr>
            <a:r>
              <a:rPr lang="en-GB" dirty="0"/>
              <a:t>Statutory work keeps pulling staff away from early help and inclusion.</a:t>
            </a:r>
          </a:p>
          <a:p>
            <a:pPr marL="285750" indent="-285750">
              <a:lnSpc>
                <a:spcPct val="100000"/>
              </a:lnSpc>
              <a:spcBef>
                <a:spcPts val="1000"/>
              </a:spcBef>
              <a:buFont typeface="Arial" panose="020B0604020202020204" pitchFamily="34" charset="0"/>
              <a:buChar char="•"/>
            </a:pPr>
            <a:r>
              <a:rPr lang="en-GB" dirty="0"/>
              <a:t>?</a:t>
            </a:r>
          </a:p>
        </p:txBody>
      </p:sp>
      <p:sp>
        <p:nvSpPr>
          <p:cNvPr id="5" name="Text Placeholder 4">
            <a:extLst>
              <a:ext uri="{FF2B5EF4-FFF2-40B4-BE49-F238E27FC236}">
                <a16:creationId xmlns:a16="http://schemas.microsoft.com/office/drawing/2014/main" id="{BFFC46D6-787F-4361-AD4D-B60CF73FFFB5}"/>
              </a:ext>
            </a:extLst>
          </p:cNvPr>
          <p:cNvSpPr>
            <a:spLocks noGrp="1"/>
          </p:cNvSpPr>
          <p:nvPr>
            <p:ph type="body" sz="quarter" idx="3"/>
          </p:nvPr>
        </p:nvSpPr>
        <p:spPr>
          <a:xfrm>
            <a:off x="6271000" y="1387979"/>
            <a:ext cx="5235200" cy="480000"/>
          </a:xfrm>
        </p:spPr>
        <p:txBody>
          <a:bodyPr>
            <a:normAutofit/>
          </a:bodyPr>
          <a:lstStyle/>
          <a:p>
            <a:r>
              <a:rPr lang="en-GB" b="1" dirty="0">
                <a:solidFill>
                  <a:schemeClr val="accent2">
                    <a:lumMod val="60000"/>
                    <a:lumOff val="40000"/>
                  </a:schemeClr>
                </a:solidFill>
              </a:rPr>
              <a:t>What areas flagged</a:t>
            </a:r>
          </a:p>
        </p:txBody>
      </p:sp>
      <p:sp>
        <p:nvSpPr>
          <p:cNvPr id="6" name="Content Placeholder 5">
            <a:extLst>
              <a:ext uri="{FF2B5EF4-FFF2-40B4-BE49-F238E27FC236}">
                <a16:creationId xmlns:a16="http://schemas.microsoft.com/office/drawing/2014/main" id="{FBFA8C8B-1E5E-4285-8036-923E4E776217}"/>
              </a:ext>
            </a:extLst>
          </p:cNvPr>
          <p:cNvSpPr>
            <a:spLocks noGrp="1"/>
          </p:cNvSpPr>
          <p:nvPr>
            <p:ph sz="quarter" idx="4"/>
          </p:nvPr>
        </p:nvSpPr>
        <p:spPr>
          <a:xfrm>
            <a:off x="6271000" y="1937979"/>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EP capacity: 16 of 16 areas</a:t>
            </a:r>
          </a:p>
          <a:p>
            <a:pPr marL="285750" indent="-285750">
              <a:lnSpc>
                <a:spcPct val="100000"/>
              </a:lnSpc>
              <a:spcBef>
                <a:spcPts val="1000"/>
              </a:spcBef>
              <a:buFont typeface="Arial" panose="020B0604020202020204" pitchFamily="34" charset="0"/>
              <a:buChar char="•"/>
            </a:pPr>
            <a:r>
              <a:rPr lang="en-GB" dirty="0"/>
              <a:t>National shortage: 14 of 16</a:t>
            </a:r>
          </a:p>
          <a:p>
            <a:pPr marL="285750" indent="-285750">
              <a:lnSpc>
                <a:spcPct val="100000"/>
              </a:lnSpc>
              <a:spcBef>
                <a:spcPts val="1000"/>
              </a:spcBef>
              <a:buFont typeface="Arial" panose="020B0604020202020204" pitchFamily="34" charset="0"/>
              <a:buChar char="•"/>
            </a:pPr>
            <a:r>
              <a:rPr lang="en-GB" dirty="0"/>
              <a:t>Hard to recruit: 14 of 16</a:t>
            </a:r>
          </a:p>
          <a:p>
            <a:pPr marL="285750" indent="-285750">
              <a:lnSpc>
                <a:spcPct val="100000"/>
              </a:lnSpc>
              <a:spcBef>
                <a:spcPts val="1000"/>
              </a:spcBef>
              <a:buFont typeface="Arial" panose="020B0604020202020204" pitchFamily="34" charset="0"/>
              <a:buChar char="•"/>
            </a:pPr>
            <a:r>
              <a:rPr lang="en-GB" dirty="0"/>
              <a:t>OT and speech and language: 13 of 16 each</a:t>
            </a:r>
          </a:p>
          <a:p>
            <a:pPr marL="285750" indent="-285750">
              <a:lnSpc>
                <a:spcPct val="100000"/>
              </a:lnSpc>
              <a:spcBef>
                <a:spcPts val="1000"/>
              </a:spcBef>
              <a:buFont typeface="Arial" panose="020B0604020202020204" pitchFamily="34" charset="0"/>
              <a:buChar char="•"/>
            </a:pPr>
            <a:r>
              <a:rPr lang="en-GB" dirty="0"/>
              <a:t>Half of areas scored their specialist capacity low</a:t>
            </a:r>
          </a:p>
        </p:txBody>
      </p:sp>
      <p:sp>
        <p:nvSpPr>
          <p:cNvPr id="7" name="Footer Placeholder 6">
            <a:extLst>
              <a:ext uri="{FF2B5EF4-FFF2-40B4-BE49-F238E27FC236}">
                <a16:creationId xmlns:a16="http://schemas.microsoft.com/office/drawing/2014/main" id="{1C0AF360-CD30-4E0A-843D-9C4D9826708D}"/>
              </a:ext>
            </a:extLst>
          </p:cNvPr>
          <p:cNvSpPr>
            <a:spLocks noGrp="1"/>
          </p:cNvSpPr>
          <p:nvPr>
            <p:ph type="ftr" sz="quarter" idx="11"/>
          </p:nvPr>
        </p:nvSpPr>
        <p:spPr/>
        <p:txBody>
          <a:bodyPr/>
          <a:lstStyle/>
          <a:p>
            <a:r>
              <a:rPr lang="en-US" cap="all">
                <a:hlinkClick r:id="rId3"/>
              </a:rPr>
              <a:t>www.Seslip.co.uk</a:t>
            </a:r>
            <a:r>
              <a:rPr lang="en-US" cap="all"/>
              <a:t> </a:t>
            </a:r>
            <a:endParaRPr lang="en-GB" cap="all"/>
          </a:p>
        </p:txBody>
      </p:sp>
    </p:spTree>
    <p:extLst>
      <p:ext uri="{BB962C8B-B14F-4D97-AF65-F5344CB8AC3E}">
        <p14:creationId xmlns:p14="http://schemas.microsoft.com/office/powerpoint/2010/main" val="140584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99F77-4E2A-4C99-80AD-C8DAC595164C}"/>
              </a:ext>
            </a:extLst>
          </p:cNvPr>
          <p:cNvSpPr>
            <a:spLocks noGrp="1"/>
          </p:cNvSpPr>
          <p:nvPr>
            <p:ph type="title"/>
          </p:nvPr>
        </p:nvSpPr>
        <p:spPr>
          <a:xfrm>
            <a:off x="685800" y="182880"/>
            <a:ext cx="10820400" cy="850000"/>
          </a:xfrm>
        </p:spPr>
        <p:txBody>
          <a:bodyPr>
            <a:normAutofit/>
          </a:bodyPr>
          <a:lstStyle/>
          <a:p>
            <a:r>
              <a:rPr lang="en-GB" dirty="0">
                <a:solidFill>
                  <a:srgbClr val="532F6B"/>
                </a:solidFill>
              </a:rPr>
              <a:t>Getting help to schools, in practice</a:t>
            </a:r>
          </a:p>
        </p:txBody>
      </p:sp>
      <p:sp>
        <p:nvSpPr>
          <p:cNvPr id="3" name="Text Placeholder 2">
            <a:extLst>
              <a:ext uri="{FF2B5EF4-FFF2-40B4-BE49-F238E27FC236}">
                <a16:creationId xmlns:a16="http://schemas.microsoft.com/office/drawing/2014/main" id="{F1451F7A-8648-420E-A9B0-B55B31080169}"/>
              </a:ext>
            </a:extLst>
          </p:cNvPr>
          <p:cNvSpPr>
            <a:spLocks noGrp="1"/>
          </p:cNvSpPr>
          <p:nvPr>
            <p:ph type="body" idx="1"/>
          </p:nvPr>
        </p:nvSpPr>
        <p:spPr>
          <a:xfrm>
            <a:off x="685800" y="1150000"/>
            <a:ext cx="5235200" cy="480000"/>
          </a:xfrm>
        </p:spPr>
        <p:txBody>
          <a:bodyPr>
            <a:normAutofit/>
          </a:bodyPr>
          <a:lstStyle/>
          <a:p>
            <a:r>
              <a:rPr lang="en-GB" b="1" dirty="0">
                <a:solidFill>
                  <a:schemeClr val="accent2">
                    <a:lumMod val="60000"/>
                    <a:lumOff val="40000"/>
                  </a:schemeClr>
                </a:solidFill>
              </a:rPr>
              <a:t>What people told us</a:t>
            </a:r>
          </a:p>
        </p:txBody>
      </p:sp>
      <p:sp>
        <p:nvSpPr>
          <p:cNvPr id="4" name="Content Placeholder 3">
            <a:extLst>
              <a:ext uri="{FF2B5EF4-FFF2-40B4-BE49-F238E27FC236}">
                <a16:creationId xmlns:a16="http://schemas.microsoft.com/office/drawing/2014/main" id="{CB0D5D10-06D4-4AF8-B587-0A4F36A72796}"/>
              </a:ext>
            </a:extLst>
          </p:cNvPr>
          <p:cNvSpPr>
            <a:spLocks noGrp="1"/>
          </p:cNvSpPr>
          <p:nvPr>
            <p:ph sz="half" idx="2"/>
          </p:nvPr>
        </p:nvSpPr>
        <p:spPr>
          <a:xfrm>
            <a:off x="685800" y="1700000"/>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Who gets seen first, and by whom, decides whether schools get help in time.</a:t>
            </a:r>
          </a:p>
          <a:p>
            <a:pPr marL="285750" indent="-285750">
              <a:lnSpc>
                <a:spcPct val="100000"/>
              </a:lnSpc>
              <a:spcBef>
                <a:spcPts val="1000"/>
              </a:spcBef>
              <a:buFont typeface="Arial" panose="020B0604020202020204" pitchFamily="34" charset="0"/>
              <a:buChar char="•"/>
            </a:pPr>
            <a:r>
              <a:rPr lang="en-GB" dirty="0"/>
              <a:t>Supervision, chasing things up and knowing who does what is what makes it stick.</a:t>
            </a:r>
          </a:p>
          <a:p>
            <a:pPr marL="285750" indent="-285750">
              <a:lnSpc>
                <a:spcPct val="100000"/>
              </a:lnSpc>
              <a:spcBef>
                <a:spcPts val="1000"/>
              </a:spcBef>
              <a:buFont typeface="Arial" panose="020B0604020202020204" pitchFamily="34" charset="0"/>
              <a:buChar char="•"/>
            </a:pPr>
            <a:r>
              <a:rPr lang="en-GB" dirty="0"/>
              <a:t>Everyone needs to know where this sits alongside statutory work.</a:t>
            </a:r>
          </a:p>
          <a:p>
            <a:pPr marL="285750" indent="-285750">
              <a:lnSpc>
                <a:spcPct val="100000"/>
              </a:lnSpc>
              <a:spcBef>
                <a:spcPts val="1000"/>
              </a:spcBef>
              <a:buFont typeface="Arial" panose="020B0604020202020204" pitchFamily="34" charset="0"/>
              <a:buChar char="•"/>
            </a:pPr>
            <a:r>
              <a:rPr lang="en-GB" dirty="0"/>
              <a:t>Areas scored this 2.81 out of 5; six areas scored it 1 or 2.</a:t>
            </a:r>
          </a:p>
        </p:txBody>
      </p:sp>
      <p:sp>
        <p:nvSpPr>
          <p:cNvPr id="5" name="Text Placeholder 4">
            <a:extLst>
              <a:ext uri="{FF2B5EF4-FFF2-40B4-BE49-F238E27FC236}">
                <a16:creationId xmlns:a16="http://schemas.microsoft.com/office/drawing/2014/main" id="{DAD50F44-18F7-4018-9DB2-B22C26870D8A}"/>
              </a:ext>
            </a:extLst>
          </p:cNvPr>
          <p:cNvSpPr>
            <a:spLocks noGrp="1"/>
          </p:cNvSpPr>
          <p:nvPr>
            <p:ph type="body" sz="quarter" idx="3"/>
          </p:nvPr>
        </p:nvSpPr>
        <p:spPr>
          <a:xfrm>
            <a:off x="6271000" y="1150000"/>
            <a:ext cx="5235200" cy="480000"/>
          </a:xfrm>
        </p:spPr>
        <p:txBody>
          <a:bodyPr>
            <a:normAutofit/>
          </a:bodyPr>
          <a:lstStyle/>
          <a:p>
            <a:r>
              <a:rPr lang="en-GB" b="1" dirty="0">
                <a:solidFill>
                  <a:schemeClr val="accent2">
                    <a:lumMod val="60000"/>
                    <a:lumOff val="40000"/>
                  </a:schemeClr>
                </a:solidFill>
              </a:rPr>
              <a:t>How a request travels</a:t>
            </a:r>
          </a:p>
        </p:txBody>
      </p:sp>
      <p:sp>
        <p:nvSpPr>
          <p:cNvPr id="7" name="Footer Placeholder 6">
            <a:extLst>
              <a:ext uri="{FF2B5EF4-FFF2-40B4-BE49-F238E27FC236}">
                <a16:creationId xmlns:a16="http://schemas.microsoft.com/office/drawing/2014/main" id="{BB1FE528-7772-4C3E-80C0-822182E6D0FC}"/>
              </a:ext>
            </a:extLst>
          </p:cNvPr>
          <p:cNvSpPr>
            <a:spLocks noGrp="1"/>
          </p:cNvSpPr>
          <p:nvPr>
            <p:ph type="ftr" sz="quarter" idx="11"/>
          </p:nvPr>
        </p:nvSpPr>
        <p:spPr/>
        <p:txBody>
          <a:bodyPr/>
          <a:lstStyle/>
          <a:p>
            <a:r>
              <a:rPr lang="en-US" cap="all">
                <a:hlinkClick r:id="rId3"/>
              </a:rPr>
              <a:t>www.Seslip.co.uk</a:t>
            </a:r>
            <a:r>
              <a:rPr lang="en-US" cap="all"/>
              <a:t> </a:t>
            </a:r>
            <a:endParaRPr lang="en-GB" cap="all"/>
          </a:p>
        </p:txBody>
      </p:sp>
      <p:sp>
        <p:nvSpPr>
          <p:cNvPr id="60" name="Step 1"/>
          <p:cNvSpPr/>
          <p:nvPr/>
        </p:nvSpPr>
        <p:spPr>
          <a:xfrm>
            <a:off x="6271000" y="1700000"/>
            <a:ext cx="5235200" cy="671412"/>
          </a:xfrm>
          <a:prstGeom prst="roundRect">
            <a:avLst/>
          </a:prstGeom>
          <a:solidFill>
            <a:srgbClr val="532F6B"/>
          </a:solidFill>
          <a:ln>
            <a:noFill/>
          </a:ln>
        </p:spPr>
        <p:txBody>
          <a:bodyPr lIns="91440" tIns="45720" rIns="91440" bIns="45720" anchor="ctr">
            <a:normAutofit/>
          </a:bodyPr>
          <a:lstStyle/>
          <a:p>
            <a:pPr algn="ctr"/>
            <a:r>
              <a:rPr lang="en-GB" sz="1200" b="1" dirty="0">
                <a:solidFill>
                  <a:srgbClr val="FFFFFF"/>
                </a:solidFill>
              </a:rPr>
              <a:t>Request from setting</a:t>
            </a:r>
          </a:p>
        </p:txBody>
      </p:sp>
      <p:sp>
        <p:nvSpPr>
          <p:cNvPr id="61" name="Step 2"/>
          <p:cNvSpPr/>
          <p:nvPr/>
        </p:nvSpPr>
        <p:spPr>
          <a:xfrm>
            <a:off x="6271000" y="2455718"/>
            <a:ext cx="5235200" cy="671412"/>
          </a:xfrm>
          <a:prstGeom prst="roundRect">
            <a:avLst/>
          </a:prstGeom>
          <a:solidFill>
            <a:srgbClr val="532F6B"/>
          </a:solidFill>
          <a:ln>
            <a:noFill/>
          </a:ln>
        </p:spPr>
        <p:txBody>
          <a:bodyPr lIns="91440" tIns="45720" rIns="91440" bIns="45720" anchor="ctr">
            <a:normAutofit/>
          </a:bodyPr>
          <a:lstStyle/>
          <a:p>
            <a:pPr algn="ctr"/>
            <a:r>
              <a:rPr lang="en-GB" sz="1200" b="1" dirty="0">
                <a:solidFill>
                  <a:srgbClr val="FFFFFF"/>
                </a:solidFill>
              </a:rPr>
              <a:t>Triage and prioritisation</a:t>
            </a:r>
          </a:p>
        </p:txBody>
      </p:sp>
      <p:sp>
        <p:nvSpPr>
          <p:cNvPr id="62" name="Step 3"/>
          <p:cNvSpPr/>
          <p:nvPr/>
        </p:nvSpPr>
        <p:spPr>
          <a:xfrm>
            <a:off x="6271000" y="3211435"/>
            <a:ext cx="5235200" cy="671412"/>
          </a:xfrm>
          <a:prstGeom prst="roundRect">
            <a:avLst/>
          </a:prstGeom>
          <a:solidFill>
            <a:srgbClr val="75B8C2"/>
          </a:solidFill>
          <a:ln>
            <a:noFill/>
          </a:ln>
        </p:spPr>
        <p:txBody>
          <a:bodyPr lIns="91440" tIns="45720" rIns="91440" bIns="45720" anchor="ctr">
            <a:normAutofit/>
          </a:bodyPr>
          <a:lstStyle/>
          <a:p>
            <a:pPr algn="ctr"/>
            <a:r>
              <a:rPr lang="en-GB" sz="1200" b="1" dirty="0">
                <a:solidFill>
                  <a:srgbClr val="1A1A1A"/>
                </a:solidFill>
              </a:rPr>
              <a:t>Specialist intervention</a:t>
            </a:r>
          </a:p>
        </p:txBody>
      </p:sp>
      <p:sp>
        <p:nvSpPr>
          <p:cNvPr id="63" name="Step 4"/>
          <p:cNvSpPr/>
          <p:nvPr/>
        </p:nvSpPr>
        <p:spPr>
          <a:xfrm>
            <a:off x="6271000" y="3967153"/>
            <a:ext cx="5235200" cy="671412"/>
          </a:xfrm>
          <a:prstGeom prst="roundRect">
            <a:avLst/>
          </a:prstGeom>
          <a:solidFill>
            <a:srgbClr val="75B8C2"/>
          </a:solidFill>
          <a:ln>
            <a:noFill/>
          </a:ln>
        </p:spPr>
        <p:txBody>
          <a:bodyPr lIns="91440" tIns="45720" rIns="91440" bIns="45720" anchor="ctr">
            <a:normAutofit/>
          </a:bodyPr>
          <a:lstStyle/>
          <a:p>
            <a:pPr algn="ctr"/>
            <a:r>
              <a:rPr lang="en-GB" sz="1200" b="1" dirty="0">
                <a:solidFill>
                  <a:srgbClr val="1A1A1A"/>
                </a:solidFill>
              </a:rPr>
              <a:t>Supervision and role clarity</a:t>
            </a:r>
          </a:p>
        </p:txBody>
      </p:sp>
      <p:sp>
        <p:nvSpPr>
          <p:cNvPr id="64" name="Step 5"/>
          <p:cNvSpPr/>
          <p:nvPr/>
        </p:nvSpPr>
        <p:spPr>
          <a:xfrm>
            <a:off x="6271000" y="4722870"/>
            <a:ext cx="5235200" cy="671412"/>
          </a:xfrm>
          <a:prstGeom prst="roundRect">
            <a:avLst/>
          </a:prstGeom>
          <a:solidFill>
            <a:srgbClr val="D68849"/>
          </a:solidFill>
          <a:ln>
            <a:noFill/>
          </a:ln>
        </p:spPr>
        <p:txBody>
          <a:bodyPr lIns="91440" tIns="45720" rIns="91440" bIns="45720" anchor="ctr">
            <a:normAutofit/>
          </a:bodyPr>
          <a:lstStyle/>
          <a:p>
            <a:pPr algn="ctr"/>
            <a:r>
              <a:rPr lang="en-GB" sz="1200" b="1" dirty="0">
                <a:solidFill>
                  <a:srgbClr val="1A1A1A"/>
                </a:solidFill>
              </a:rPr>
              <a:t>Follow-up in setting</a:t>
            </a:r>
          </a:p>
        </p:txBody>
      </p:sp>
      <p:sp>
        <p:nvSpPr>
          <p:cNvPr id="65" name="Step 6"/>
          <p:cNvSpPr/>
          <p:nvPr/>
        </p:nvSpPr>
        <p:spPr>
          <a:xfrm>
            <a:off x="6271000" y="5478588"/>
            <a:ext cx="5235200" cy="671412"/>
          </a:xfrm>
          <a:prstGeom prst="roundRect">
            <a:avLst/>
          </a:prstGeom>
          <a:solidFill>
            <a:srgbClr val="D68849"/>
          </a:solidFill>
          <a:ln>
            <a:noFill/>
          </a:ln>
        </p:spPr>
        <p:txBody>
          <a:bodyPr lIns="91440" tIns="45720" rIns="91440" bIns="45720" anchor="ctr">
            <a:normAutofit/>
          </a:bodyPr>
          <a:lstStyle/>
          <a:p>
            <a:pPr algn="ctr"/>
            <a:r>
              <a:rPr lang="en-GB" sz="1200" b="1" dirty="0">
                <a:solidFill>
                  <a:srgbClr val="1A1A1A"/>
                </a:solidFill>
              </a:rPr>
              <a:t>Outcome and review</a:t>
            </a:r>
          </a:p>
        </p:txBody>
      </p:sp>
    </p:spTree>
    <p:extLst>
      <p:ext uri="{BB962C8B-B14F-4D97-AF65-F5344CB8AC3E}">
        <p14:creationId xmlns:p14="http://schemas.microsoft.com/office/powerpoint/2010/main" val="3212983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D0EB-A01B-4715-BC26-14AA7A23D436}"/>
              </a:ext>
            </a:extLst>
          </p:cNvPr>
          <p:cNvSpPr>
            <a:spLocks noGrp="1"/>
          </p:cNvSpPr>
          <p:nvPr>
            <p:ph type="title"/>
          </p:nvPr>
        </p:nvSpPr>
        <p:spPr>
          <a:xfrm>
            <a:off x="243114" y="182880"/>
            <a:ext cx="10820400" cy="850000"/>
          </a:xfrm>
        </p:spPr>
        <p:txBody>
          <a:bodyPr>
            <a:normAutofit fontScale="90000"/>
          </a:bodyPr>
          <a:lstStyle/>
          <a:p>
            <a:r>
              <a:rPr lang="en-GB" dirty="0">
                <a:solidFill>
                  <a:srgbClr val="532F6B"/>
                </a:solidFill>
              </a:rPr>
              <a:t>Schools unsure, families further behind</a:t>
            </a:r>
          </a:p>
        </p:txBody>
      </p:sp>
      <p:sp>
        <p:nvSpPr>
          <p:cNvPr id="3" name="Text Placeholder 2">
            <a:extLst>
              <a:ext uri="{FF2B5EF4-FFF2-40B4-BE49-F238E27FC236}">
                <a16:creationId xmlns:a16="http://schemas.microsoft.com/office/drawing/2014/main" id="{96CB1A3E-EFEC-4A4C-A6C7-D19800DF1876}"/>
              </a:ext>
            </a:extLst>
          </p:cNvPr>
          <p:cNvSpPr>
            <a:spLocks noGrp="1"/>
          </p:cNvSpPr>
          <p:nvPr>
            <p:ph type="body" idx="1"/>
          </p:nvPr>
        </p:nvSpPr>
        <p:spPr>
          <a:xfrm>
            <a:off x="243114" y="1222570"/>
            <a:ext cx="5235200" cy="480000"/>
          </a:xfrm>
        </p:spPr>
        <p:txBody>
          <a:bodyPr>
            <a:normAutofit/>
          </a:bodyPr>
          <a:lstStyle/>
          <a:p>
            <a:r>
              <a:rPr lang="en-GB" b="1" dirty="0">
                <a:solidFill>
                  <a:schemeClr val="accent2">
                    <a:lumMod val="60000"/>
                    <a:lumOff val="40000"/>
                  </a:schemeClr>
                </a:solidFill>
              </a:rPr>
              <a:t>What people told us</a:t>
            </a:r>
          </a:p>
        </p:txBody>
      </p:sp>
      <p:sp>
        <p:nvSpPr>
          <p:cNvPr id="4" name="Content Placeholder 3">
            <a:extLst>
              <a:ext uri="{FF2B5EF4-FFF2-40B4-BE49-F238E27FC236}">
                <a16:creationId xmlns:a16="http://schemas.microsoft.com/office/drawing/2014/main" id="{D129B54C-F1E4-4C4F-9F9E-FB3C8C7BD52A}"/>
              </a:ext>
            </a:extLst>
          </p:cNvPr>
          <p:cNvSpPr>
            <a:spLocks noGrp="1"/>
          </p:cNvSpPr>
          <p:nvPr>
            <p:ph sz="half" idx="2"/>
          </p:nvPr>
        </p:nvSpPr>
        <p:spPr>
          <a:xfrm>
            <a:off x="243114" y="1772570"/>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Schools do not all understand what is on offer or how to ask for it.</a:t>
            </a:r>
          </a:p>
          <a:p>
            <a:pPr marL="285750" indent="-285750">
              <a:lnSpc>
                <a:spcPct val="100000"/>
              </a:lnSpc>
              <a:spcBef>
                <a:spcPts val="1000"/>
              </a:spcBef>
              <a:buFont typeface="Arial" panose="020B0604020202020204" pitchFamily="34" charset="0"/>
              <a:buChar char="•"/>
            </a:pPr>
            <a:r>
              <a:rPr lang="en-GB" dirty="0"/>
              <a:t>Confidence in talking to parents and carers is the lowest score in the survey.</a:t>
            </a:r>
          </a:p>
          <a:p>
            <a:pPr marL="285750" indent="-285750">
              <a:lnSpc>
                <a:spcPct val="100000"/>
              </a:lnSpc>
              <a:spcBef>
                <a:spcPts val="1000"/>
              </a:spcBef>
              <a:buFont typeface="Arial" panose="020B0604020202020204" pitchFamily="34" charset="0"/>
              <a:buChar char="•"/>
            </a:pPr>
            <a:r>
              <a:rPr lang="en-GB" dirty="0"/>
              <a:t>Not one area felt confident about talking with parents and carers.</a:t>
            </a:r>
          </a:p>
          <a:p>
            <a:pPr marL="285750" indent="-285750">
              <a:lnSpc>
                <a:spcPct val="100000"/>
              </a:lnSpc>
              <a:spcBef>
                <a:spcPts val="1000"/>
              </a:spcBef>
              <a:buFont typeface="Arial" panose="020B0604020202020204" pitchFamily="34" charset="0"/>
              <a:buChar char="•"/>
            </a:pPr>
            <a:r>
              <a:rPr lang="en-GB" dirty="0"/>
              <a:t>People want plain, shared wording: what the help is, how to get it, how it fits with EHCPs and what to expect.</a:t>
            </a:r>
          </a:p>
        </p:txBody>
      </p:sp>
      <p:sp>
        <p:nvSpPr>
          <p:cNvPr id="5" name="Text Placeholder 4">
            <a:extLst>
              <a:ext uri="{FF2B5EF4-FFF2-40B4-BE49-F238E27FC236}">
                <a16:creationId xmlns:a16="http://schemas.microsoft.com/office/drawing/2014/main" id="{EE0134CA-BB00-494F-A9D0-226537F35AF7}"/>
              </a:ext>
            </a:extLst>
          </p:cNvPr>
          <p:cNvSpPr>
            <a:spLocks noGrp="1"/>
          </p:cNvSpPr>
          <p:nvPr>
            <p:ph type="body" sz="quarter" idx="3"/>
          </p:nvPr>
        </p:nvSpPr>
        <p:spPr>
          <a:xfrm>
            <a:off x="5653314" y="1222570"/>
            <a:ext cx="5387432" cy="480000"/>
          </a:xfrm>
        </p:spPr>
        <p:txBody>
          <a:bodyPr>
            <a:normAutofit/>
          </a:bodyPr>
          <a:lstStyle/>
          <a:p>
            <a:r>
              <a:rPr lang="en-GB" b="1" dirty="0">
                <a:solidFill>
                  <a:schemeClr val="accent2">
                    <a:lumMod val="60000"/>
                    <a:lumOff val="40000"/>
                  </a:schemeClr>
                </a:solidFill>
              </a:rPr>
              <a:t>What the scores show</a:t>
            </a:r>
          </a:p>
        </p:txBody>
      </p:sp>
      <p:sp>
        <p:nvSpPr>
          <p:cNvPr id="6" name="Content Placeholder 5">
            <a:extLst>
              <a:ext uri="{FF2B5EF4-FFF2-40B4-BE49-F238E27FC236}">
                <a16:creationId xmlns:a16="http://schemas.microsoft.com/office/drawing/2014/main" id="{5A7DE70F-6F1C-47CC-AD35-71D18EB4A5B1}"/>
              </a:ext>
            </a:extLst>
          </p:cNvPr>
          <p:cNvSpPr>
            <a:spLocks noGrp="1"/>
          </p:cNvSpPr>
          <p:nvPr>
            <p:ph sz="quarter" idx="4"/>
          </p:nvPr>
        </p:nvSpPr>
        <p:spPr>
          <a:xfrm>
            <a:off x="5653313" y="1772570"/>
            <a:ext cx="6183087"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Some schools understand the offer: 2.94 out of 5</a:t>
            </a:r>
          </a:p>
          <a:p>
            <a:pPr marL="285750" indent="-285750">
              <a:lnSpc>
                <a:spcPct val="100000"/>
              </a:lnSpc>
              <a:spcBef>
                <a:spcPts val="1000"/>
              </a:spcBef>
              <a:buFont typeface="Arial" panose="020B0604020202020204" pitchFamily="34" charset="0"/>
              <a:buChar char="•"/>
            </a:pPr>
            <a:r>
              <a:rPr lang="en-GB" dirty="0"/>
              <a:t>Talking with parents and carers: 2.50 out of 5</a:t>
            </a:r>
          </a:p>
          <a:p>
            <a:pPr marL="285750" indent="-285750">
              <a:lnSpc>
                <a:spcPct val="100000"/>
              </a:lnSpc>
              <a:spcBef>
                <a:spcPts val="1000"/>
              </a:spcBef>
              <a:buFont typeface="Arial" panose="020B0604020202020204" pitchFamily="34" charset="0"/>
              <a:buChar char="•"/>
            </a:pPr>
            <a:r>
              <a:rPr lang="en-GB" b="1" i="1" dirty="0"/>
              <a:t>Talk about</a:t>
            </a:r>
            <a:r>
              <a:rPr lang="en-GB" dirty="0"/>
              <a:t>: what is the one thing schools and families keep hearing differently?</a:t>
            </a:r>
          </a:p>
        </p:txBody>
      </p:sp>
      <p:sp>
        <p:nvSpPr>
          <p:cNvPr id="7" name="Footer Placeholder 6">
            <a:extLst>
              <a:ext uri="{FF2B5EF4-FFF2-40B4-BE49-F238E27FC236}">
                <a16:creationId xmlns:a16="http://schemas.microsoft.com/office/drawing/2014/main" id="{F6A17939-CD36-4B5F-8319-59FB1F84130F}"/>
              </a:ext>
            </a:extLst>
          </p:cNvPr>
          <p:cNvSpPr>
            <a:spLocks noGrp="1"/>
          </p:cNvSpPr>
          <p:nvPr>
            <p:ph type="ftr" sz="quarter" idx="11"/>
          </p:nvPr>
        </p:nvSpPr>
        <p:spPr/>
        <p:txBody>
          <a:bodyPr/>
          <a:lstStyle/>
          <a:p>
            <a:r>
              <a:rPr lang="en-US" cap="all">
                <a:hlinkClick r:id="rId3"/>
              </a:rPr>
              <a:t>www.Seslip.co.uk</a:t>
            </a:r>
            <a:r>
              <a:rPr lang="en-US" cap="all"/>
              <a:t> </a:t>
            </a:r>
            <a:endParaRPr lang="en-GB" cap="all"/>
          </a:p>
        </p:txBody>
      </p:sp>
    </p:spTree>
    <p:extLst>
      <p:ext uri="{BB962C8B-B14F-4D97-AF65-F5344CB8AC3E}">
        <p14:creationId xmlns:p14="http://schemas.microsoft.com/office/powerpoint/2010/main" val="303113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FAA00-6D62-4295-9122-6FEC79A3BA72}"/>
              </a:ext>
            </a:extLst>
          </p:cNvPr>
          <p:cNvSpPr>
            <a:spLocks noGrp="1"/>
          </p:cNvSpPr>
          <p:nvPr>
            <p:ph type="title"/>
          </p:nvPr>
        </p:nvSpPr>
        <p:spPr>
          <a:xfrm>
            <a:off x="685800" y="182880"/>
            <a:ext cx="10820400" cy="850000"/>
          </a:xfrm>
        </p:spPr>
        <p:txBody>
          <a:bodyPr>
            <a:normAutofit/>
          </a:bodyPr>
          <a:lstStyle/>
          <a:p>
            <a:r>
              <a:rPr lang="en-GB" dirty="0">
                <a:solidFill>
                  <a:srgbClr val="532F6B"/>
                </a:solidFill>
              </a:rPr>
              <a:t>What areas want from each other</a:t>
            </a:r>
          </a:p>
        </p:txBody>
      </p:sp>
      <p:sp>
        <p:nvSpPr>
          <p:cNvPr id="3" name="Text Placeholder 2">
            <a:extLst>
              <a:ext uri="{FF2B5EF4-FFF2-40B4-BE49-F238E27FC236}">
                <a16:creationId xmlns:a16="http://schemas.microsoft.com/office/drawing/2014/main" id="{8B94FB5C-D42B-4DC3-A0BC-F34F28032967}"/>
              </a:ext>
            </a:extLst>
          </p:cNvPr>
          <p:cNvSpPr>
            <a:spLocks noGrp="1"/>
          </p:cNvSpPr>
          <p:nvPr>
            <p:ph type="body" idx="1"/>
          </p:nvPr>
        </p:nvSpPr>
        <p:spPr>
          <a:xfrm>
            <a:off x="685800" y="1193542"/>
            <a:ext cx="5235200" cy="480000"/>
          </a:xfrm>
        </p:spPr>
        <p:txBody>
          <a:bodyPr>
            <a:normAutofit/>
          </a:bodyPr>
          <a:lstStyle/>
          <a:p>
            <a:r>
              <a:rPr lang="en-GB" b="1" dirty="0">
                <a:solidFill>
                  <a:schemeClr val="accent2">
                    <a:lumMod val="60000"/>
                    <a:lumOff val="40000"/>
                  </a:schemeClr>
                </a:solidFill>
              </a:rPr>
              <a:t>What people asked for</a:t>
            </a:r>
          </a:p>
        </p:txBody>
      </p:sp>
      <p:sp>
        <p:nvSpPr>
          <p:cNvPr id="4" name="Content Placeholder 3">
            <a:extLst>
              <a:ext uri="{FF2B5EF4-FFF2-40B4-BE49-F238E27FC236}">
                <a16:creationId xmlns:a16="http://schemas.microsoft.com/office/drawing/2014/main" id="{C9670E83-7258-442D-A4A1-11DDE53D2269}"/>
              </a:ext>
            </a:extLst>
          </p:cNvPr>
          <p:cNvSpPr>
            <a:spLocks noGrp="1"/>
          </p:cNvSpPr>
          <p:nvPr>
            <p:ph sz="half" idx="2"/>
          </p:nvPr>
        </p:nvSpPr>
        <p:spPr>
          <a:xfrm>
            <a:off x="685800" y="1743542"/>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b="1" u="sng" dirty="0"/>
              <a:t>Most of all</a:t>
            </a:r>
            <a:r>
              <a:rPr lang="en-GB" dirty="0"/>
              <a:t>: real examples of how other areas run this.</a:t>
            </a:r>
          </a:p>
          <a:p>
            <a:pPr marL="285750" indent="-285750">
              <a:lnSpc>
                <a:spcPct val="100000"/>
              </a:lnSpc>
              <a:spcBef>
                <a:spcPts val="1000"/>
              </a:spcBef>
              <a:buFont typeface="Arial" panose="020B0604020202020204" pitchFamily="34" charset="0"/>
              <a:buChar char="•"/>
            </a:pPr>
            <a:r>
              <a:rPr lang="en-GB" dirty="0"/>
              <a:t>Then numbers we can compare, ways to check quality, and time with people running clusters.</a:t>
            </a:r>
          </a:p>
          <a:p>
            <a:pPr marL="285750" indent="-285750">
              <a:lnSpc>
                <a:spcPct val="100000"/>
              </a:lnSpc>
              <a:spcBef>
                <a:spcPts val="1000"/>
              </a:spcBef>
              <a:buFont typeface="Arial" panose="020B0604020202020204" pitchFamily="34" charset="0"/>
              <a:buChar char="•"/>
            </a:pPr>
            <a:r>
              <a:rPr lang="en-GB" dirty="0"/>
              <a:t>People want sessions where we work things out together, not sit and watch slides.</a:t>
            </a:r>
          </a:p>
        </p:txBody>
      </p:sp>
      <p:sp>
        <p:nvSpPr>
          <p:cNvPr id="5" name="Text Placeholder 4">
            <a:extLst>
              <a:ext uri="{FF2B5EF4-FFF2-40B4-BE49-F238E27FC236}">
                <a16:creationId xmlns:a16="http://schemas.microsoft.com/office/drawing/2014/main" id="{1C524430-D20D-4F7B-8CF7-27A27D643D54}"/>
              </a:ext>
            </a:extLst>
          </p:cNvPr>
          <p:cNvSpPr>
            <a:spLocks noGrp="1"/>
          </p:cNvSpPr>
          <p:nvPr>
            <p:ph type="body" sz="quarter" idx="3"/>
          </p:nvPr>
        </p:nvSpPr>
        <p:spPr>
          <a:xfrm>
            <a:off x="6271000" y="1193542"/>
            <a:ext cx="5235200" cy="480000"/>
          </a:xfrm>
        </p:spPr>
        <p:txBody>
          <a:bodyPr>
            <a:normAutofit/>
          </a:bodyPr>
          <a:lstStyle/>
          <a:p>
            <a:r>
              <a:rPr lang="en-GB" b="1" dirty="0">
                <a:solidFill>
                  <a:schemeClr val="accent2">
                    <a:lumMod val="60000"/>
                    <a:lumOff val="40000"/>
                  </a:schemeClr>
                </a:solidFill>
              </a:rPr>
              <a:t>What areas asked for (of 16)</a:t>
            </a:r>
          </a:p>
        </p:txBody>
      </p:sp>
      <p:sp>
        <p:nvSpPr>
          <p:cNvPr id="7" name="Footer Placeholder 6">
            <a:extLst>
              <a:ext uri="{FF2B5EF4-FFF2-40B4-BE49-F238E27FC236}">
                <a16:creationId xmlns:a16="http://schemas.microsoft.com/office/drawing/2014/main" id="{072FF07D-3614-4FE5-AF39-4552531FC5F6}"/>
              </a:ext>
            </a:extLst>
          </p:cNvPr>
          <p:cNvSpPr>
            <a:spLocks noGrp="1"/>
          </p:cNvSpPr>
          <p:nvPr>
            <p:ph type="ftr" sz="quarter" idx="11"/>
          </p:nvPr>
        </p:nvSpPr>
        <p:spPr/>
        <p:txBody>
          <a:bodyPr/>
          <a:lstStyle/>
          <a:p>
            <a:r>
              <a:rPr lang="en-US" cap="all">
                <a:hlinkClick r:id="rId3"/>
              </a:rPr>
              <a:t>www.Seslip.co.uk</a:t>
            </a:r>
            <a:r>
              <a:rPr lang="en-US" cap="all"/>
              <a:t> </a:t>
            </a:r>
            <a:endParaRPr lang="en-GB" cap="all"/>
          </a:p>
        </p:txBody>
      </p:sp>
      <p:graphicFrame>
        <p:nvGraphicFramePr>
          <p:cNvPr id="40" name="Chart 40"/>
          <p:cNvGraphicFramePr/>
          <p:nvPr>
            <p:extLst>
              <p:ext uri="{D42A27DB-BD31-4B8C-83A1-F6EECF244321}">
                <p14:modId xmlns:p14="http://schemas.microsoft.com/office/powerpoint/2010/main" val="2769003181"/>
              </p:ext>
            </p:extLst>
          </p:nvPr>
        </p:nvGraphicFramePr>
        <p:xfrm>
          <a:off x="6271000" y="1743542"/>
          <a:ext cx="5235200" cy="445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1623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732B6-7EBD-4C2D-87EE-8A9C697B90CE}"/>
              </a:ext>
            </a:extLst>
          </p:cNvPr>
          <p:cNvSpPr>
            <a:spLocks noGrp="1"/>
          </p:cNvSpPr>
          <p:nvPr>
            <p:ph type="title"/>
          </p:nvPr>
        </p:nvSpPr>
        <p:spPr>
          <a:xfrm>
            <a:off x="685800" y="182880"/>
            <a:ext cx="10820400" cy="850000"/>
          </a:xfrm>
        </p:spPr>
        <p:txBody>
          <a:bodyPr>
            <a:normAutofit/>
          </a:bodyPr>
          <a:lstStyle/>
          <a:p>
            <a:r>
              <a:rPr lang="en-GB" dirty="0">
                <a:solidFill>
                  <a:srgbClr val="532F6B"/>
                </a:solidFill>
              </a:rPr>
              <a:t>How we will know EAH is working?</a:t>
            </a:r>
          </a:p>
        </p:txBody>
      </p:sp>
      <p:sp>
        <p:nvSpPr>
          <p:cNvPr id="3" name="Text Placeholder 2">
            <a:extLst>
              <a:ext uri="{FF2B5EF4-FFF2-40B4-BE49-F238E27FC236}">
                <a16:creationId xmlns:a16="http://schemas.microsoft.com/office/drawing/2014/main" id="{53395FCD-D566-46B8-A225-1AD5DD2E12D9}"/>
              </a:ext>
            </a:extLst>
          </p:cNvPr>
          <p:cNvSpPr>
            <a:spLocks noGrp="1"/>
          </p:cNvSpPr>
          <p:nvPr>
            <p:ph type="body" idx="1"/>
          </p:nvPr>
        </p:nvSpPr>
        <p:spPr>
          <a:xfrm>
            <a:off x="685800" y="1280626"/>
            <a:ext cx="5235200" cy="480000"/>
          </a:xfrm>
        </p:spPr>
        <p:txBody>
          <a:bodyPr>
            <a:normAutofit/>
          </a:bodyPr>
          <a:lstStyle/>
          <a:p>
            <a:r>
              <a:rPr lang="en-GB" b="1" dirty="0">
                <a:solidFill>
                  <a:schemeClr val="accent2">
                    <a:lumMod val="60000"/>
                    <a:lumOff val="40000"/>
                  </a:schemeClr>
                </a:solidFill>
              </a:rPr>
              <a:t>What we Could look at</a:t>
            </a:r>
          </a:p>
        </p:txBody>
      </p:sp>
      <p:sp>
        <p:nvSpPr>
          <p:cNvPr id="4" name="Content Placeholder 3">
            <a:extLst>
              <a:ext uri="{FF2B5EF4-FFF2-40B4-BE49-F238E27FC236}">
                <a16:creationId xmlns:a16="http://schemas.microsoft.com/office/drawing/2014/main" id="{556CC7E2-6948-4F9D-83BE-1ABF2301D1ED}"/>
              </a:ext>
            </a:extLst>
          </p:cNvPr>
          <p:cNvSpPr>
            <a:spLocks noGrp="1"/>
          </p:cNvSpPr>
          <p:nvPr>
            <p:ph sz="half" idx="2"/>
          </p:nvPr>
        </p:nvSpPr>
        <p:spPr>
          <a:xfrm>
            <a:off x="685800" y="1830626"/>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Who is getting help, how schools and families find it, and whether practice changes.</a:t>
            </a:r>
          </a:p>
          <a:p>
            <a:pPr marL="285750" indent="-285750">
              <a:lnSpc>
                <a:spcPct val="100000"/>
              </a:lnSpc>
              <a:spcBef>
                <a:spcPts val="1000"/>
              </a:spcBef>
              <a:buFont typeface="Arial" panose="020B0604020202020204" pitchFamily="34" charset="0"/>
              <a:buChar char="•"/>
            </a:pPr>
            <a:r>
              <a:rPr lang="en-GB" dirty="0"/>
              <a:t>Then the things that matter for children: being in school, staying in school, fewer repeat requests.</a:t>
            </a:r>
          </a:p>
          <a:p>
            <a:pPr marL="285750" indent="-285750">
              <a:lnSpc>
                <a:spcPct val="100000"/>
              </a:lnSpc>
              <a:spcBef>
                <a:spcPts val="1000"/>
              </a:spcBef>
              <a:buFont typeface="Arial" panose="020B0604020202020204" pitchFamily="34" charset="0"/>
              <a:buChar char="•"/>
            </a:pPr>
            <a:r>
              <a:rPr lang="en-GB" dirty="0"/>
              <a:t>A short check-in after each session helps, but people liking a session is not the same as it making a difference.</a:t>
            </a:r>
          </a:p>
        </p:txBody>
      </p:sp>
      <p:sp>
        <p:nvSpPr>
          <p:cNvPr id="5" name="Text Placeholder 4">
            <a:extLst>
              <a:ext uri="{FF2B5EF4-FFF2-40B4-BE49-F238E27FC236}">
                <a16:creationId xmlns:a16="http://schemas.microsoft.com/office/drawing/2014/main" id="{5205843F-3CBB-459F-8866-EB01ABE76A3C}"/>
              </a:ext>
            </a:extLst>
          </p:cNvPr>
          <p:cNvSpPr>
            <a:spLocks noGrp="1"/>
          </p:cNvSpPr>
          <p:nvPr>
            <p:ph type="body" sz="quarter" idx="3"/>
          </p:nvPr>
        </p:nvSpPr>
        <p:spPr>
          <a:xfrm>
            <a:off x="6271000" y="1280626"/>
            <a:ext cx="5235200" cy="480000"/>
          </a:xfrm>
        </p:spPr>
        <p:txBody>
          <a:bodyPr>
            <a:normAutofit/>
          </a:bodyPr>
          <a:lstStyle/>
          <a:p>
            <a:r>
              <a:rPr lang="en-GB" b="1" dirty="0">
                <a:solidFill>
                  <a:schemeClr val="accent2">
                    <a:lumMod val="60000"/>
                    <a:lumOff val="40000"/>
                  </a:schemeClr>
                </a:solidFill>
              </a:rPr>
              <a:t>Things we could count</a:t>
            </a:r>
          </a:p>
        </p:txBody>
      </p:sp>
      <p:sp>
        <p:nvSpPr>
          <p:cNvPr id="6" name="Content Placeholder 5">
            <a:extLst>
              <a:ext uri="{FF2B5EF4-FFF2-40B4-BE49-F238E27FC236}">
                <a16:creationId xmlns:a16="http://schemas.microsoft.com/office/drawing/2014/main" id="{AE3D638C-5969-41F5-8E76-9765C2B2F8EC}"/>
              </a:ext>
            </a:extLst>
          </p:cNvPr>
          <p:cNvSpPr>
            <a:spLocks noGrp="1"/>
          </p:cNvSpPr>
          <p:nvPr>
            <p:ph sz="quarter" idx="4"/>
          </p:nvPr>
        </p:nvSpPr>
        <p:spPr>
          <a:xfrm>
            <a:off x="6271000" y="1830626"/>
            <a:ext cx="5235200" cy="4450000"/>
          </a:xfrm>
        </p:spPr>
        <p:txBody>
          <a:bodyPr>
            <a:normAutofit/>
          </a:bodyPr>
          <a:lstStyle/>
          <a:p>
            <a:pPr marL="285750" indent="-285750">
              <a:lnSpc>
                <a:spcPct val="100000"/>
              </a:lnSpc>
              <a:spcBef>
                <a:spcPts val="1000"/>
              </a:spcBef>
              <a:buFont typeface="Arial" panose="020B0604020202020204" pitchFamily="34" charset="0"/>
              <a:buChar char="•"/>
            </a:pPr>
            <a:r>
              <a:rPr lang="en-GB" dirty="0"/>
              <a:t>How many schools use it, and how often</a:t>
            </a:r>
          </a:p>
          <a:p>
            <a:pPr marL="285750" indent="-285750">
              <a:lnSpc>
                <a:spcPct val="100000"/>
              </a:lnSpc>
              <a:spcBef>
                <a:spcPts val="1000"/>
              </a:spcBef>
              <a:buFont typeface="Arial" panose="020B0604020202020204" pitchFamily="34" charset="0"/>
              <a:buChar char="•"/>
            </a:pPr>
            <a:r>
              <a:rPr lang="en-GB" dirty="0"/>
              <a:t>How confident staff in settings feel</a:t>
            </a:r>
          </a:p>
          <a:p>
            <a:pPr marL="285750" indent="-285750">
              <a:lnSpc>
                <a:spcPct val="100000"/>
              </a:lnSpc>
              <a:spcBef>
                <a:spcPts val="1000"/>
              </a:spcBef>
              <a:buFont typeface="Arial" panose="020B0604020202020204" pitchFamily="34" charset="0"/>
              <a:buChar char="•"/>
            </a:pPr>
            <a:r>
              <a:rPr lang="en-GB" dirty="0"/>
              <a:t>What parents, carers and young people say</a:t>
            </a:r>
          </a:p>
          <a:p>
            <a:pPr marL="285750" indent="-285750">
              <a:lnSpc>
                <a:spcPct val="100000"/>
              </a:lnSpc>
              <a:spcBef>
                <a:spcPts val="1000"/>
              </a:spcBef>
              <a:buFont typeface="Arial" panose="020B0604020202020204" pitchFamily="34" charset="0"/>
              <a:buChar char="•"/>
            </a:pPr>
            <a:r>
              <a:rPr lang="en-GB" dirty="0"/>
              <a:t>What is seen in classrooms</a:t>
            </a:r>
          </a:p>
          <a:p>
            <a:pPr marL="285750" indent="-285750">
              <a:lnSpc>
                <a:spcPct val="100000"/>
              </a:lnSpc>
              <a:spcBef>
                <a:spcPts val="1000"/>
              </a:spcBef>
              <a:buFont typeface="Arial" panose="020B0604020202020204" pitchFamily="34" charset="0"/>
              <a:buChar char="•"/>
            </a:pPr>
            <a:r>
              <a:rPr lang="en-GB" dirty="0"/>
              <a:t>Attendance, exclusions, repeat requests, EHCP numbers</a:t>
            </a:r>
          </a:p>
        </p:txBody>
      </p:sp>
      <p:sp>
        <p:nvSpPr>
          <p:cNvPr id="7" name="Footer Placeholder 6">
            <a:extLst>
              <a:ext uri="{FF2B5EF4-FFF2-40B4-BE49-F238E27FC236}">
                <a16:creationId xmlns:a16="http://schemas.microsoft.com/office/drawing/2014/main" id="{1A5ACD9E-3CB3-40F0-9BC0-E9937F44FF92}"/>
              </a:ext>
            </a:extLst>
          </p:cNvPr>
          <p:cNvSpPr>
            <a:spLocks noGrp="1"/>
          </p:cNvSpPr>
          <p:nvPr>
            <p:ph type="ftr" sz="quarter" idx="11"/>
          </p:nvPr>
        </p:nvSpPr>
        <p:spPr/>
        <p:txBody>
          <a:bodyPr/>
          <a:lstStyle/>
          <a:p>
            <a:r>
              <a:rPr lang="en-US" cap="all">
                <a:hlinkClick r:id="rId3"/>
              </a:rPr>
              <a:t>www.Seslip.co.uk</a:t>
            </a:r>
            <a:r>
              <a:rPr lang="en-US" cap="all"/>
              <a:t> </a:t>
            </a:r>
            <a:endParaRPr lang="en-GB" cap="all"/>
          </a:p>
        </p:txBody>
      </p:sp>
    </p:spTree>
    <p:extLst>
      <p:ext uri="{BB962C8B-B14F-4D97-AF65-F5344CB8AC3E}">
        <p14:creationId xmlns:p14="http://schemas.microsoft.com/office/powerpoint/2010/main" val="2968672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E177-2A5E-46E3-9C53-78CC5DE30098}"/>
              </a:ext>
            </a:extLst>
          </p:cNvPr>
          <p:cNvSpPr>
            <a:spLocks noGrp="1"/>
          </p:cNvSpPr>
          <p:nvPr>
            <p:ph type="title"/>
          </p:nvPr>
        </p:nvSpPr>
        <p:spPr>
          <a:xfrm>
            <a:off x="265387" y="122880"/>
            <a:ext cx="10820400" cy="850000"/>
          </a:xfrm>
        </p:spPr>
        <p:txBody>
          <a:bodyPr>
            <a:normAutofit/>
          </a:bodyPr>
          <a:lstStyle/>
          <a:p>
            <a:r>
              <a:rPr lang="en-GB" dirty="0">
                <a:solidFill>
                  <a:srgbClr val="532F6B"/>
                </a:solidFill>
              </a:rPr>
              <a:t>What happens next, and when?</a:t>
            </a:r>
          </a:p>
        </p:txBody>
      </p:sp>
      <p:sp>
        <p:nvSpPr>
          <p:cNvPr id="3" name="Text Placeholder 2">
            <a:extLst>
              <a:ext uri="{FF2B5EF4-FFF2-40B4-BE49-F238E27FC236}">
                <a16:creationId xmlns:a16="http://schemas.microsoft.com/office/drawing/2014/main" id="{1279470F-836F-4D1E-84C5-FA0D8EA564B5}"/>
              </a:ext>
            </a:extLst>
          </p:cNvPr>
          <p:cNvSpPr>
            <a:spLocks noGrp="1"/>
          </p:cNvSpPr>
          <p:nvPr>
            <p:ph type="body" idx="1"/>
          </p:nvPr>
        </p:nvSpPr>
        <p:spPr>
          <a:xfrm>
            <a:off x="265387" y="1090000"/>
            <a:ext cx="10820400" cy="480000"/>
          </a:xfrm>
        </p:spPr>
        <p:txBody>
          <a:bodyPr>
            <a:normAutofit fontScale="85000" lnSpcReduction="10000"/>
          </a:bodyPr>
          <a:lstStyle/>
          <a:p>
            <a:r>
              <a:rPr lang="en-GB" b="1" dirty="0">
                <a:solidFill>
                  <a:schemeClr val="accent2">
                    <a:lumMod val="60000"/>
                    <a:lumOff val="40000"/>
                  </a:schemeClr>
                </a:solidFill>
              </a:rPr>
              <a:t>The plan to April 2027, </a:t>
            </a:r>
            <a:r>
              <a:rPr lang="en-GB" b="1" i="1" dirty="0">
                <a:solidFill>
                  <a:schemeClr val="accent2">
                    <a:lumMod val="60000"/>
                    <a:lumOff val="40000"/>
                  </a:schemeClr>
                </a:solidFill>
              </a:rPr>
              <a:t>FOCUSED ON REFORMS</a:t>
            </a:r>
            <a:r>
              <a:rPr lang="en-GB" b="1" dirty="0">
                <a:solidFill>
                  <a:schemeClr val="accent2">
                    <a:lumMod val="60000"/>
                    <a:lumOff val="40000"/>
                  </a:schemeClr>
                </a:solidFill>
              </a:rPr>
              <a:t>, </a:t>
            </a:r>
            <a:r>
              <a:rPr lang="en-GB" b="1" i="1" dirty="0">
                <a:solidFill>
                  <a:schemeClr val="accent2">
                    <a:lumMod val="60000"/>
                    <a:lumOff val="40000"/>
                  </a:schemeClr>
                </a:solidFill>
              </a:rPr>
              <a:t>RESPONDING to what has been asked for</a:t>
            </a:r>
          </a:p>
        </p:txBody>
      </p:sp>
      <p:sp>
        <p:nvSpPr>
          <p:cNvPr id="7" name="Footer Placeholder 6">
            <a:extLst>
              <a:ext uri="{FF2B5EF4-FFF2-40B4-BE49-F238E27FC236}">
                <a16:creationId xmlns:a16="http://schemas.microsoft.com/office/drawing/2014/main" id="{06F68D39-4D99-4B25-A1CF-30F53FA17350}"/>
              </a:ext>
            </a:extLst>
          </p:cNvPr>
          <p:cNvSpPr>
            <a:spLocks noGrp="1"/>
          </p:cNvSpPr>
          <p:nvPr>
            <p:ph type="ftr" sz="quarter" idx="11"/>
          </p:nvPr>
        </p:nvSpPr>
        <p:spPr/>
        <p:txBody>
          <a:bodyPr/>
          <a:lstStyle/>
          <a:p>
            <a:r>
              <a:rPr lang="en-US" cap="all">
                <a:hlinkClick r:id="rId3"/>
              </a:rPr>
              <a:t>www.Seslip.co.uk</a:t>
            </a:r>
            <a:r>
              <a:rPr lang="en-US" cap="all"/>
              <a:t> </a:t>
            </a:r>
            <a:endParaRPr lang="en-GB" cap="all"/>
          </a:p>
        </p:txBody>
      </p:sp>
      <p:sp>
        <p:nvSpPr>
          <p:cNvPr id="80" name="Stage label 1"/>
          <p:cNvSpPr/>
          <p:nvPr/>
        </p:nvSpPr>
        <p:spPr>
          <a:xfrm>
            <a:off x="265387" y="1700000"/>
            <a:ext cx="1696381" cy="915000"/>
          </a:xfrm>
          <a:prstGeom prst="roundRect">
            <a:avLst/>
          </a:prstGeom>
          <a:solidFill>
            <a:srgbClr val="532F6B"/>
          </a:solidFill>
          <a:ln>
            <a:noFill/>
          </a:ln>
        </p:spPr>
        <p:txBody>
          <a:bodyPr lIns="91440" tIns="45720" rIns="91440" bIns="45720" anchor="ctr">
            <a:normAutofit/>
          </a:bodyPr>
          <a:lstStyle/>
          <a:p>
            <a:pPr algn="ctr"/>
            <a:r>
              <a:rPr lang="en-GB" sz="1600" b="1" dirty="0">
                <a:solidFill>
                  <a:srgbClr val="FFFFFF"/>
                </a:solidFill>
              </a:rPr>
              <a:t>Set up &amp; share</a:t>
            </a:r>
          </a:p>
          <a:p>
            <a:pPr algn="ctr"/>
            <a:r>
              <a:rPr lang="en-GB" sz="1400" b="0" dirty="0">
                <a:solidFill>
                  <a:srgbClr val="FFFFFF"/>
                </a:solidFill>
              </a:rPr>
              <a:t>Jul–Sep 2026</a:t>
            </a:r>
          </a:p>
        </p:txBody>
      </p:sp>
      <p:sp>
        <p:nvSpPr>
          <p:cNvPr id="90" name="Stage text 1"/>
          <p:cNvSpPr/>
          <p:nvPr/>
        </p:nvSpPr>
        <p:spPr>
          <a:xfrm>
            <a:off x="2101767" y="1700000"/>
            <a:ext cx="9869515" cy="915000"/>
          </a:xfrm>
          <a:prstGeom prst="roundRect">
            <a:avLst/>
          </a:prstGeom>
          <a:solidFill>
            <a:srgbClr val="F2F0F4"/>
          </a:solidFill>
          <a:ln>
            <a:noFill/>
          </a:ln>
        </p:spPr>
        <p:txBody>
          <a:bodyPr lIns="137160" tIns="45720" rIns="137160" bIns="45720" anchor="ctr">
            <a:noAutofit/>
          </a:bodyPr>
          <a:lstStyle/>
          <a:p>
            <a:pPr algn="l"/>
            <a:r>
              <a:rPr lang="en-GB" sz="1500" i="1" dirty="0">
                <a:solidFill>
                  <a:srgbClr val="532F6B"/>
                </a:solidFill>
              </a:rPr>
              <a:t>Starting with a focus on Experts at Hand</a:t>
            </a:r>
          </a:p>
          <a:p>
            <a:pPr marL="285750" indent="-285750" algn="l">
              <a:buFont typeface="Arial" panose="020B0604020202020204" pitchFamily="34" charset="0"/>
              <a:buChar char="•"/>
            </a:pPr>
            <a:r>
              <a:rPr lang="en-GB" sz="1500" b="1" dirty="0">
                <a:solidFill>
                  <a:srgbClr val="532F6B"/>
                </a:solidFill>
              </a:rPr>
              <a:t>Examples: </a:t>
            </a:r>
            <a:r>
              <a:rPr lang="en-GB" sz="1500" dirty="0">
                <a:solidFill>
                  <a:srgbClr val="1A1A1A"/>
                </a:solidFill>
              </a:rPr>
              <a:t>examples of how other areas run EAH by the end of the autumn term</a:t>
            </a:r>
          </a:p>
          <a:p>
            <a:pPr marL="285750" indent="-285750" algn="l">
              <a:buFont typeface="Arial" panose="020B0604020202020204" pitchFamily="34" charset="0"/>
              <a:buChar char="•"/>
            </a:pPr>
            <a:r>
              <a:rPr lang="en-GB" sz="1500" b="1" dirty="0">
                <a:solidFill>
                  <a:srgbClr val="532F6B"/>
                </a:solidFill>
              </a:rPr>
              <a:t>Working sessions: </a:t>
            </a:r>
            <a:r>
              <a:rPr lang="en-GB" sz="1500" dirty="0">
                <a:solidFill>
                  <a:srgbClr val="1A1A1A"/>
                </a:solidFill>
              </a:rPr>
              <a:t>two or more EAH task and finish sessions, with learning shared at SEND Forum</a:t>
            </a:r>
          </a:p>
        </p:txBody>
      </p:sp>
      <p:sp>
        <p:nvSpPr>
          <p:cNvPr id="81" name="Stage label 2"/>
          <p:cNvSpPr/>
          <p:nvPr/>
        </p:nvSpPr>
        <p:spPr>
          <a:xfrm>
            <a:off x="265387" y="2745000"/>
            <a:ext cx="1696381" cy="915000"/>
          </a:xfrm>
          <a:prstGeom prst="roundRect">
            <a:avLst/>
          </a:prstGeom>
          <a:solidFill>
            <a:srgbClr val="75B8C2"/>
          </a:solidFill>
          <a:ln>
            <a:noFill/>
          </a:ln>
        </p:spPr>
        <p:txBody>
          <a:bodyPr lIns="91440" tIns="45720" rIns="91440" bIns="45720" anchor="ctr">
            <a:normAutofit/>
          </a:bodyPr>
          <a:lstStyle/>
          <a:p>
            <a:pPr algn="ctr"/>
            <a:r>
              <a:rPr lang="en-GB" sz="1600" b="1" dirty="0">
                <a:solidFill>
                  <a:schemeClr val="bg1"/>
                </a:solidFill>
              </a:rPr>
              <a:t>Test &amp; check</a:t>
            </a:r>
          </a:p>
          <a:p>
            <a:pPr algn="ctr"/>
            <a:r>
              <a:rPr lang="en-GB" sz="1400" b="0" dirty="0">
                <a:solidFill>
                  <a:schemeClr val="bg1"/>
                </a:solidFill>
              </a:rPr>
              <a:t>Oct–Nov 2026</a:t>
            </a:r>
          </a:p>
        </p:txBody>
      </p:sp>
      <p:sp>
        <p:nvSpPr>
          <p:cNvPr id="91" name="Stage text 2"/>
          <p:cNvSpPr/>
          <p:nvPr/>
        </p:nvSpPr>
        <p:spPr>
          <a:xfrm>
            <a:off x="2101767" y="2745000"/>
            <a:ext cx="9869515" cy="915000"/>
          </a:xfrm>
          <a:prstGeom prst="roundRect">
            <a:avLst/>
          </a:prstGeom>
          <a:solidFill>
            <a:srgbClr val="F2F0F4"/>
          </a:solidFill>
          <a:ln>
            <a:noFill/>
          </a:ln>
        </p:spPr>
        <p:txBody>
          <a:bodyPr lIns="137160" tIns="45720" rIns="137160" bIns="45720" anchor="ctr">
            <a:normAutofit/>
          </a:bodyPr>
          <a:lstStyle/>
          <a:p>
            <a:pPr marL="285750" indent="-285750" algn="l">
              <a:buFont typeface="Arial" panose="020B0604020202020204" pitchFamily="34" charset="0"/>
              <a:buChar char="•"/>
            </a:pPr>
            <a:r>
              <a:rPr lang="en-GB" sz="1500" b="1" dirty="0">
                <a:solidFill>
                  <a:srgbClr val="532F6B"/>
                </a:solidFill>
              </a:rPr>
              <a:t>Cluster peer learning: </a:t>
            </a:r>
            <a:r>
              <a:rPr lang="en-GB" sz="1500" dirty="0">
                <a:solidFill>
                  <a:srgbClr val="1A1A1A"/>
                </a:solidFill>
              </a:rPr>
              <a:t>Community of Practice sessions in September, November and March</a:t>
            </a:r>
          </a:p>
          <a:p>
            <a:pPr marL="285750" indent="-285750" algn="l">
              <a:buFont typeface="Arial" panose="020B0604020202020204" pitchFamily="34" charset="0"/>
              <a:buChar char="•"/>
            </a:pPr>
            <a:r>
              <a:rPr lang="en-GB" sz="1500" b="1" dirty="0">
                <a:solidFill>
                  <a:srgbClr val="532F6B"/>
                </a:solidFill>
              </a:rPr>
              <a:t>Comparable data: </a:t>
            </a:r>
            <a:r>
              <a:rPr lang="en-GB" sz="1500" dirty="0">
                <a:solidFill>
                  <a:srgbClr val="1A1A1A"/>
                </a:solidFill>
              </a:rPr>
              <a:t>agreed measures, so areas can see how they are doing against each other on key SEND Reforms</a:t>
            </a:r>
          </a:p>
        </p:txBody>
      </p:sp>
      <p:sp>
        <p:nvSpPr>
          <p:cNvPr id="82" name="Stage label 3"/>
          <p:cNvSpPr/>
          <p:nvPr/>
        </p:nvSpPr>
        <p:spPr>
          <a:xfrm>
            <a:off x="265387" y="3790000"/>
            <a:ext cx="1696381" cy="915000"/>
          </a:xfrm>
          <a:prstGeom prst="roundRect">
            <a:avLst/>
          </a:prstGeom>
          <a:solidFill>
            <a:srgbClr val="D68849"/>
          </a:solidFill>
          <a:ln>
            <a:noFill/>
          </a:ln>
        </p:spPr>
        <p:txBody>
          <a:bodyPr lIns="91440" tIns="45720" rIns="91440" bIns="45720" anchor="ctr">
            <a:normAutofit/>
          </a:bodyPr>
          <a:lstStyle/>
          <a:p>
            <a:pPr algn="ctr"/>
            <a:r>
              <a:rPr lang="en-GB" sz="1600" b="1" dirty="0">
                <a:solidFill>
                  <a:schemeClr val="bg1"/>
                </a:solidFill>
              </a:rPr>
              <a:t>Show &amp; prove</a:t>
            </a:r>
          </a:p>
          <a:p>
            <a:pPr algn="ctr"/>
            <a:r>
              <a:rPr lang="en-GB" sz="1400" b="0" dirty="0">
                <a:solidFill>
                  <a:schemeClr val="bg1"/>
                </a:solidFill>
              </a:rPr>
              <a:t>Dec–Mar 2027</a:t>
            </a:r>
          </a:p>
        </p:txBody>
      </p:sp>
      <p:sp>
        <p:nvSpPr>
          <p:cNvPr id="92" name="Stage text 3"/>
          <p:cNvSpPr/>
          <p:nvPr/>
        </p:nvSpPr>
        <p:spPr>
          <a:xfrm>
            <a:off x="2101767" y="3790000"/>
            <a:ext cx="9869515" cy="915000"/>
          </a:xfrm>
          <a:prstGeom prst="roundRect">
            <a:avLst/>
          </a:prstGeom>
          <a:solidFill>
            <a:srgbClr val="F2F0F4"/>
          </a:solidFill>
          <a:ln>
            <a:noFill/>
          </a:ln>
        </p:spPr>
        <p:txBody>
          <a:bodyPr lIns="137160" tIns="45720" rIns="137160" bIns="45720" anchor="ctr">
            <a:noAutofit/>
          </a:bodyPr>
          <a:lstStyle/>
          <a:p>
            <a:pPr marL="285750" indent="-285750" algn="l">
              <a:buFont typeface="Arial" panose="020B0604020202020204" pitchFamily="34" charset="0"/>
              <a:buChar char="•"/>
            </a:pPr>
            <a:r>
              <a:rPr lang="en-GB" sz="1500" b="1" dirty="0">
                <a:solidFill>
                  <a:srgbClr val="532F6B"/>
                </a:solidFill>
              </a:rPr>
              <a:t>Checking quality: </a:t>
            </a:r>
            <a:r>
              <a:rPr lang="en-GB" sz="1500" dirty="0">
                <a:solidFill>
                  <a:srgbClr val="1A1A1A"/>
                </a:solidFill>
              </a:rPr>
              <a:t>a quality framework for Inclusion case studies, co-produced with the DfE and regional partners</a:t>
            </a:r>
          </a:p>
          <a:p>
            <a:pPr marL="285750" indent="-285750" algn="l">
              <a:buFont typeface="Arial" panose="020B0604020202020204" pitchFamily="34" charset="0"/>
              <a:buChar char="•"/>
            </a:pPr>
            <a:r>
              <a:rPr lang="en-GB" sz="1500" b="1" dirty="0">
                <a:solidFill>
                  <a:srgbClr val="532F6B"/>
                </a:solidFill>
              </a:rPr>
              <a:t>Shared comms and workforce: </a:t>
            </a:r>
            <a:r>
              <a:rPr lang="en-GB" sz="1500" dirty="0">
                <a:solidFill>
                  <a:srgbClr val="1A1A1A"/>
                </a:solidFill>
              </a:rPr>
              <a:t>wording for schools and families, plus workforce planning templates</a:t>
            </a:r>
          </a:p>
          <a:p>
            <a:pPr marL="285750" indent="-285750" algn="l">
              <a:buFont typeface="Arial" panose="020B0604020202020204" pitchFamily="34" charset="0"/>
              <a:buChar char="•"/>
            </a:pPr>
            <a:r>
              <a:rPr lang="en-GB" sz="1500" b="1" dirty="0">
                <a:solidFill>
                  <a:srgbClr val="532F6B"/>
                </a:solidFill>
              </a:rPr>
              <a:t>More examples: </a:t>
            </a:r>
            <a:r>
              <a:rPr lang="en-GB" sz="1500" dirty="0">
                <a:solidFill>
                  <a:srgbClr val="1A1A1A"/>
                </a:solidFill>
              </a:rPr>
              <a:t>three case studies, at least one from a school or provision, shared widely</a:t>
            </a:r>
          </a:p>
        </p:txBody>
      </p:sp>
      <p:sp>
        <p:nvSpPr>
          <p:cNvPr id="83" name="Stage label 4"/>
          <p:cNvSpPr/>
          <p:nvPr/>
        </p:nvSpPr>
        <p:spPr>
          <a:xfrm>
            <a:off x="265387" y="4835000"/>
            <a:ext cx="1696381" cy="915000"/>
          </a:xfrm>
          <a:prstGeom prst="roundRect">
            <a:avLst/>
          </a:prstGeom>
          <a:solidFill>
            <a:srgbClr val="532F6B"/>
          </a:solidFill>
          <a:ln>
            <a:noFill/>
          </a:ln>
        </p:spPr>
        <p:txBody>
          <a:bodyPr lIns="91440" tIns="45720" rIns="91440" bIns="45720" anchor="ctr">
            <a:normAutofit/>
          </a:bodyPr>
          <a:lstStyle/>
          <a:p>
            <a:pPr algn="ctr"/>
            <a:r>
              <a:rPr lang="en-GB" sz="1600" b="1" dirty="0">
                <a:solidFill>
                  <a:srgbClr val="FFFFFF"/>
                </a:solidFill>
              </a:rPr>
              <a:t>Celebrate </a:t>
            </a:r>
          </a:p>
          <a:p>
            <a:pPr algn="ctr"/>
            <a:r>
              <a:rPr lang="en-GB" sz="1600" b="1" dirty="0">
                <a:solidFill>
                  <a:srgbClr val="FFFFFF"/>
                </a:solidFill>
              </a:rPr>
              <a:t>&amp; report</a:t>
            </a:r>
          </a:p>
          <a:p>
            <a:pPr algn="ctr"/>
            <a:r>
              <a:rPr lang="en-GB" sz="1400" b="0" dirty="0">
                <a:solidFill>
                  <a:srgbClr val="FFFFFF"/>
                </a:solidFill>
              </a:rPr>
              <a:t>Apr 2027</a:t>
            </a:r>
          </a:p>
        </p:txBody>
      </p:sp>
      <p:sp>
        <p:nvSpPr>
          <p:cNvPr id="93" name="Stage text 4"/>
          <p:cNvSpPr/>
          <p:nvPr/>
        </p:nvSpPr>
        <p:spPr>
          <a:xfrm>
            <a:off x="2101767" y="4835000"/>
            <a:ext cx="9869515" cy="915000"/>
          </a:xfrm>
          <a:prstGeom prst="roundRect">
            <a:avLst/>
          </a:prstGeom>
          <a:solidFill>
            <a:srgbClr val="F2F0F4"/>
          </a:solidFill>
          <a:ln>
            <a:noFill/>
          </a:ln>
        </p:spPr>
        <p:txBody>
          <a:bodyPr lIns="137160" tIns="45720" rIns="137160" bIns="45720" anchor="ctr">
            <a:normAutofit/>
          </a:bodyPr>
          <a:lstStyle/>
          <a:p>
            <a:pPr marL="285750" indent="-285750" algn="l">
              <a:buFont typeface="Arial" panose="020B0604020202020204" pitchFamily="34" charset="0"/>
              <a:buChar char="•"/>
            </a:pPr>
            <a:r>
              <a:rPr lang="en-GB" sz="1500" b="1" dirty="0">
                <a:solidFill>
                  <a:srgbClr val="532F6B"/>
                </a:solidFill>
              </a:rPr>
              <a:t>Reporting back: </a:t>
            </a:r>
            <a:r>
              <a:rPr lang="en-GB" sz="1500" dirty="0">
                <a:solidFill>
                  <a:srgbClr val="1A1A1A"/>
                </a:solidFill>
              </a:rPr>
              <a:t>a whole-day celebration event in February and the final report in April</a:t>
            </a:r>
          </a:p>
        </p:txBody>
      </p:sp>
      <p:sp>
        <p:nvSpPr>
          <p:cNvPr id="120" name="Prompt"/>
          <p:cNvSpPr txBox="1"/>
          <p:nvPr/>
        </p:nvSpPr>
        <p:spPr>
          <a:xfrm>
            <a:off x="0" y="5880000"/>
            <a:ext cx="10820400" cy="330000"/>
          </a:xfrm>
          <a:prstGeom prst="rect">
            <a:avLst/>
          </a:prstGeom>
          <a:noFill/>
        </p:spPr>
        <p:txBody>
          <a:bodyPr wrap="square" anchor="ctr">
            <a:noAutofit/>
          </a:bodyPr>
          <a:lstStyle/>
          <a:p>
            <a:r>
              <a:rPr lang="en-GB" sz="1600" b="1" i="1" dirty="0">
                <a:solidFill>
                  <a:srgbClr val="532F6B"/>
                </a:solidFill>
              </a:rPr>
              <a:t>Talk about: </a:t>
            </a:r>
            <a:r>
              <a:rPr lang="en-GB" sz="1600" dirty="0"/>
              <a:t>bringing more education partners into the community of practice – how can we do this well?</a:t>
            </a:r>
            <a:endParaRPr lang="en-GB" sz="1600" b="1" i="1" dirty="0">
              <a:solidFill>
                <a:srgbClr val="532F6B"/>
              </a:solidFill>
            </a:endParaRPr>
          </a:p>
        </p:txBody>
      </p:sp>
    </p:spTree>
    <p:extLst>
      <p:ext uri="{BB962C8B-B14F-4D97-AF65-F5344CB8AC3E}">
        <p14:creationId xmlns:p14="http://schemas.microsoft.com/office/powerpoint/2010/main" val="164437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6CBD0-F7D6-687C-6CC4-50259D9656C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5C739D0-5763-5A6B-F4A1-B99DDBA7C300}"/>
              </a:ext>
            </a:extLst>
          </p:cNvPr>
          <p:cNvSpPr>
            <a:spLocks noGrp="1"/>
          </p:cNvSpPr>
          <p:nvPr>
            <p:ph type="title"/>
          </p:nvPr>
        </p:nvSpPr>
        <p:spPr>
          <a:xfrm>
            <a:off x="457200" y="594359"/>
            <a:ext cx="3200400" cy="2286000"/>
          </a:xfrm>
        </p:spPr>
        <p:txBody>
          <a:bodyPr anchor="b">
            <a:normAutofit/>
          </a:bodyPr>
          <a:lstStyle/>
          <a:p>
            <a:r>
              <a:rPr lang="en-GB" dirty="0"/>
              <a:t>SE19 </a:t>
            </a:r>
            <a:br>
              <a:rPr lang="en-GB" dirty="0"/>
            </a:br>
            <a:r>
              <a:rPr lang="en-GB" dirty="0"/>
              <a:t>Inclusion Community of Practice</a:t>
            </a:r>
          </a:p>
        </p:txBody>
      </p:sp>
      <p:pic>
        <p:nvPicPr>
          <p:cNvPr id="6" name="Content Placeholder 5" descr="The image shows a close-up view of a collection of colorful, small wooden figures arranged in a neat, organized line.&#10;&#10;AI-generated content may be incorrect.">
            <a:extLst>
              <a:ext uri="{FF2B5EF4-FFF2-40B4-BE49-F238E27FC236}">
                <a16:creationId xmlns:a16="http://schemas.microsoft.com/office/drawing/2014/main" id="{C164A134-000B-C01B-0507-E4E28F2A22F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821" r="2" b="3"/>
          <a:stretch>
            <a:fillRect/>
          </a:stretch>
        </p:blipFill>
        <p:spPr>
          <a:xfrm>
            <a:off x="4415647" y="358832"/>
            <a:ext cx="7478479" cy="5456474"/>
          </a:xfrm>
          <a:prstGeom prst="rect">
            <a:avLst/>
          </a:prstGeom>
          <a:noFill/>
        </p:spPr>
      </p:pic>
      <p:sp>
        <p:nvSpPr>
          <p:cNvPr id="12" name="Text Placeholder 3">
            <a:extLst>
              <a:ext uri="{FF2B5EF4-FFF2-40B4-BE49-F238E27FC236}">
                <a16:creationId xmlns:a16="http://schemas.microsoft.com/office/drawing/2014/main" id="{64B2712A-6668-C832-B7BA-FF25BCFE175C}"/>
              </a:ext>
            </a:extLst>
          </p:cNvPr>
          <p:cNvSpPr>
            <a:spLocks noGrp="1"/>
          </p:cNvSpPr>
          <p:nvPr>
            <p:ph type="body" sz="half" idx="2"/>
          </p:nvPr>
        </p:nvSpPr>
        <p:spPr>
          <a:xfrm>
            <a:off x="457200" y="2926080"/>
            <a:ext cx="3200400" cy="3379124"/>
          </a:xfrm>
        </p:spPr>
        <p:txBody>
          <a:bodyPr>
            <a:normAutofit/>
          </a:bodyPr>
          <a:lstStyle/>
          <a:p>
            <a:pPr>
              <a:spcBef>
                <a:spcPts val="0"/>
              </a:spcBef>
              <a:spcAft>
                <a:spcPts val="0"/>
              </a:spcAft>
            </a:pPr>
            <a:endParaRPr lang="en-GB" b="1" dirty="0"/>
          </a:p>
          <a:p>
            <a:pPr>
              <a:spcBef>
                <a:spcPts val="0"/>
              </a:spcBef>
              <a:spcAft>
                <a:spcPts val="0"/>
              </a:spcAft>
            </a:pPr>
            <a:endParaRPr lang="en-GB" b="1" dirty="0"/>
          </a:p>
          <a:p>
            <a:pPr>
              <a:spcBef>
                <a:spcPts val="0"/>
              </a:spcBef>
              <a:spcAft>
                <a:spcPts val="0"/>
              </a:spcAft>
            </a:pPr>
            <a:r>
              <a:rPr lang="en-GB" b="1" dirty="0"/>
              <a:t>For details of upcoming events and to join the mailing list, email: </a:t>
            </a:r>
          </a:p>
          <a:p>
            <a:pPr>
              <a:spcBef>
                <a:spcPts val="0"/>
              </a:spcBef>
              <a:spcAft>
                <a:spcPts val="0"/>
              </a:spcAft>
            </a:pPr>
            <a:endParaRPr lang="en-GB" b="1" dirty="0"/>
          </a:p>
          <a:p>
            <a:pPr>
              <a:spcBef>
                <a:spcPts val="0"/>
              </a:spcBef>
              <a:spcAft>
                <a:spcPts val="0"/>
              </a:spcAft>
            </a:pPr>
            <a:r>
              <a:rPr lang="en-US" dirty="0">
                <a:hlinkClick r:id="rId3"/>
              </a:rPr>
              <a:t>sonia.dayal@sdsa.net</a:t>
            </a:r>
            <a:endParaRPr lang="en-GB" dirty="0"/>
          </a:p>
          <a:p>
            <a:r>
              <a:rPr lang="en-GB" dirty="0"/>
              <a:t> </a:t>
            </a:r>
            <a:endParaRPr lang="en-GB" b="1" dirty="0"/>
          </a:p>
        </p:txBody>
      </p:sp>
      <p:sp>
        <p:nvSpPr>
          <p:cNvPr id="5" name="Footer Placeholder 4">
            <a:extLst>
              <a:ext uri="{FF2B5EF4-FFF2-40B4-BE49-F238E27FC236}">
                <a16:creationId xmlns:a16="http://schemas.microsoft.com/office/drawing/2014/main" id="{F5FA0B00-81C8-484C-FC25-19F54CECB977}"/>
              </a:ext>
            </a:extLst>
          </p:cNvPr>
          <p:cNvSpPr>
            <a:spLocks noGrp="1"/>
          </p:cNvSpPr>
          <p:nvPr>
            <p:ph type="ftr" sz="quarter" idx="11"/>
          </p:nvPr>
        </p:nvSpPr>
        <p:spPr>
          <a:xfrm>
            <a:off x="4800600" y="6459785"/>
            <a:ext cx="4648200" cy="365125"/>
          </a:xfrm>
        </p:spPr>
        <p:txBody>
          <a:bodyPr anchor="ct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900" b="0" i="0" u="none" strike="noStrike" kern="1200" cap="all" spc="0" normalizeH="0" baseline="0" noProof="0">
                <a:ln>
                  <a:noFill/>
                </a:ln>
                <a:solidFill>
                  <a:srgbClr val="75B8C2"/>
                </a:solidFill>
                <a:effectLst/>
                <a:uLnTx/>
                <a:uFillTx/>
                <a:latin typeface="Raleway"/>
                <a:ea typeface="+mn-ea"/>
                <a:cs typeface="+mn-cs"/>
                <a:hlinkClick r:id="rId4"/>
              </a:rPr>
              <a:t>www.Seslip.co.uk</a:t>
            </a:r>
            <a:r>
              <a:rPr kumimoji="0" lang="en-US" sz="900" b="0" i="0" u="none" strike="noStrike" kern="1200" cap="all" spc="0" normalizeH="0" baseline="0" noProof="0">
                <a:ln>
                  <a:noFill/>
                </a:ln>
                <a:solidFill>
                  <a:srgbClr val="75B8C2"/>
                </a:solidFill>
                <a:effectLst/>
                <a:uLnTx/>
                <a:uFillTx/>
                <a:latin typeface="Raleway"/>
                <a:ea typeface="+mn-ea"/>
                <a:cs typeface="+mn-cs"/>
              </a:rPr>
              <a:t> </a:t>
            </a:r>
            <a:endParaRPr kumimoji="0" lang="en-GB" sz="900" b="0" i="0" u="none" strike="noStrike" kern="1200" cap="all" spc="0" normalizeH="0" baseline="0" noProof="0" dirty="0">
              <a:ln>
                <a:noFill/>
              </a:ln>
              <a:solidFill>
                <a:srgbClr val="75B8C2"/>
              </a:solidFill>
              <a:effectLst/>
              <a:uLnTx/>
              <a:uFillTx/>
              <a:latin typeface="Raleway"/>
              <a:ea typeface="+mn-ea"/>
              <a:cs typeface="+mn-cs"/>
            </a:endParaRPr>
          </a:p>
        </p:txBody>
      </p:sp>
    </p:spTree>
    <p:extLst>
      <p:ext uri="{BB962C8B-B14F-4D97-AF65-F5344CB8AC3E}">
        <p14:creationId xmlns:p14="http://schemas.microsoft.com/office/powerpoint/2010/main" val="79933318"/>
      </p:ext>
    </p:extLst>
  </p:cSld>
  <p:clrMapOvr>
    <a:masterClrMapping/>
  </p:clrMapOvr>
</p:sld>
</file>

<file path=ppt/theme/theme1.xml><?xml version="1.0" encoding="utf-8"?>
<a:theme xmlns:a="http://schemas.openxmlformats.org/drawingml/2006/main" name="Retrospect">
  <a:themeElements>
    <a:clrScheme name="SESLIP">
      <a:dk1>
        <a:srgbClr val="000000"/>
      </a:dk1>
      <a:lt1>
        <a:sysClr val="window" lastClr="FFFFFF"/>
      </a:lt1>
      <a:dk2>
        <a:srgbClr val="75B8C2"/>
      </a:dk2>
      <a:lt2>
        <a:srgbClr val="CFC5D4"/>
      </a:lt2>
      <a:accent1>
        <a:srgbClr val="532F6B"/>
      </a:accent1>
      <a:accent2>
        <a:srgbClr val="532F6B"/>
      </a:accent2>
      <a:accent3>
        <a:srgbClr val="D68849"/>
      </a:accent3>
      <a:accent4>
        <a:srgbClr val="75B8C2"/>
      </a:accent4>
      <a:accent5>
        <a:srgbClr val="CFC5D4"/>
      </a:accent5>
      <a:accent6>
        <a:srgbClr val="000000"/>
      </a:accent6>
      <a:hlink>
        <a:srgbClr val="2998E3"/>
      </a:hlink>
      <a:folHlink>
        <a:srgbClr val="8C8C8C"/>
      </a:folHlink>
    </a:clrScheme>
    <a:fontScheme name="SESLIP Raleway">
      <a:majorFont>
        <a:latin typeface="Raleway SemiBold"/>
        <a:ea typeface=""/>
        <a:cs typeface=""/>
      </a:majorFont>
      <a:minorFont>
        <a:latin typeface="Raleway"/>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resentation2" id="{D687D9C0-BBD4-4324-A61F-769BFD60C698}" vid="{DBE91723-01F0-41D4-9991-A76F40C8B6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SESLIP Powerpoint template Feb 2023</Template>
  <TotalTime>1992</TotalTime>
  <Words>1193</Words>
  <Application>Microsoft Office PowerPoint</Application>
  <PresentationFormat>Widescreen</PresentationFormat>
  <Paragraphs>103</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Raleway</vt:lpstr>
      <vt:lpstr>Raleway SemiBold</vt:lpstr>
      <vt:lpstr>Retrospect</vt:lpstr>
      <vt:lpstr>SE19 Mainstream Inclusion Project Experts at Hand Survey, September 2026</vt:lpstr>
      <vt:lpstr>How areas are setting things up</vt:lpstr>
      <vt:lpstr>Not enough specialists</vt:lpstr>
      <vt:lpstr>Getting help to schools, in practice</vt:lpstr>
      <vt:lpstr>Schools unsure, families further behind</vt:lpstr>
      <vt:lpstr>What areas want from each other</vt:lpstr>
      <vt:lpstr>How we will know EAH is working?</vt:lpstr>
      <vt:lpstr>What happens next, and when?</vt:lpstr>
      <vt:lpstr>SE19  Inclusion Community of Practice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stone</dc:creator>
  <cp:lastModifiedBy>emma stone</cp:lastModifiedBy>
  <cp:revision>12</cp:revision>
  <dcterms:created xsi:type="dcterms:W3CDTF">2025-10-17T10:10:16Z</dcterms:created>
  <dcterms:modified xsi:type="dcterms:W3CDTF">2026-09-28T13:03:44Z</dcterms:modified>
</cp:coreProperties>
</file>